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7"/>
  </p:notesMasterIdLst>
  <p:sldIdLst>
    <p:sldId id="311" r:id="rId2"/>
    <p:sldId id="312" r:id="rId3"/>
    <p:sldId id="314" r:id="rId4"/>
    <p:sldId id="315" r:id="rId5"/>
    <p:sldId id="316" r:id="rId6"/>
    <p:sldId id="317" r:id="rId7"/>
    <p:sldId id="321" r:id="rId8"/>
    <p:sldId id="322" r:id="rId9"/>
    <p:sldId id="421" r:id="rId10"/>
    <p:sldId id="422" r:id="rId11"/>
    <p:sldId id="423" r:id="rId12"/>
    <p:sldId id="424" r:id="rId13"/>
    <p:sldId id="425" r:id="rId14"/>
    <p:sldId id="426" r:id="rId15"/>
    <p:sldId id="427" r:id="rId16"/>
    <p:sldId id="428" r:id="rId17"/>
    <p:sldId id="429" r:id="rId18"/>
    <p:sldId id="430" r:id="rId19"/>
    <p:sldId id="431" r:id="rId20"/>
    <p:sldId id="432" r:id="rId21"/>
    <p:sldId id="433" r:id="rId22"/>
    <p:sldId id="434" r:id="rId23"/>
    <p:sldId id="435" r:id="rId24"/>
    <p:sldId id="436" r:id="rId25"/>
    <p:sldId id="437" r:id="rId26"/>
    <p:sldId id="438" r:id="rId27"/>
    <p:sldId id="439" r:id="rId28"/>
    <p:sldId id="342" r:id="rId29"/>
    <p:sldId id="343" r:id="rId30"/>
    <p:sldId id="344" r:id="rId31"/>
    <p:sldId id="345" r:id="rId32"/>
    <p:sldId id="346" r:id="rId33"/>
    <p:sldId id="420"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Lst>
  <p:sldSz cx="9144000" cy="6858000" type="screen4x3"/>
  <p:notesSz cx="6858000" cy="9144000"/>
  <p:defaultTextStyle>
    <a:defPPr>
      <a:defRPr lang="zh-CN"/>
    </a:defPPr>
    <a:lvl1pPr algn="l" defTabSz="912813"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5613" indent="1588" algn="l" defTabSz="912813"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2813" indent="1588" algn="l" defTabSz="912813"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0013" indent="1588" algn="l" defTabSz="912813"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7213" indent="1588" algn="l" defTabSz="912813"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webPr encoding="gb2312"/>
  <p:clrMru>
    <a:srgbClr val="0000FF"/>
    <a:srgbClr val="78F16F"/>
    <a:srgbClr val="FF9933"/>
    <a:srgbClr val="FF6600"/>
    <a:srgbClr val="73ED76"/>
    <a:srgbClr val="8AFB81"/>
    <a:srgbClr val="7BE650"/>
    <a:srgbClr val="76F07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2" autoAdjust="0"/>
    <p:restoredTop sz="94792" autoAdjust="0"/>
  </p:normalViewPr>
  <p:slideViewPr>
    <p:cSldViewPr snapToGrid="0">
      <p:cViewPr varScale="1">
        <p:scale>
          <a:sx n="71" d="100"/>
          <a:sy n="71" d="100"/>
        </p:scale>
        <p:origin x="-1158" y="-108"/>
      </p:cViewPr>
      <p:guideLst>
        <p:guide orient="horz" pos="2107"/>
        <p:guide pos="2904"/>
      </p:guideLst>
    </p:cSldViewPr>
  </p:slideViewPr>
  <p:outlineViewPr>
    <p:cViewPr>
      <p:scale>
        <a:sx n="33" d="100"/>
        <a:sy n="33" d="100"/>
      </p:scale>
      <p:origin x="0" y="1278"/>
    </p:cViewPr>
  </p:outlin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1774D-37B4-485C-BC19-CC423D655B4A}" type="doc">
      <dgm:prSet loTypeId="urn:microsoft.com/office/officeart/2005/8/layout/arrow2" loCatId="process" qsTypeId="urn:microsoft.com/office/officeart/2005/8/quickstyle/simple1" qsCatId="simple" csTypeId="urn:microsoft.com/office/officeart/2005/8/colors/accent1_2" csCatId="accent1" phldr="1"/>
      <dgm:spPr/>
    </dgm:pt>
    <dgm:pt modelId="{121266AC-1528-4CE0-9DB6-770F70192FDC}">
      <dgm:prSet phldrT="[文本]" phldr="1"/>
      <dgm:spPr/>
      <dgm:t>
        <a:bodyPr/>
        <a:lstStyle/>
        <a:p>
          <a:endParaRPr lang="zh-CN" altLang="en-US" dirty="0"/>
        </a:p>
      </dgm:t>
    </dgm:pt>
    <dgm:pt modelId="{47E7C3CB-C72C-42F8-951A-238FFBB22B53}" type="sibTrans" cxnId="{3C5F4574-D6F4-4DC8-9269-6752E9DEEF49}">
      <dgm:prSet/>
      <dgm:spPr/>
      <dgm:t>
        <a:bodyPr/>
        <a:lstStyle/>
        <a:p>
          <a:endParaRPr lang="zh-CN" altLang="en-US"/>
        </a:p>
      </dgm:t>
    </dgm:pt>
    <dgm:pt modelId="{DAFBE2B1-8A3F-4E7D-A13A-CE225A79E103}" type="parTrans" cxnId="{3C5F4574-D6F4-4DC8-9269-6752E9DEEF49}">
      <dgm:prSet/>
      <dgm:spPr/>
      <dgm:t>
        <a:bodyPr/>
        <a:lstStyle/>
        <a:p>
          <a:endParaRPr lang="zh-CN" altLang="en-US"/>
        </a:p>
      </dgm:t>
    </dgm:pt>
    <dgm:pt modelId="{D6C0D24E-B739-4DF2-810C-0BD421F6FF59}" type="pres">
      <dgm:prSet presAssocID="{C0E1774D-37B4-485C-BC19-CC423D655B4A}" presName="arrowDiagram" presStyleCnt="0">
        <dgm:presLayoutVars>
          <dgm:chMax val="5"/>
          <dgm:dir/>
          <dgm:resizeHandles val="exact"/>
        </dgm:presLayoutVars>
      </dgm:prSet>
      <dgm:spPr/>
    </dgm:pt>
    <dgm:pt modelId="{4F5BB647-BB85-47C3-93DC-2BB2078479FD}" type="pres">
      <dgm:prSet presAssocID="{C0E1774D-37B4-485C-BC19-CC423D655B4A}" presName="arrow" presStyleLbl="bgShp" presStyleIdx="0" presStyleCnt="1" custAng="3751955" custFlipVert="1" custScaleX="80475" custScaleY="59391" custLinFactNeighborX="13331" custLinFactNeighborY="3234"/>
      <dgm:spPr>
        <a:solidFill>
          <a:srgbClr val="76F070"/>
        </a:solidFill>
      </dgm:spPr>
    </dgm:pt>
    <dgm:pt modelId="{4B7A546F-A0DC-4B17-8E00-7085E07F1FF0}" type="pres">
      <dgm:prSet presAssocID="{C0E1774D-37B4-485C-BC19-CC423D655B4A}" presName="arrowDiagram1" presStyleCnt="0">
        <dgm:presLayoutVars>
          <dgm:bulletEnabled val="1"/>
        </dgm:presLayoutVars>
      </dgm:prSet>
      <dgm:spPr/>
    </dgm:pt>
    <dgm:pt modelId="{C25E148D-A5E5-4A8F-ADBC-949736FD436D}" type="pres">
      <dgm:prSet presAssocID="{121266AC-1528-4CE0-9DB6-770F70192FDC}" presName="bullet1" presStyleLbl="node1" presStyleIdx="0" presStyleCnt="1" custFlipVert="0" custScaleX="56476" custScaleY="54665" custLinFactX="-306020" custLinFactY="255780" custLinFactNeighborX="-400000" custLinFactNeighborY="300000"/>
      <dgm:spPr/>
    </dgm:pt>
    <dgm:pt modelId="{C54A7C42-7F4F-4BD3-AD82-61093B57EDF7}" type="pres">
      <dgm:prSet presAssocID="{121266AC-1528-4CE0-9DB6-770F70192FDC}" presName="textBox1" presStyleLbl="revTx" presStyleIdx="0" presStyleCnt="1" custFlipVert="1" custFlipHor="1" custScaleX="1875" custScaleY="1626" custLinFactNeighborX="3409" custLinFactNeighborY="9460">
        <dgm:presLayoutVars>
          <dgm:bulletEnabled val="1"/>
        </dgm:presLayoutVars>
      </dgm:prSet>
      <dgm:spPr/>
      <dgm:t>
        <a:bodyPr/>
        <a:lstStyle/>
        <a:p>
          <a:endParaRPr lang="zh-CN" altLang="en-US"/>
        </a:p>
      </dgm:t>
    </dgm:pt>
  </dgm:ptLst>
  <dgm:cxnLst>
    <dgm:cxn modelId="{F51CFBAC-C6EF-4F0F-ABC2-71133E0667B0}" type="presOf" srcId="{C0E1774D-37B4-485C-BC19-CC423D655B4A}" destId="{D6C0D24E-B739-4DF2-810C-0BD421F6FF59}" srcOrd="0" destOrd="0" presId="urn:microsoft.com/office/officeart/2005/8/layout/arrow2"/>
    <dgm:cxn modelId="{3C5F4574-D6F4-4DC8-9269-6752E9DEEF49}" srcId="{C0E1774D-37B4-485C-BC19-CC423D655B4A}" destId="{121266AC-1528-4CE0-9DB6-770F70192FDC}" srcOrd="0" destOrd="0" parTransId="{DAFBE2B1-8A3F-4E7D-A13A-CE225A79E103}" sibTransId="{47E7C3CB-C72C-42F8-951A-238FFBB22B53}"/>
    <dgm:cxn modelId="{F29E7F5E-9C9A-45A0-9CB1-EB5CC32AB82F}" type="presOf" srcId="{121266AC-1528-4CE0-9DB6-770F70192FDC}" destId="{C54A7C42-7F4F-4BD3-AD82-61093B57EDF7}" srcOrd="0" destOrd="0" presId="urn:microsoft.com/office/officeart/2005/8/layout/arrow2"/>
    <dgm:cxn modelId="{9B2A303C-8216-4F55-A820-9783AB1B1276}" type="presParOf" srcId="{D6C0D24E-B739-4DF2-810C-0BD421F6FF59}" destId="{4F5BB647-BB85-47C3-93DC-2BB2078479FD}" srcOrd="0" destOrd="0" presId="urn:microsoft.com/office/officeart/2005/8/layout/arrow2"/>
    <dgm:cxn modelId="{D43ABCEB-46CD-4137-8AF2-FC347B6A4656}" type="presParOf" srcId="{D6C0D24E-B739-4DF2-810C-0BD421F6FF59}" destId="{4B7A546F-A0DC-4B17-8E00-7085E07F1FF0}" srcOrd="1" destOrd="0" presId="urn:microsoft.com/office/officeart/2005/8/layout/arrow2"/>
    <dgm:cxn modelId="{6D134ADA-F792-43F3-B235-F36F65C3C27B}" type="presParOf" srcId="{4B7A546F-A0DC-4B17-8E00-7085E07F1FF0}" destId="{C25E148D-A5E5-4A8F-ADBC-949736FD436D}" srcOrd="0" destOrd="0" presId="urn:microsoft.com/office/officeart/2005/8/layout/arrow2"/>
    <dgm:cxn modelId="{B4B4DCC3-B2E7-4144-A83F-B706DAF256A6}" type="presParOf" srcId="{4B7A546F-A0DC-4B17-8E00-7085E07F1FF0}" destId="{C54A7C42-7F4F-4BD3-AD82-61093B57EDF7}" srcOrd="1" destOrd="0" presId="urn:microsoft.com/office/officeart/2005/8/layout/arrow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E1774D-37B4-485C-BC19-CC423D655B4A}" type="doc">
      <dgm:prSet loTypeId="urn:microsoft.com/office/officeart/2005/8/layout/arrow2" loCatId="process" qsTypeId="urn:microsoft.com/office/officeart/2005/8/quickstyle/simple1" qsCatId="simple" csTypeId="urn:microsoft.com/office/officeart/2005/8/colors/accent1_2" csCatId="accent1" phldr="1"/>
      <dgm:spPr/>
    </dgm:pt>
    <dgm:pt modelId="{121266AC-1528-4CE0-9DB6-770F70192FDC}">
      <dgm:prSet phldrT="[文本]" phldr="1"/>
      <dgm:spPr/>
      <dgm:t>
        <a:bodyPr/>
        <a:lstStyle/>
        <a:p>
          <a:endParaRPr lang="zh-CN" altLang="en-US" dirty="0"/>
        </a:p>
      </dgm:t>
    </dgm:pt>
    <dgm:pt modelId="{47E7C3CB-C72C-42F8-951A-238FFBB22B53}" type="sibTrans" cxnId="{3C5F4574-D6F4-4DC8-9269-6752E9DEEF49}">
      <dgm:prSet/>
      <dgm:spPr/>
      <dgm:t>
        <a:bodyPr/>
        <a:lstStyle/>
        <a:p>
          <a:endParaRPr lang="zh-CN" altLang="en-US"/>
        </a:p>
      </dgm:t>
    </dgm:pt>
    <dgm:pt modelId="{DAFBE2B1-8A3F-4E7D-A13A-CE225A79E103}" type="parTrans" cxnId="{3C5F4574-D6F4-4DC8-9269-6752E9DEEF49}">
      <dgm:prSet/>
      <dgm:spPr/>
      <dgm:t>
        <a:bodyPr/>
        <a:lstStyle/>
        <a:p>
          <a:endParaRPr lang="zh-CN" altLang="en-US"/>
        </a:p>
      </dgm:t>
    </dgm:pt>
    <dgm:pt modelId="{D6C0D24E-B739-4DF2-810C-0BD421F6FF59}" type="pres">
      <dgm:prSet presAssocID="{C0E1774D-37B4-485C-BC19-CC423D655B4A}" presName="arrowDiagram" presStyleCnt="0">
        <dgm:presLayoutVars>
          <dgm:chMax val="5"/>
          <dgm:dir/>
          <dgm:resizeHandles val="exact"/>
        </dgm:presLayoutVars>
      </dgm:prSet>
      <dgm:spPr/>
    </dgm:pt>
    <dgm:pt modelId="{4F5BB647-BB85-47C3-93DC-2BB2078479FD}" type="pres">
      <dgm:prSet presAssocID="{C0E1774D-37B4-485C-BC19-CC423D655B4A}" presName="arrow" presStyleLbl="bgShp" presStyleIdx="0" presStyleCnt="1" custAng="18733901" custFlipVert="1" custFlipHor="1" custScaleX="49973" custScaleY="36581" custLinFactNeighborX="-680" custLinFactNeighborY="-10161"/>
      <dgm:spPr>
        <a:solidFill>
          <a:srgbClr val="76F070"/>
        </a:solidFill>
      </dgm:spPr>
      <dgm:t>
        <a:bodyPr/>
        <a:lstStyle/>
        <a:p>
          <a:endParaRPr lang="zh-CN" altLang="en-US"/>
        </a:p>
      </dgm:t>
    </dgm:pt>
    <dgm:pt modelId="{4B7A546F-A0DC-4B17-8E00-7085E07F1FF0}" type="pres">
      <dgm:prSet presAssocID="{C0E1774D-37B4-485C-BC19-CC423D655B4A}" presName="arrowDiagram1" presStyleCnt="0">
        <dgm:presLayoutVars>
          <dgm:bulletEnabled val="1"/>
        </dgm:presLayoutVars>
      </dgm:prSet>
      <dgm:spPr/>
    </dgm:pt>
    <dgm:pt modelId="{C25E148D-A5E5-4A8F-ADBC-949736FD436D}" type="pres">
      <dgm:prSet presAssocID="{121266AC-1528-4CE0-9DB6-770F70192FDC}" presName="bullet1" presStyleLbl="node1" presStyleIdx="0" presStyleCnt="1" custFlipVert="0" custScaleX="56476" custScaleY="54665" custLinFactX="-100000" custLinFactY="-100000" custLinFactNeighborX="-198823" custLinFactNeighborY="-101196"/>
      <dgm:spPr/>
      <dgm:t>
        <a:bodyPr/>
        <a:lstStyle/>
        <a:p>
          <a:endParaRPr lang="zh-CN" altLang="en-US"/>
        </a:p>
      </dgm:t>
    </dgm:pt>
    <dgm:pt modelId="{C54A7C42-7F4F-4BD3-AD82-61093B57EDF7}" type="pres">
      <dgm:prSet presAssocID="{121266AC-1528-4CE0-9DB6-770F70192FDC}" presName="textBox1" presStyleLbl="revTx" presStyleIdx="0" presStyleCnt="1" custFlipVert="1" custFlipHor="1" custScaleX="1875" custScaleY="1626" custLinFactNeighborX="3409" custLinFactNeighborY="9460">
        <dgm:presLayoutVars>
          <dgm:bulletEnabled val="1"/>
        </dgm:presLayoutVars>
      </dgm:prSet>
      <dgm:spPr/>
      <dgm:t>
        <a:bodyPr/>
        <a:lstStyle/>
        <a:p>
          <a:endParaRPr lang="zh-CN" altLang="en-US"/>
        </a:p>
      </dgm:t>
    </dgm:pt>
  </dgm:ptLst>
  <dgm:cxnLst>
    <dgm:cxn modelId="{0A8136D2-3BC5-4004-8863-7C9429A8670A}" type="presOf" srcId="{C0E1774D-37B4-485C-BC19-CC423D655B4A}" destId="{D6C0D24E-B739-4DF2-810C-0BD421F6FF59}" srcOrd="0" destOrd="0" presId="urn:microsoft.com/office/officeart/2005/8/layout/arrow2"/>
    <dgm:cxn modelId="{EEA1EF45-1174-4199-90D1-45D463C0F93F}" type="presOf" srcId="{121266AC-1528-4CE0-9DB6-770F70192FDC}" destId="{C54A7C42-7F4F-4BD3-AD82-61093B57EDF7}" srcOrd="0" destOrd="0" presId="urn:microsoft.com/office/officeart/2005/8/layout/arrow2"/>
    <dgm:cxn modelId="{3C5F4574-D6F4-4DC8-9269-6752E9DEEF49}" srcId="{C0E1774D-37B4-485C-BC19-CC423D655B4A}" destId="{121266AC-1528-4CE0-9DB6-770F70192FDC}" srcOrd="0" destOrd="0" parTransId="{DAFBE2B1-8A3F-4E7D-A13A-CE225A79E103}" sibTransId="{47E7C3CB-C72C-42F8-951A-238FFBB22B53}"/>
    <dgm:cxn modelId="{C7917106-61FA-443C-A647-8E247AA22125}" type="presParOf" srcId="{D6C0D24E-B739-4DF2-810C-0BD421F6FF59}" destId="{4F5BB647-BB85-47C3-93DC-2BB2078479FD}" srcOrd="0" destOrd="0" presId="urn:microsoft.com/office/officeart/2005/8/layout/arrow2"/>
    <dgm:cxn modelId="{F3311D58-709E-4603-BFB3-E9959ACDF84A}" type="presParOf" srcId="{D6C0D24E-B739-4DF2-810C-0BD421F6FF59}" destId="{4B7A546F-A0DC-4B17-8E00-7085E07F1FF0}" srcOrd="1" destOrd="0" presId="urn:microsoft.com/office/officeart/2005/8/layout/arrow2"/>
    <dgm:cxn modelId="{AB715C3F-5133-4C48-A5AC-C3AECCBA1914}" type="presParOf" srcId="{4B7A546F-A0DC-4B17-8E00-7085E07F1FF0}" destId="{C25E148D-A5E5-4A8F-ADBC-949736FD436D}" srcOrd="0" destOrd="0" presId="urn:microsoft.com/office/officeart/2005/8/layout/arrow2"/>
    <dgm:cxn modelId="{C19EB0FB-C9C4-48DE-83DD-3CAC2495C3C7}" type="presParOf" srcId="{4B7A546F-A0DC-4B17-8E00-7085E07F1FF0}" destId="{C54A7C42-7F4F-4BD3-AD82-61093B57EDF7}" srcOrd="1" destOrd="0" presId="urn:microsoft.com/office/officeart/2005/8/layout/arrow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4" Type="http://schemas.openxmlformats.org/officeDocument/2006/relationships/image" Target="../media/image9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7.wmf"/><Relationship Id="rId7" Type="http://schemas.openxmlformats.org/officeDocument/2006/relationships/image" Target="../media/image131.wmf"/><Relationship Id="rId2" Type="http://schemas.openxmlformats.org/officeDocument/2006/relationships/image" Target="../media/image126.wmf"/><Relationship Id="rId1" Type="http://schemas.openxmlformats.org/officeDocument/2006/relationships/image" Target="../media/image125.wmf"/><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28.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37.wmf"/><Relationship Id="rId7" Type="http://schemas.openxmlformats.org/officeDocument/2006/relationships/image" Target="../media/image140.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50.wmf"/><Relationship Id="rId5" Type="http://schemas.openxmlformats.org/officeDocument/2006/relationships/image" Target="../media/image139.wmf"/><Relationship Id="rId4" Type="http://schemas.openxmlformats.org/officeDocument/2006/relationships/image" Target="../media/image138.wmf"/><Relationship Id="rId9" Type="http://schemas.openxmlformats.org/officeDocument/2006/relationships/image" Target="../media/image14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3765" fontAlgn="auto">
              <a:spcBef>
                <a:spcPts val="0"/>
              </a:spcBef>
              <a:spcAft>
                <a:spcPts val="0"/>
              </a:spcAft>
              <a:buFontTx/>
              <a:buNone/>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3765" fontAlgn="auto">
              <a:spcBef>
                <a:spcPts val="0"/>
              </a:spcBef>
              <a:spcAft>
                <a:spcPts val="0"/>
              </a:spcAft>
              <a:buFontTx/>
              <a:buNone/>
              <a:defRPr sz="1200">
                <a:latin typeface="+mn-lt"/>
                <a:ea typeface="+mn-ea"/>
              </a:defRPr>
            </a:lvl1pPr>
          </a:lstStyle>
          <a:p>
            <a:pPr>
              <a:defRPr/>
            </a:pPr>
            <a:fld id="{F1697BEE-3D4B-410E-BBD4-8D8F49319B92}" type="datetimeFigureOut">
              <a:rPr lang="zh-CN" altLang="en-US"/>
              <a:pPr>
                <a:defRPr/>
              </a:pPr>
              <a:t>2023-2-19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913765" fontAlgn="auto">
              <a:spcBef>
                <a:spcPts val="0"/>
              </a:spcBef>
              <a:spcAft>
                <a:spcPts val="0"/>
              </a:spcAft>
              <a:buFontTx/>
              <a:buNone/>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43260CD4-E9DB-4B35-AACE-27B9FE7C8F1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18787" name="备注占位符 2"/>
          <p:cNvSpPr>
            <a:spLocks noGrp="1" noChangeArrowheads="1"/>
          </p:cNvSpPr>
          <p:nvPr>
            <p:ph type="body" idx="4294967295"/>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118788" name="灯片编号占位符 3"/>
          <p:cNvSpPr>
            <a:spLocks noGrp="1" noChangeArrowheads="1"/>
          </p:cNvSpPr>
          <p:nvPr>
            <p:ph type="sldNum" sz="quarter" idx="5"/>
          </p:nvPr>
        </p:nvSpPr>
        <p:spPr bwMode="auto">
          <a:noFill/>
          <a:ln>
            <a:miter lim="800000"/>
            <a:headEnd/>
            <a:tailEnd/>
          </a:ln>
        </p:spPr>
        <p:txBody>
          <a:bodyPr/>
          <a:lstStyle/>
          <a:p>
            <a:fld id="{3C6004B5-F0F5-4536-93E4-DFDF50BEEEFD}" type="slidenum">
              <a:rPr lang="zh-CN" altLang="en-US" smtClean="0"/>
              <a:pPr/>
              <a:t>6</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ChangeArrowheads="1" noTextEdit="1"/>
          </p:cNvSpPr>
          <p:nvPr>
            <p:ph type="sldImg" idx="4294967295"/>
          </p:nvPr>
        </p:nvSpPr>
        <p:spPr bwMode="auto">
          <a:noFill/>
          <a:ln>
            <a:solidFill>
              <a:srgbClr val="000000"/>
            </a:solidFill>
            <a:miter lim="800000"/>
            <a:headEnd/>
            <a:tailEnd/>
          </a:ln>
        </p:spPr>
      </p:sp>
      <p:sp>
        <p:nvSpPr>
          <p:cNvPr id="119811" name="备注占位符 2"/>
          <p:cNvSpPr>
            <a:spLocks noGrp="1" noChangeArrowheads="1"/>
          </p:cNvSpPr>
          <p:nvPr>
            <p:ph type="body" idx="4294967295"/>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19812" name="灯片编号占位符 3"/>
          <p:cNvSpPr>
            <a:spLocks noGrp="1" noChangeArrowheads="1"/>
          </p:cNvSpPr>
          <p:nvPr>
            <p:ph type="sldNum" sz="quarter" idx="5"/>
          </p:nvPr>
        </p:nvSpPr>
        <p:spPr bwMode="auto">
          <a:noFill/>
          <a:ln>
            <a:miter lim="800000"/>
            <a:headEnd/>
            <a:tailEnd/>
          </a:ln>
        </p:spPr>
        <p:txBody>
          <a:bodyPr/>
          <a:lstStyle/>
          <a:p>
            <a:fld id="{BC604B84-10D2-49E9-80D9-6C6614E6CE01}" type="slidenum">
              <a:rPr lang="zh-CN" altLang="en-US" smtClean="0"/>
              <a:pPr/>
              <a:t>73</a:t>
            </a:fld>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ChangeArrowheads="1" noTextEdit="1"/>
          </p:cNvSpPr>
          <p:nvPr>
            <p:ph type="sldImg" idx="4294967295"/>
          </p:nvPr>
        </p:nvSpPr>
        <p:spPr bwMode="auto">
          <a:noFill/>
          <a:ln>
            <a:solidFill>
              <a:srgbClr val="000000"/>
            </a:solidFill>
            <a:miter lim="800000"/>
            <a:headEnd/>
            <a:tailEnd/>
          </a:ln>
        </p:spPr>
      </p:sp>
      <p:sp>
        <p:nvSpPr>
          <p:cNvPr id="120835" name="备注占位符 2"/>
          <p:cNvSpPr>
            <a:spLocks noGrp="1" noChangeArrowheads="1"/>
          </p:cNvSpPr>
          <p:nvPr>
            <p:ph type="body" idx="4294967295"/>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0836" name="灯片编号占位符 3"/>
          <p:cNvSpPr>
            <a:spLocks noGrp="1" noChangeArrowheads="1"/>
          </p:cNvSpPr>
          <p:nvPr>
            <p:ph type="sldNum" sz="quarter" idx="5"/>
          </p:nvPr>
        </p:nvSpPr>
        <p:spPr bwMode="auto">
          <a:noFill/>
          <a:ln>
            <a:miter lim="800000"/>
            <a:headEnd/>
            <a:tailEnd/>
          </a:ln>
        </p:spPr>
        <p:txBody>
          <a:bodyPr/>
          <a:lstStyle/>
          <a:p>
            <a:fld id="{A657C38A-0193-4ADC-824D-2D3808C4B911}" type="slidenum">
              <a:rPr lang="zh-CN" altLang="en-US" smtClean="0"/>
              <a:pPr/>
              <a:t>79</a:t>
            </a:fld>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ChangeArrowheads="1" noTextEdit="1"/>
          </p:cNvSpPr>
          <p:nvPr>
            <p:ph type="sldImg" idx="4294967295"/>
          </p:nvPr>
        </p:nvSpPr>
        <p:spPr bwMode="auto">
          <a:noFill/>
          <a:ln>
            <a:solidFill>
              <a:srgbClr val="000000"/>
            </a:solidFill>
            <a:miter lim="800000"/>
            <a:headEnd/>
            <a:tailEnd/>
          </a:ln>
        </p:spPr>
      </p:sp>
      <p:sp>
        <p:nvSpPr>
          <p:cNvPr id="121859" name="备注占位符 2"/>
          <p:cNvSpPr>
            <a:spLocks noGrp="1" noChangeArrowheads="1"/>
          </p:cNvSpPr>
          <p:nvPr>
            <p:ph type="body" idx="4294967295"/>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121860" name="灯片编号占位符 3"/>
          <p:cNvSpPr>
            <a:spLocks noGrp="1" noChangeArrowheads="1"/>
          </p:cNvSpPr>
          <p:nvPr>
            <p:ph type="sldNum" sz="quarter" idx="5"/>
          </p:nvPr>
        </p:nvSpPr>
        <p:spPr bwMode="auto">
          <a:noFill/>
          <a:ln>
            <a:miter lim="800000"/>
            <a:headEnd/>
            <a:tailEnd/>
          </a:ln>
        </p:spPr>
        <p:txBody>
          <a:bodyPr/>
          <a:lstStyle/>
          <a:p>
            <a:fld id="{343482A7-F936-415E-92E4-6BF74E205457}" type="slidenum">
              <a:rPr lang="zh-CN" altLang="en-US" smtClean="0"/>
              <a:pPr/>
              <a:t>97</a:t>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noProof="1" smtClean="0"/>
              <a:t>单击此处编辑母版标题样式</a:t>
            </a:r>
            <a:endParaRPr lang="en-US"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en-US" noProof="1"/>
          </a:p>
        </p:txBody>
      </p:sp>
      <p:sp>
        <p:nvSpPr>
          <p:cNvPr id="4" name="日期占位符 3"/>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33449225-C931-4FED-9DC2-F947061D00AA}" type="datetimeFigureOut">
              <a:rPr lang="zh-CN" altLang="en-US"/>
              <a:pPr>
                <a:defRPr/>
              </a:pPr>
              <a:t>2023-2-19</a:t>
            </a:fld>
            <a:endParaRPr lang="zh-CN" altLang="en-US"/>
          </a:p>
        </p:txBody>
      </p:sp>
      <p:sp>
        <p:nvSpPr>
          <p:cNvPr id="5" name="页脚占位符 4"/>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658014E1-3FDD-4634-A344-E92112ACE45C}" type="slidenum">
              <a:rPr lang="zh-CN" altLang="en-US"/>
              <a:pPr>
                <a:defRPr/>
              </a:pPr>
              <a:t>‹#›</a:t>
            </a:fld>
            <a:endParaRPr lang="zh-CN" altLang="en-US"/>
          </a:p>
        </p:txBody>
      </p:sp>
    </p:spTree>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lstStyle/>
          <a:p>
            <a:r>
              <a:rPr lang="zh-CN" altLang="en-US" noProof="1" smtClean="0"/>
              <a:t>单击此处编辑母版标题样式</a:t>
            </a:r>
            <a:endParaRPr lang="en-US" noProof="1"/>
          </a:p>
        </p:txBody>
      </p:sp>
      <p:sp>
        <p:nvSpPr>
          <p:cNvPr id="3" name="Vertical Text Placeholder 2"/>
          <p:cNvSpPr>
            <a:spLocks noGrp="1"/>
          </p:cNvSpPr>
          <p:nvPr>
            <p:ph type="body" orient="vert" idx="1"/>
          </p:nvPr>
        </p:nvSpPr>
        <p:spPr>
          <a:xfrm>
            <a:off x="628650" y="1825625"/>
            <a:ext cx="7886700" cy="43513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日期占位符 3"/>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7A8F3369-FEA4-47A9-9DF2-D39DC344CC6A}" type="datetimeFigureOut">
              <a:rPr lang="zh-CN" altLang="en-US"/>
              <a:pPr>
                <a:defRPr/>
              </a:pPr>
              <a:t>2023-2-19</a:t>
            </a:fld>
            <a:endParaRPr lang="zh-CN" altLang="en-US"/>
          </a:p>
        </p:txBody>
      </p:sp>
      <p:sp>
        <p:nvSpPr>
          <p:cNvPr id="5" name="页脚占位符 4"/>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F614B6D6-7A6D-4FD5-BFE3-DD3FABA93DB0}" type="slidenum">
              <a:rPr lang="zh-CN" altLang="en-US"/>
              <a:pPr>
                <a:defRPr/>
              </a:pPr>
              <a:t>‹#›</a:t>
            </a:fld>
            <a:endParaRPr lang="zh-CN" altLang="en-US"/>
          </a:p>
        </p:txBody>
      </p:sp>
    </p:spTree>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en-US" noProof="1"/>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日期占位符 3"/>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CAC1A987-1E37-4A46-8C61-7A7E2EA68265}" type="datetimeFigureOut">
              <a:rPr lang="zh-CN" altLang="en-US"/>
              <a:pPr>
                <a:defRPr/>
              </a:pPr>
              <a:t>2023-2-19</a:t>
            </a:fld>
            <a:endParaRPr lang="zh-CN" altLang="en-US"/>
          </a:p>
        </p:txBody>
      </p:sp>
      <p:sp>
        <p:nvSpPr>
          <p:cNvPr id="5" name="页脚占位符 4"/>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43E80E68-C3B2-4A73-8B60-BF1C5D7534CA}" type="slidenum">
              <a:rPr lang="zh-CN" altLang="en-US"/>
              <a:pPr>
                <a:defRPr/>
              </a:pPr>
              <a:t>‹#›</a:t>
            </a:fld>
            <a:endParaRPr lang="zh-CN" altLang="en-US"/>
          </a:p>
        </p:txBody>
      </p:sp>
    </p:spTree>
  </p:cSld>
  <p:clrMapOvr>
    <a:masterClrMapping/>
  </p:clrMapOvr>
  <p:transition spd="med">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a:prstGeom prst="rect">
            <a:avLst/>
          </a:prstGeom>
        </p:spPr>
        <p:txBody>
          <a:bodyPr/>
          <a:lstStyle>
            <a:lvl1pPr>
              <a:defRPr/>
            </a:lvl1pPr>
          </a:lstStyle>
          <a:p>
            <a:pPr>
              <a:defRPr/>
            </a:pPr>
            <a:fld id="{31835C78-A686-48BD-9D9D-8894AD36C9E2}" type="datetimeFigureOut">
              <a:rPr lang="zh-CN" altLang="en-US"/>
              <a:pPr>
                <a:defRPr/>
              </a:pPr>
              <a:t>2023-2-19</a:t>
            </a:fld>
            <a:endParaRPr lang="zh-CN" altLang="en-US"/>
          </a:p>
        </p:txBody>
      </p:sp>
      <p:sp>
        <p:nvSpPr>
          <p:cNvPr id="3" name="页脚占位符 2"/>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9350A5EF-F660-4BD3-9810-0D322F734848}" type="slidenum">
              <a:rPr lang="zh-CN" altLang="en-US"/>
              <a:pPr>
                <a:defRPr/>
              </a:pPr>
              <a:t>‹#›</a:t>
            </a:fld>
            <a:endParaRPr lang="zh-CN" altLang="en-US"/>
          </a:p>
        </p:txBody>
      </p:sp>
    </p:spTree>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lstStyle/>
          <a:p>
            <a:r>
              <a:rPr lang="zh-CN" altLang="en-US" noProof="1" smtClean="0"/>
              <a:t>单击此处编辑母版标题样式</a:t>
            </a:r>
            <a:endParaRPr lang="en-US" noProof="1"/>
          </a:p>
        </p:txBody>
      </p:sp>
      <p:sp>
        <p:nvSpPr>
          <p:cNvPr id="3" name="Content Placeholder 2"/>
          <p:cNvSpPr>
            <a:spLocks noGrp="1"/>
          </p:cNvSpPr>
          <p:nvPr>
            <p:ph idx="1"/>
          </p:nvPr>
        </p:nvSpPr>
        <p:spPr>
          <a:xfrm>
            <a:off x="628650" y="1825625"/>
            <a:ext cx="78867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日期占位符 3"/>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950A5582-3F7B-4E51-B855-B82824FC2ACC}" type="datetimeFigureOut">
              <a:rPr lang="zh-CN" altLang="en-US"/>
              <a:pPr>
                <a:defRPr/>
              </a:pPr>
              <a:t>2023-2-19</a:t>
            </a:fld>
            <a:endParaRPr lang="zh-CN" altLang="en-US"/>
          </a:p>
        </p:txBody>
      </p:sp>
      <p:sp>
        <p:nvSpPr>
          <p:cNvPr id="5" name="页脚占位符 4"/>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D48A23E2-3F93-49B6-BEBD-F17A55300B8D}" type="slidenum">
              <a:rPr lang="zh-CN" altLang="en-US"/>
              <a:pPr>
                <a:defRPr/>
              </a:pPr>
              <a:t>‹#›</a:t>
            </a:fld>
            <a:endParaRPr lang="zh-CN" altLang="en-US"/>
          </a:p>
        </p:txBody>
      </p:sp>
    </p:spTree>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noProof="1" smtClean="0"/>
              <a:t>单击此处编辑母版标题样式</a:t>
            </a:r>
            <a:endParaRPr lang="en-US" noProof="1"/>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3C85E212-15E4-4459-9EC7-5B407051E641}" type="datetimeFigureOut">
              <a:rPr lang="zh-CN" altLang="en-US"/>
              <a:pPr>
                <a:defRPr/>
              </a:pPr>
              <a:t>2023-2-19</a:t>
            </a:fld>
            <a:endParaRPr lang="zh-CN" altLang="en-US"/>
          </a:p>
        </p:txBody>
      </p:sp>
      <p:sp>
        <p:nvSpPr>
          <p:cNvPr id="5" name="页脚占位符 4"/>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D5017F3B-FEB2-4008-9680-5BA9F3437EAC}" type="slidenum">
              <a:rPr lang="zh-CN" altLang="en-US"/>
              <a:pPr>
                <a:defRPr/>
              </a:pPr>
              <a:t>‹#›</a:t>
            </a:fld>
            <a:endParaRPr lang="zh-CN" altLang="en-US"/>
          </a:p>
        </p:txBody>
      </p:sp>
    </p:spTree>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lstStyle/>
          <a:p>
            <a:r>
              <a:rPr lang="zh-CN" altLang="en-US" noProof="1" smtClean="0"/>
              <a:t>单击此处编辑母版标题样式</a:t>
            </a:r>
            <a:endParaRPr lang="en-US" noProof="1"/>
          </a:p>
        </p:txBody>
      </p:sp>
      <p:sp>
        <p:nvSpPr>
          <p:cNvPr id="3" name="Content Placeholder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Content Placeholder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5" name="日期占位符 4"/>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C310350F-16B1-497B-871F-D5D3EB62DC4D}" type="datetimeFigureOut">
              <a:rPr lang="zh-CN" altLang="en-US"/>
              <a:pPr>
                <a:defRPr/>
              </a:pPr>
              <a:t>2023-2-19</a:t>
            </a:fld>
            <a:endParaRPr lang="zh-CN" altLang="en-US"/>
          </a:p>
        </p:txBody>
      </p:sp>
      <p:sp>
        <p:nvSpPr>
          <p:cNvPr id="6" name="页脚占位符 5"/>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0FEA0F1E-6C01-45BA-9EE4-A0643A2DE9BF}" type="slidenum">
              <a:rPr lang="zh-CN" altLang="en-US"/>
              <a:pPr>
                <a:defRPr/>
              </a:pPr>
              <a:t>‹#›</a:t>
            </a:fld>
            <a:endParaRPr lang="zh-CN" altLang="en-US"/>
          </a:p>
        </p:txBody>
      </p:sp>
    </p:spTree>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noProof="1" smtClean="0"/>
              <a:t>单击此处编辑母版标题样式</a:t>
            </a:r>
            <a:endParaRPr lang="en-US" noProof="1"/>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7" name="日期占位符 6"/>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4679B1B2-BC60-4188-B79A-D2D97F954A24}" type="datetimeFigureOut">
              <a:rPr lang="zh-CN" altLang="en-US"/>
              <a:pPr>
                <a:defRPr/>
              </a:pPr>
              <a:t>2023-2-19</a:t>
            </a:fld>
            <a:endParaRPr lang="zh-CN" altLang="en-US"/>
          </a:p>
        </p:txBody>
      </p:sp>
      <p:sp>
        <p:nvSpPr>
          <p:cNvPr id="8" name="页脚占位符 7"/>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F7DCBC6E-9EC4-44F8-B459-6B8575C2E7F5}" type="slidenum">
              <a:rPr lang="zh-CN" altLang="en-US"/>
              <a:pPr>
                <a:defRPr/>
              </a:pPr>
              <a:t>‹#›</a:t>
            </a:fld>
            <a:endParaRPr lang="zh-CN" altLang="en-US"/>
          </a:p>
        </p:txBody>
      </p:sp>
    </p:spTree>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lstStyle/>
          <a:p>
            <a:r>
              <a:rPr lang="zh-CN" altLang="en-US" noProof="1" smtClean="0"/>
              <a:t>单击此处编辑母版标题样式</a:t>
            </a:r>
            <a:endParaRPr lang="en-US" noProof="1"/>
          </a:p>
        </p:txBody>
      </p:sp>
      <p:sp>
        <p:nvSpPr>
          <p:cNvPr id="3" name="日期占位符 2"/>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8C4FE2EF-5F23-4795-A920-E0144E80E530}" type="datetimeFigureOut">
              <a:rPr lang="zh-CN" altLang="en-US"/>
              <a:pPr>
                <a:defRPr/>
              </a:pPr>
              <a:t>2023-2-19</a:t>
            </a:fld>
            <a:endParaRPr lang="zh-CN" altLang="en-US"/>
          </a:p>
        </p:txBody>
      </p:sp>
      <p:sp>
        <p:nvSpPr>
          <p:cNvPr id="4" name="页脚占位符 3"/>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DA9DEF9D-BCB5-441D-9CA9-69B4F7057C85}" type="slidenum">
              <a:rPr lang="zh-CN" altLang="en-US"/>
              <a:pPr>
                <a:defRPr/>
              </a:pPr>
              <a:t>‹#›</a:t>
            </a:fld>
            <a:endParaRPr lang="zh-CN" altLang="en-US"/>
          </a:p>
        </p:txBody>
      </p:sp>
    </p:spTree>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E5C91CB2-9F5D-4F82-AEF8-5A920B6EA8E3}" type="datetimeFigureOut">
              <a:rPr lang="zh-CN" altLang="en-US"/>
              <a:pPr>
                <a:defRPr/>
              </a:pPr>
              <a:t>2023-2-19</a:t>
            </a:fld>
            <a:endParaRPr lang="zh-CN" altLang="en-US"/>
          </a:p>
        </p:txBody>
      </p:sp>
      <p:sp>
        <p:nvSpPr>
          <p:cNvPr id="3" name="页脚占位符 2"/>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D6E2AD99-5B68-478F-8109-394A52AFC7EB}" type="slidenum">
              <a:rPr lang="zh-CN" altLang="en-US"/>
              <a:pPr>
                <a:defRPr/>
              </a:pPr>
              <a:t>‹#›</a:t>
            </a:fld>
            <a:endParaRPr lang="zh-CN" altLang="en-US"/>
          </a:p>
        </p:txBody>
      </p:sp>
    </p:spTree>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noProof="1" smtClean="0"/>
              <a:t>单击此处编辑母版标题样式</a:t>
            </a:r>
            <a:endParaRPr lang="en-US" noProof="1"/>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F608257A-532A-4725-81DA-66ED1B90D0D3}" type="datetimeFigureOut">
              <a:rPr lang="zh-CN" altLang="en-US"/>
              <a:pPr>
                <a:defRPr/>
              </a:pPr>
              <a:t>2023-2-19</a:t>
            </a:fld>
            <a:endParaRPr lang="zh-CN" altLang="en-US"/>
          </a:p>
        </p:txBody>
      </p:sp>
      <p:sp>
        <p:nvSpPr>
          <p:cNvPr id="6" name="页脚占位符 5"/>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77B86B32-B590-4EDA-B8E6-A17120F1345F}" type="slidenum">
              <a:rPr lang="zh-CN" altLang="en-US"/>
              <a:pPr>
                <a:defRPr/>
              </a:pPr>
              <a:t>‹#›</a:t>
            </a:fld>
            <a:endParaRPr lang="zh-CN" altLang="en-US"/>
          </a:p>
        </p:txBody>
      </p:sp>
    </p:spTree>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noProof="1" smtClean="0"/>
              <a:t>单击此处编辑母版标题样式</a:t>
            </a:r>
            <a:endParaRPr lang="en-US" noProof="1"/>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a:xfrm>
            <a:off x="628650" y="6356350"/>
            <a:ext cx="2057400" cy="365125"/>
          </a:xfrm>
        </p:spPr>
        <p:txBody>
          <a:bodyPr/>
          <a:lstStyle>
            <a:lvl1pPr defTabSz="913765" fontAlgn="auto">
              <a:spcBef>
                <a:spcPts val="0"/>
              </a:spcBef>
              <a:spcAft>
                <a:spcPts val="0"/>
              </a:spcAft>
              <a:buFontTx/>
              <a:buNone/>
              <a:defRPr sz="1200">
                <a:solidFill>
                  <a:schemeClr val="tx1">
                    <a:tint val="75000"/>
                  </a:schemeClr>
                </a:solidFill>
                <a:latin typeface="+mn-lt"/>
                <a:ea typeface="+mn-ea"/>
              </a:defRPr>
            </a:lvl1pPr>
          </a:lstStyle>
          <a:p>
            <a:pPr>
              <a:defRPr/>
            </a:pPr>
            <a:fld id="{4423AC07-C545-4A68-9CA6-57C9E50FB725}" type="datetimeFigureOut">
              <a:rPr lang="zh-CN" altLang="en-US"/>
              <a:pPr>
                <a:defRPr/>
              </a:pPr>
              <a:t>2023-2-19</a:t>
            </a:fld>
            <a:endParaRPr lang="zh-CN" altLang="en-US"/>
          </a:p>
        </p:txBody>
      </p:sp>
      <p:sp>
        <p:nvSpPr>
          <p:cNvPr id="6" name="页脚占位符 5"/>
          <p:cNvSpPr>
            <a:spLocks noGrp="1"/>
          </p:cNvSpPr>
          <p:nvPr>
            <p:ph type="ftr" sz="quarter" idx="11"/>
          </p:nvPr>
        </p:nvSpPr>
        <p:spPr>
          <a:xfrm>
            <a:off x="3028950" y="6356350"/>
            <a:ext cx="3086100" cy="365125"/>
          </a:xfrm>
        </p:spPr>
        <p:txBody>
          <a:bodyPr/>
          <a:lstStyle>
            <a:lvl1pPr algn="ctr" defTabSz="913765" fontAlgn="auto">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6356350"/>
            <a:ext cx="2057400" cy="365125"/>
          </a:xfrm>
        </p:spPr>
        <p:txBody>
          <a:bodyPr vert="horz" wrap="square" lIns="91440" tIns="45720" rIns="91440" bIns="45720" numCol="1" anchor="t" anchorCtr="0" compatLnSpc="1">
            <a:prstTxWarp prst="textNoShape">
              <a:avLst/>
            </a:prstTxWarp>
          </a:bodyPr>
          <a:lstStyle>
            <a:lvl1pPr algn="r">
              <a:defRPr sz="1200">
                <a:solidFill>
                  <a:srgbClr val="898989"/>
                </a:solidFill>
              </a:defRPr>
            </a:lvl1pPr>
          </a:lstStyle>
          <a:p>
            <a:pPr>
              <a:defRPr/>
            </a:pPr>
            <a:fld id="{D7F6915E-7000-42F4-94AF-38CF54705E0A}" type="slidenum">
              <a:rPr lang="zh-CN" altLang="en-US"/>
              <a:pPr>
                <a:defRPr/>
              </a:pPr>
              <a:t>‹#›</a:t>
            </a:fld>
            <a:endParaRPr lang="zh-CN" altLang="en-US"/>
          </a:p>
        </p:txBody>
      </p:sp>
    </p:spTree>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Lst>
  <p:transition spd="med">
    <p:push dir="u"/>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jpe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oleObject" Target="../embeddings/oleObject75.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image" Target="../media/image132.wmf"/><Relationship Id="rId7" Type="http://schemas.openxmlformats.org/officeDocument/2006/relationships/oleObject" Target="../embeddings/oleObject78.bin"/><Relationship Id="rId12"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77.bin"/><Relationship Id="rId11" Type="http://schemas.openxmlformats.org/officeDocument/2006/relationships/image" Target="../media/image134.wmf"/><Relationship Id="rId5" Type="http://schemas.openxmlformats.org/officeDocument/2006/relationships/oleObject" Target="../embeddings/oleObject76.bin"/><Relationship Id="rId10" Type="http://schemas.openxmlformats.org/officeDocument/2006/relationships/oleObject" Target="../embeddings/oleObject81.bin"/><Relationship Id="rId4" Type="http://schemas.openxmlformats.org/officeDocument/2006/relationships/image" Target="../media/image133.wmf"/><Relationship Id="rId9" Type="http://schemas.openxmlformats.org/officeDocument/2006/relationships/oleObject" Target="../embeddings/oleObject80.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oleObject" Target="../embeddings/oleObject83.bin"/><Relationship Id="rId7"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86.bin"/><Relationship Id="rId11" Type="http://schemas.openxmlformats.org/officeDocument/2006/relationships/oleObject" Target="../embeddings/oleObject91.bin"/><Relationship Id="rId5" Type="http://schemas.openxmlformats.org/officeDocument/2006/relationships/oleObject" Target="../embeddings/oleObject85.bin"/><Relationship Id="rId10" Type="http://schemas.openxmlformats.org/officeDocument/2006/relationships/oleObject" Target="../embeddings/oleObject90.bin"/><Relationship Id="rId4" Type="http://schemas.openxmlformats.org/officeDocument/2006/relationships/oleObject" Target="../embeddings/oleObject84.bin"/><Relationship Id="rId9" Type="http://schemas.openxmlformats.org/officeDocument/2006/relationships/oleObject" Target="../embeddings/oleObject89.bin"/></Relationships>
</file>

<file path=ppt/slides/_rels/slide10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3.jpeg"/><Relationship Id="rId5" Type="http://schemas.openxmlformats.org/officeDocument/2006/relationships/image" Target="../media/image8.png"/><Relationship Id="rId10" Type="http://schemas.openxmlformats.org/officeDocument/2006/relationships/image" Target="../media/image12.jpeg"/><Relationship Id="rId4" Type="http://schemas.openxmlformats.org/officeDocument/2006/relationships/image" Target="../media/image7.png"/><Relationship Id="rId9"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qfshi123@bit.edu.cn" TargetMode="Externa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mailto:bitlch@bit.edu.c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8.wmf"/><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image" Target="../media/image45.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vmlDrawing" Target="../drawings/vmlDrawing8.vml"/></Relationships>
</file>

<file path=ppt/slides/_rels/slide5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47.w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9.v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12.xml"/><Relationship Id="rId5" Type="http://schemas.openxmlformats.org/officeDocument/2006/relationships/image" Target="../media/image60.wmf"/><Relationship Id="rId4" Type="http://schemas.openxmlformats.org/officeDocument/2006/relationships/image" Target="../media/image59.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2.xml"/><Relationship Id="rId1" Type="http://schemas.openxmlformats.org/officeDocument/2006/relationships/vmlDrawing" Target="../drawings/vmlDrawing11.v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12.vml"/><Relationship Id="rId5" Type="http://schemas.openxmlformats.org/officeDocument/2006/relationships/oleObject" Target="../embeddings/oleObject31.bin"/><Relationship Id="rId4" Type="http://schemas.openxmlformats.org/officeDocument/2006/relationships/oleObject" Target="../embeddings/oleObject30.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oleObject" Target="../embeddings/oleObject33.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38.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6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1.bin"/><Relationship Id="rId5" Type="http://schemas.openxmlformats.org/officeDocument/2006/relationships/oleObject" Target="../embeddings/oleObject40.bin"/><Relationship Id="rId4" Type="http://schemas.openxmlformats.org/officeDocument/2006/relationships/image" Target="../media/image84.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oleObject" Target="../embeddings/oleObject43.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oleObject" Target="../embeddings/oleObject44.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7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54.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78.jpeg"/><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57.bin"/><Relationship Id="rId5" Type="http://schemas.openxmlformats.org/officeDocument/2006/relationships/oleObject" Target="../embeddings/oleObject56.bin"/><Relationship Id="rId10" Type="http://schemas.openxmlformats.org/officeDocument/2006/relationships/image" Target="../media/image79.jpeg"/><Relationship Id="rId4" Type="http://schemas.openxmlformats.org/officeDocument/2006/relationships/oleObject" Target="../embeddings/oleObject55.bin"/><Relationship Id="rId9" Type="http://schemas.openxmlformats.org/officeDocument/2006/relationships/oleObject" Target="../embeddings/oleObject60.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62.bin"/></Relationships>
</file>

<file path=ppt/slides/_rels/slide8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oleObject" Target="../embeddings/oleObject63.bin"/><Relationship Id="rId7"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66.bin"/><Relationship Id="rId5" Type="http://schemas.openxmlformats.org/officeDocument/2006/relationships/oleObject" Target="../embeddings/oleObject65.bin"/><Relationship Id="rId4" Type="http://schemas.openxmlformats.org/officeDocument/2006/relationships/oleObject" Target="../embeddings/oleObject64.bin"/></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oleObject" Target="../embeddings/oleObject70.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oleObject" Target="../embeddings/oleObject72.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oleObject" Target="../embeddings/oleObject74.bin"/></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4514850" y="3321050"/>
          <a:ext cx="112713" cy="214313"/>
        </p:xfrm>
        <a:graphic>
          <a:graphicData uri="http://schemas.openxmlformats.org/presentationml/2006/ole">
            <p:oleObj spid="_x0000_s1026" r:id="rId4" imgW="115015" imgH="216969" progId="Equation.3">
              <p:embed/>
            </p:oleObj>
          </a:graphicData>
        </a:graphic>
      </p:graphicFrame>
      <p:pic>
        <p:nvPicPr>
          <p:cNvPr id="1029" name="Picture 10" descr="tab_515_4"/>
          <p:cNvPicPr>
            <a:picLocks noChangeAspect="1" noChangeArrowheads="1"/>
          </p:cNvPicPr>
          <p:nvPr/>
        </p:nvPicPr>
        <p:blipFill>
          <a:blip r:embed="rId5" cstate="print"/>
          <a:srcRect/>
          <a:stretch>
            <a:fillRect/>
          </a:stretch>
        </p:blipFill>
        <p:spPr bwMode="auto">
          <a:xfrm>
            <a:off x="0" y="0"/>
            <a:ext cx="9144000" cy="6858000"/>
          </a:xfrm>
          <a:prstGeom prst="rect">
            <a:avLst/>
          </a:prstGeom>
          <a:noFill/>
          <a:ln w="9525">
            <a:noFill/>
            <a:miter lim="800000"/>
            <a:headEnd/>
            <a:tailEnd/>
          </a:ln>
        </p:spPr>
      </p:pic>
      <p:graphicFrame>
        <p:nvGraphicFramePr>
          <p:cNvPr id="1027" name="Object 0"/>
          <p:cNvGraphicFramePr>
            <a:graphicFrameLocks noChangeAspect="1"/>
          </p:cNvGraphicFramePr>
          <p:nvPr/>
        </p:nvGraphicFramePr>
        <p:xfrm>
          <a:off x="4514850" y="4040188"/>
          <a:ext cx="112713" cy="214312"/>
        </p:xfrm>
        <a:graphic>
          <a:graphicData uri="http://schemas.openxmlformats.org/presentationml/2006/ole">
            <p:oleObj spid="_x0000_s1027" name="公式" r:id="rId6" imgW="115015" imgH="216969" progId="Equation.3">
              <p:embed/>
            </p:oleObj>
          </a:graphicData>
        </a:graphic>
      </p:graphicFrame>
      <p:sp>
        <p:nvSpPr>
          <p:cNvPr id="7" name="Rectangle 3"/>
          <p:cNvSpPr txBox="1">
            <a:spLocks noChangeArrowheads="1"/>
          </p:cNvSpPr>
          <p:nvPr/>
        </p:nvSpPr>
        <p:spPr>
          <a:xfrm>
            <a:off x="670766" y="333655"/>
            <a:ext cx="7772400" cy="1143000"/>
          </a:xfrm>
          <a:prstGeom prst="rect">
            <a:avLst/>
          </a:prstGeom>
        </p:spPr>
        <p:txBody>
          <a:bodyPr/>
          <a:lstStyle/>
          <a:p>
            <a:pPr defTabSz="914400">
              <a:lnSpc>
                <a:spcPct val="90000"/>
              </a:lnSpc>
              <a:buFontTx/>
              <a:buNone/>
              <a:defRPr/>
            </a:pPr>
            <a:r>
              <a:rPr lang="zh-CN" altLang="en-US" sz="5400" b="1" dirty="0">
                <a:solidFill>
                  <a:srgbClr val="FF0000"/>
                </a:solidFill>
                <a:latin typeface="华文行楷" pitchFamily="2" charset="-122"/>
                <a:ea typeface="华文行楷" pitchFamily="2" charset="-122"/>
                <a:cs typeface="+mj-cs"/>
              </a:rPr>
              <a:t>欢迎</a:t>
            </a:r>
            <a:r>
              <a:rPr lang="en-US" altLang="zh-CN" sz="5400" b="1" dirty="0" smtClean="0">
                <a:solidFill>
                  <a:srgbClr val="FF0000"/>
                </a:solidFill>
                <a:latin typeface="华文行楷" pitchFamily="2" charset="-122"/>
                <a:ea typeface="华文行楷" pitchFamily="2" charset="-122"/>
                <a:cs typeface="+mj-cs"/>
              </a:rPr>
              <a:t>2022</a:t>
            </a:r>
            <a:r>
              <a:rPr lang="zh-CN" altLang="en-US" sz="5400" b="1" dirty="0" smtClean="0">
                <a:solidFill>
                  <a:srgbClr val="FF0000"/>
                </a:solidFill>
                <a:latin typeface="华文行楷" pitchFamily="2" charset="-122"/>
                <a:ea typeface="华文行楷" pitchFamily="2" charset="-122"/>
                <a:cs typeface="+mj-cs"/>
              </a:rPr>
              <a:t>级</a:t>
            </a:r>
            <a:r>
              <a:rPr lang="zh-CN" altLang="en-US" sz="5400" b="1" dirty="0">
                <a:solidFill>
                  <a:srgbClr val="FF0000"/>
                </a:solidFill>
                <a:latin typeface="华文行楷" pitchFamily="2" charset="-122"/>
                <a:ea typeface="华文行楷" pitchFamily="2" charset="-122"/>
                <a:cs typeface="+mj-cs"/>
              </a:rPr>
              <a:t>同学</a:t>
            </a:r>
            <a:br>
              <a:rPr lang="zh-CN" altLang="en-US" sz="5400" b="1" dirty="0">
                <a:solidFill>
                  <a:srgbClr val="FF0000"/>
                </a:solidFill>
                <a:latin typeface="华文行楷" pitchFamily="2" charset="-122"/>
                <a:ea typeface="华文行楷" pitchFamily="2" charset="-122"/>
                <a:cs typeface="+mj-cs"/>
              </a:rPr>
            </a:br>
            <a:r>
              <a:rPr lang="zh-CN" altLang="en-US" sz="5400" b="1" dirty="0">
                <a:solidFill>
                  <a:srgbClr val="FF0000"/>
                </a:solidFill>
                <a:latin typeface="华文行楷" pitchFamily="2" charset="-122"/>
                <a:ea typeface="华文行楷" pitchFamily="2" charset="-122"/>
                <a:cs typeface="+mj-cs"/>
              </a:rPr>
              <a:t>到物理实验中心参加物理实验课程的学习</a:t>
            </a:r>
            <a:endParaRPr lang="zh-CN" altLang="en-US" sz="5400" dirty="0">
              <a:solidFill>
                <a:srgbClr val="FF0000"/>
              </a:solidFill>
              <a:latin typeface="华文行楷" pitchFamily="2" charset="-122"/>
              <a:ea typeface="华文行楷" pitchFamily="2" charset="-122"/>
              <a:cs typeface="+mj-cs"/>
            </a:endParaRPr>
          </a:p>
        </p:txBody>
      </p:sp>
      <p:sp>
        <p:nvSpPr>
          <p:cNvPr id="1031" name="Text Box 4"/>
          <p:cNvSpPr txBox="1">
            <a:spLocks noChangeArrowheads="1"/>
          </p:cNvSpPr>
          <p:nvPr/>
        </p:nvSpPr>
        <p:spPr bwMode="auto">
          <a:xfrm>
            <a:off x="443752" y="4061012"/>
            <a:ext cx="8081683" cy="2062103"/>
          </a:xfrm>
          <a:prstGeom prst="rect">
            <a:avLst/>
          </a:prstGeom>
          <a:noFill/>
          <a:ln w="12700" cap="sq">
            <a:noFill/>
            <a:miter lim="800000"/>
            <a:headEnd type="none" w="sm" len="sm"/>
            <a:tailEnd type="none" w="sm" len="sm"/>
          </a:ln>
        </p:spPr>
        <p:txBody>
          <a:bodyPr wrap="square">
            <a:spAutoFit/>
          </a:bodyPr>
          <a:lstStyle/>
          <a:p>
            <a:pPr algn="ctr">
              <a:buFontTx/>
              <a:buNone/>
            </a:pPr>
            <a:r>
              <a:rPr lang="en-US" altLang="zh-CN" sz="2400" dirty="0">
                <a:latin typeface="Times New Roman" pitchFamily="18" charset="0"/>
              </a:rPr>
              <a:t>                 </a:t>
            </a:r>
            <a:r>
              <a:rPr lang="en-US" altLang="zh-CN" sz="3200" b="1" dirty="0">
                <a:latin typeface="Times New Roman" pitchFamily="18" charset="0"/>
              </a:rPr>
              <a:t>  </a:t>
            </a:r>
            <a:r>
              <a:rPr lang="zh-CN" altLang="en-US" sz="3200" b="1" dirty="0">
                <a:solidFill>
                  <a:srgbClr val="FFFF00"/>
                </a:solidFill>
                <a:latin typeface="华文隶书" pitchFamily="2" charset="-122"/>
                <a:ea typeface="华文隶书" pitchFamily="2" charset="-122"/>
              </a:rPr>
              <a:t>物理实验中心位于良乡校区</a:t>
            </a:r>
          </a:p>
          <a:p>
            <a:pPr algn="ctr">
              <a:buFontTx/>
              <a:buNone/>
            </a:pPr>
            <a:r>
              <a:rPr lang="zh-CN" altLang="en-US" sz="3200" b="1" dirty="0">
                <a:solidFill>
                  <a:srgbClr val="FFFF00"/>
                </a:solidFill>
                <a:latin typeface="华文隶书" pitchFamily="2" charset="-122"/>
                <a:ea typeface="华文隶书" pitchFamily="2" charset="-122"/>
              </a:rPr>
              <a:t>          物理实验</a:t>
            </a:r>
            <a:r>
              <a:rPr lang="zh-CN" altLang="en-US" sz="3200" b="1" dirty="0" smtClean="0">
                <a:solidFill>
                  <a:srgbClr val="FFFF00"/>
                </a:solidFill>
                <a:latin typeface="华文隶书" pitchFamily="2" charset="-122"/>
                <a:ea typeface="华文隶书" pitchFamily="2" charset="-122"/>
              </a:rPr>
              <a:t>楼</a:t>
            </a:r>
            <a:r>
              <a:rPr lang="en-US" altLang="zh-CN" sz="3200" b="1" dirty="0" smtClean="0">
                <a:solidFill>
                  <a:srgbClr val="FFFF00"/>
                </a:solidFill>
                <a:latin typeface="华文隶书" pitchFamily="2" charset="-122"/>
                <a:ea typeface="华文隶书" pitchFamily="2" charset="-122"/>
              </a:rPr>
              <a:t>2~4</a:t>
            </a:r>
            <a:r>
              <a:rPr lang="zh-CN" altLang="en-US" sz="3200" b="1" dirty="0">
                <a:solidFill>
                  <a:srgbClr val="FFFF00"/>
                </a:solidFill>
                <a:latin typeface="华文隶书" pitchFamily="2" charset="-122"/>
                <a:ea typeface="华文隶书" pitchFamily="2" charset="-122"/>
              </a:rPr>
              <a:t>层</a:t>
            </a:r>
            <a:endParaRPr lang="en-US" altLang="zh-CN" sz="3200" b="1" dirty="0">
              <a:solidFill>
                <a:srgbClr val="FFFF00"/>
              </a:solidFill>
              <a:latin typeface="华文隶书" pitchFamily="2" charset="-122"/>
              <a:ea typeface="华文隶书" pitchFamily="2" charset="-122"/>
            </a:endParaRPr>
          </a:p>
          <a:p>
            <a:pPr algn="ctr">
              <a:buFontTx/>
              <a:buNone/>
            </a:pPr>
            <a:endParaRPr lang="en-US" altLang="zh-CN" sz="3200" b="1" dirty="0" smtClean="0">
              <a:solidFill>
                <a:srgbClr val="FFFF00"/>
              </a:solidFill>
              <a:latin typeface="华文隶书" pitchFamily="2" charset="-122"/>
              <a:ea typeface="华文隶书" pitchFamily="2" charset="-122"/>
            </a:endParaRPr>
          </a:p>
          <a:p>
            <a:pPr algn="ctr">
              <a:buFontTx/>
              <a:buNone/>
            </a:pPr>
            <a:r>
              <a:rPr lang="zh-CN" altLang="en-US" sz="3200" b="1" dirty="0" smtClean="0">
                <a:solidFill>
                  <a:srgbClr val="FFFF00"/>
                </a:solidFill>
                <a:latin typeface="华文隶书" pitchFamily="2" charset="-122"/>
                <a:ea typeface="华文隶书" pitchFamily="2" charset="-122"/>
              </a:rPr>
              <a:t>            </a:t>
            </a:r>
            <a:r>
              <a:rPr lang="zh-CN" altLang="en-US" sz="3200" b="1" dirty="0">
                <a:solidFill>
                  <a:srgbClr val="FFFF00"/>
                </a:solidFill>
                <a:latin typeface="华文隶书" pitchFamily="2" charset="-122"/>
                <a:ea typeface="华文隶书" pitchFamily="2" charset="-122"/>
              </a:rPr>
              <a:t>主讲人</a:t>
            </a:r>
            <a:r>
              <a:rPr lang="zh-CN" altLang="en-US" sz="3200" b="1" dirty="0" smtClean="0">
                <a:solidFill>
                  <a:srgbClr val="FFFF00"/>
                </a:solidFill>
                <a:latin typeface="华文隶书" pitchFamily="2" charset="-122"/>
                <a:ea typeface="华文隶书" pitchFamily="2" charset="-122"/>
              </a:rPr>
              <a:t>：彭祖林</a:t>
            </a:r>
            <a:endParaRPr lang="zh-CN" altLang="en-US" sz="2400" dirty="0">
              <a:solidFill>
                <a:srgbClr val="FFFF00"/>
              </a:solidFill>
              <a:latin typeface="华文隶书" pitchFamily="2" charset="-122"/>
              <a:ea typeface="华文隶书" pitchFamily="2" charset="-122"/>
            </a:endParaRPr>
          </a:p>
        </p:txBody>
      </p:sp>
      <p:sp>
        <p:nvSpPr>
          <p:cNvPr id="10" name="矩形 1">
            <a:extLst/>
          </p:cNvPr>
          <p:cNvSpPr>
            <a:spLocks noChangeArrowheads="1"/>
          </p:cNvSpPr>
          <p:nvPr/>
        </p:nvSpPr>
        <p:spPr bwMode="auto">
          <a:xfrm>
            <a:off x="845484" y="2700152"/>
            <a:ext cx="7567613" cy="846137"/>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hangingPunct="1">
              <a:lnSpc>
                <a:spcPct val="90000"/>
              </a:lnSpc>
              <a:buFont typeface="Arial" panose="020B0604020202020204" pitchFamily="34" charset="0"/>
              <a:buNone/>
              <a:defRPr/>
            </a:pPr>
            <a:r>
              <a:rPr lang="en-US" altLang="zh-CN" sz="54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2022</a:t>
            </a:r>
            <a:r>
              <a:rPr lang="zh-CN" altLang="en-US" sz="54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级物理实验课绪论</a:t>
            </a:r>
            <a:endParaRPr lang="en-US" altLang="zh-CN" sz="54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transition spd="med">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5">
            <a:extLst/>
          </p:cNvPr>
          <p:cNvSpPr>
            <a:spLocks noChangeArrowheads="1"/>
          </p:cNvSpPr>
          <p:nvPr/>
        </p:nvSpPr>
        <p:spPr bwMode="auto">
          <a:xfrm>
            <a:off x="517525" y="1768475"/>
            <a:ext cx="8715375"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defRPr/>
            </a:pPr>
            <a:r>
              <a:rPr lang="zh-CN" altLang="en-US" sz="2800" b="1" dirty="0">
                <a:latin typeface="黑体" panose="02010609060101010101" pitchFamily="49" charset="-122"/>
                <a:ea typeface="黑体" panose="02010609060101010101" pitchFamily="49" charset="-122"/>
              </a:rPr>
              <a:t>理工科必修课       </a:t>
            </a:r>
            <a:endParaRPr lang="en-US" altLang="zh-CN" sz="2800" b="1" dirty="0">
              <a:latin typeface="黑体" panose="02010609060101010101" pitchFamily="49" charset="-122"/>
              <a:ea typeface="黑体" panose="02010609060101010101" pitchFamily="49" charset="-122"/>
            </a:endParaRPr>
          </a:p>
          <a:p>
            <a:pPr eaLnBrk="1" hangingPunct="1">
              <a:lnSpc>
                <a:spcPct val="90000"/>
              </a:lnSpc>
              <a:buFont typeface="Arial" panose="020B0604020202020204" pitchFamily="34" charset="0"/>
              <a:buNone/>
              <a:defRPr/>
            </a:pPr>
            <a:endParaRPr lang="en-US" altLang="zh-CN" sz="2800" b="1" dirty="0">
              <a:latin typeface="黑体" panose="02010609060101010101" pitchFamily="49" charset="-122"/>
              <a:ea typeface="黑体" panose="02010609060101010101" pitchFamily="49" charset="-122"/>
            </a:endParaRPr>
          </a:p>
          <a:p>
            <a:pPr marL="457200" indent="-457200" eaLnBrk="1" hangingPunct="1">
              <a:lnSpc>
                <a:spcPct val="90000"/>
              </a:lnSpc>
              <a:buFont typeface="Wingdings" panose="05000000000000000000" pitchFamily="2" charset="2"/>
              <a:buChar char="l"/>
              <a:defRPr/>
            </a:pPr>
            <a:r>
              <a:rPr lang="zh-CN" altLang="en-US" sz="2800" b="1" dirty="0">
                <a:latin typeface="黑体" panose="02010609060101010101" pitchFamily="49" charset="-122"/>
                <a:ea typeface="黑体" panose="02010609060101010101" pitchFamily="49" charset="-122"/>
              </a:rPr>
              <a:t>物理实验</a:t>
            </a:r>
            <a:r>
              <a:rPr lang="en-US" altLang="zh-CN" sz="2800" b="1" dirty="0">
                <a:latin typeface="黑体" panose="02010609060101010101" pitchFamily="49" charset="-122"/>
                <a:ea typeface="黑体" panose="02010609060101010101" pitchFamily="49" charset="-122"/>
              </a:rPr>
              <a:t>B</a:t>
            </a:r>
            <a:r>
              <a:rPr lang="zh-CN" altLang="en-US" sz="2800" b="1" dirty="0">
                <a:latin typeface="黑体" panose="02010609060101010101" pitchFamily="49" charset="-122"/>
                <a:ea typeface="黑体" panose="02010609060101010101" pitchFamily="49" charset="-122"/>
              </a:rPr>
              <a:t>（工科）  </a:t>
            </a:r>
            <a:r>
              <a:rPr lang="en-US" altLang="zh-CN" sz="2800" b="1" dirty="0">
                <a:latin typeface="黑体" panose="02010609060101010101" pitchFamily="49" charset="-122"/>
                <a:ea typeface="黑体" panose="02010609060101010101" pitchFamily="49" charset="-122"/>
              </a:rPr>
              <a:t>64</a:t>
            </a:r>
            <a:r>
              <a:rPr lang="zh-CN" altLang="en-US" sz="2800" b="1" dirty="0">
                <a:latin typeface="黑体" panose="02010609060101010101" pitchFamily="49" charset="-122"/>
                <a:ea typeface="黑体" panose="02010609060101010101" pitchFamily="49" charset="-122"/>
              </a:rPr>
              <a:t>学时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学分  一学年</a:t>
            </a:r>
          </a:p>
          <a:p>
            <a:pPr marL="457200" indent="-457200" eaLnBrk="1" hangingPunct="1">
              <a:lnSpc>
                <a:spcPct val="90000"/>
              </a:lnSpc>
              <a:buFont typeface="Wingdings" panose="05000000000000000000" pitchFamily="2" charset="2"/>
              <a:buChar char="l"/>
              <a:defRPr/>
            </a:pPr>
            <a:endParaRPr lang="en-US" altLang="zh-CN" sz="2800" b="1" dirty="0">
              <a:latin typeface="黑体" panose="02010609060101010101" pitchFamily="49" charset="-122"/>
              <a:ea typeface="黑体" panose="02010609060101010101" pitchFamily="49" charset="-122"/>
            </a:endParaRPr>
          </a:p>
          <a:p>
            <a:pPr marL="457200" indent="-457200" eaLnBrk="1" hangingPunct="1">
              <a:lnSpc>
                <a:spcPct val="90000"/>
              </a:lnSpc>
              <a:buFont typeface="Wingdings" panose="05000000000000000000" pitchFamily="2" charset="2"/>
              <a:buChar char="l"/>
              <a:defRPr/>
            </a:pPr>
            <a:r>
              <a:rPr lang="zh-CN" altLang="en-US" sz="2800" b="1" dirty="0">
                <a:latin typeface="黑体" panose="02010609060101010101" pitchFamily="49" charset="-122"/>
                <a:ea typeface="黑体" panose="02010609060101010101" pitchFamily="49" charset="-122"/>
              </a:rPr>
              <a:t>大学物理实验（求是物理方向）  </a:t>
            </a:r>
            <a:r>
              <a:rPr lang="en-US" altLang="zh-CN" sz="2800" b="1" dirty="0">
                <a:latin typeface="黑体" panose="02010609060101010101" pitchFamily="49" charset="-122"/>
                <a:ea typeface="黑体" panose="02010609060101010101" pitchFamily="49" charset="-122"/>
              </a:rPr>
              <a:t>128</a:t>
            </a:r>
            <a:r>
              <a:rPr lang="zh-CN" altLang="en-US" sz="2800" b="1" dirty="0">
                <a:latin typeface="黑体" panose="02010609060101010101" pitchFamily="49" charset="-122"/>
                <a:ea typeface="黑体" panose="02010609060101010101" pitchFamily="49" charset="-122"/>
              </a:rPr>
              <a:t>学时  </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学分       三学期</a:t>
            </a:r>
            <a:endParaRPr lang="en-US" altLang="zh-CN" sz="2800" b="1" dirty="0">
              <a:latin typeface="黑体" panose="02010609060101010101" pitchFamily="49" charset="-122"/>
              <a:ea typeface="黑体" panose="02010609060101010101" pitchFamily="49" charset="-122"/>
            </a:endParaRPr>
          </a:p>
          <a:p>
            <a:pPr marL="457200" indent="-457200" eaLnBrk="1" hangingPunct="1">
              <a:lnSpc>
                <a:spcPct val="90000"/>
              </a:lnSpc>
              <a:buFont typeface="Wingdings" panose="05000000000000000000" pitchFamily="2" charset="2"/>
              <a:buChar char="l"/>
              <a:defRPr/>
            </a:pPr>
            <a:endParaRPr lang="en-US" altLang="zh-CN" sz="2800" b="1" dirty="0">
              <a:latin typeface="黑体" panose="02010609060101010101" pitchFamily="49" charset="-122"/>
              <a:ea typeface="黑体" panose="02010609060101010101" pitchFamily="49" charset="-122"/>
            </a:endParaRPr>
          </a:p>
          <a:p>
            <a:pPr marL="457200" indent="-457200" eaLnBrk="1" hangingPunct="1">
              <a:lnSpc>
                <a:spcPct val="90000"/>
              </a:lnSpc>
              <a:buFont typeface="Wingdings" panose="05000000000000000000" pitchFamily="2" charset="2"/>
              <a:buChar char="l"/>
              <a:defRPr/>
            </a:pPr>
            <a:r>
              <a:rPr lang="zh-CN" altLang="en-US" sz="2800" b="1" dirty="0">
                <a:latin typeface="黑体" panose="02010609060101010101" pitchFamily="49" charset="-122"/>
                <a:ea typeface="黑体" panose="02010609060101010101" pitchFamily="49" charset="-122"/>
              </a:rPr>
              <a:t>普通物理实验（徐特立物理班） </a:t>
            </a:r>
            <a:r>
              <a:rPr lang="en-US" altLang="zh-CN" sz="2800" b="1" dirty="0">
                <a:latin typeface="黑体" panose="02010609060101010101" pitchFamily="49" charset="-122"/>
                <a:ea typeface="黑体" panose="02010609060101010101" pitchFamily="49" charset="-122"/>
              </a:rPr>
              <a:t>128</a:t>
            </a:r>
            <a:r>
              <a:rPr lang="zh-CN" altLang="en-US" sz="2800" b="1" dirty="0">
                <a:latin typeface="黑体" panose="02010609060101010101" pitchFamily="49" charset="-122"/>
                <a:ea typeface="黑体" panose="02010609060101010101" pitchFamily="49" charset="-122"/>
              </a:rPr>
              <a:t>学时  </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学分       三学期</a:t>
            </a:r>
            <a:endParaRPr lang="en-US" altLang="zh-CN" sz="2800" b="1" dirty="0">
              <a:latin typeface="黑体" panose="02010609060101010101" pitchFamily="49" charset="-122"/>
              <a:ea typeface="黑体" panose="02010609060101010101" pitchFamily="49" charset="-122"/>
            </a:endParaRPr>
          </a:p>
        </p:txBody>
      </p:sp>
      <p:sp>
        <p:nvSpPr>
          <p:cNvPr id="6" name="Rectangle 2">
            <a:extLst/>
          </p:cNvPr>
          <p:cNvSpPr txBox="1">
            <a:spLocks noChangeArrowheads="1"/>
          </p:cNvSpPr>
          <p:nvPr/>
        </p:nvSpPr>
        <p:spPr>
          <a:xfrm>
            <a:off x="517525" y="1025525"/>
            <a:ext cx="3638550" cy="525463"/>
          </a:xfrm>
          <a:prstGeom prst="rect">
            <a:avLst/>
          </a:prstGeom>
        </p:spPr>
        <p:txBody>
          <a:bodyPr/>
          <a:lstStyle/>
          <a:p>
            <a:pPr defTabSz="914400" eaLnBrk="1" hangingPunct="1">
              <a:lnSpc>
                <a:spcPct val="90000"/>
              </a:lnSpc>
              <a:defRPr/>
            </a:pPr>
            <a:r>
              <a:rPr lang="en-US" altLang="zh-CN" sz="3200" b="1" dirty="0">
                <a:solidFill>
                  <a:srgbClr val="C00000"/>
                </a:solidFill>
                <a:latin typeface="黑体" pitchFamily="49" charset="-122"/>
                <a:ea typeface="黑体" pitchFamily="49" charset="-122"/>
                <a:cs typeface="+mj-cs"/>
              </a:rPr>
              <a:t>2 </a:t>
            </a:r>
            <a:r>
              <a:rPr lang="zh-CN" altLang="en-US" sz="3200" b="1" dirty="0">
                <a:solidFill>
                  <a:srgbClr val="C00000"/>
                </a:solidFill>
                <a:latin typeface="黑体" pitchFamily="49" charset="-122"/>
                <a:ea typeface="黑体" pitchFamily="49" charset="-122"/>
                <a:cs typeface="+mj-cs"/>
              </a:rPr>
              <a:t>物理实验的内容</a:t>
            </a:r>
          </a:p>
        </p:txBody>
      </p:sp>
      <p:sp>
        <p:nvSpPr>
          <p:cNvPr id="2" name="Rectangle 2">
            <a:extLst/>
          </p:cNvPr>
          <p:cNvSpPr txBox="1">
            <a:spLocks noChangeArrowheads="1"/>
          </p:cNvSpPr>
          <p:nvPr/>
        </p:nvSpPr>
        <p:spPr>
          <a:xfrm>
            <a:off x="1325563" y="355600"/>
            <a:ext cx="7788275" cy="554038"/>
          </a:xfrm>
          <a:prstGeom prst="rect">
            <a:avLst/>
          </a:prstGeom>
        </p:spPr>
        <p:txBody>
          <a:bodyPr>
            <a:scene3d>
              <a:camera prst="orthographicFront"/>
              <a:lightRig rig="threePt" dir="t"/>
            </a:scene3d>
          </a:bodyPr>
          <a:lstStyle/>
          <a:p>
            <a:pPr defTabSz="914400" eaLnBrk="1" hangingPunct="1">
              <a:lnSpc>
                <a:spcPct val="90000"/>
              </a:lnSpc>
              <a:defRPr/>
            </a:pPr>
            <a:r>
              <a:rPr lang="zh-CN" altLang="en-US" sz="32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二、内容及要求（要学什么？有何要求？）</a:t>
            </a:r>
          </a:p>
        </p:txBody>
      </p:sp>
      <p:sp>
        <p:nvSpPr>
          <p:cNvPr id="24581" name="矩形 3"/>
          <p:cNvSpPr>
            <a:spLocks noChangeArrowheads="1"/>
          </p:cNvSpPr>
          <p:nvPr/>
        </p:nvSpPr>
        <p:spPr bwMode="auto">
          <a:xfrm>
            <a:off x="517525" y="5661025"/>
            <a:ext cx="8488363" cy="954088"/>
          </a:xfrm>
          <a:prstGeom prst="rect">
            <a:avLst/>
          </a:prstGeom>
          <a:noFill/>
          <a:ln w="9525">
            <a:noFill/>
            <a:miter lim="800000"/>
            <a:headEnd/>
            <a:tailEnd/>
          </a:ln>
        </p:spPr>
        <p:txBody>
          <a:bodyPr>
            <a:spAutoFit/>
          </a:bodyPr>
          <a:lstStyle/>
          <a:p>
            <a:r>
              <a:rPr lang="zh-CN" altLang="zh-CN" sz="2800" b="1">
                <a:latin typeface="黑体" pitchFamily="49" charset="-122"/>
                <a:ea typeface="黑体" pitchFamily="49" charset="-122"/>
              </a:rPr>
              <a:t>本学期三门课程内容相同，包括物理实验绪论和实验室实验两部分</a:t>
            </a:r>
            <a:r>
              <a:rPr lang="zh-CN" altLang="en-US" sz="2800" b="1">
                <a:latin typeface="黑体" pitchFamily="49" charset="-122"/>
                <a:ea typeface="黑体" pitchFamily="49" charset="-122"/>
              </a:rPr>
              <a:t>，</a:t>
            </a:r>
            <a:r>
              <a:rPr lang="en-US" altLang="zh-CN" sz="2800" b="1">
                <a:latin typeface="黑体" pitchFamily="49" charset="-122"/>
                <a:ea typeface="黑体" pitchFamily="49" charset="-122"/>
              </a:rPr>
              <a:t>32</a:t>
            </a:r>
            <a:r>
              <a:rPr lang="zh-CN" altLang="en-US" sz="2800" b="1">
                <a:latin typeface="黑体" pitchFamily="49" charset="-122"/>
                <a:ea typeface="黑体" pitchFamily="49" charset="-122"/>
              </a:rPr>
              <a:t>学时，</a:t>
            </a:r>
            <a:r>
              <a:rPr lang="en-US" altLang="zh-CN" sz="2800" b="1">
                <a:latin typeface="黑体" pitchFamily="49" charset="-122"/>
                <a:ea typeface="黑体" pitchFamily="49" charset="-122"/>
              </a:rPr>
              <a:t>1</a:t>
            </a:r>
            <a:r>
              <a:rPr lang="zh-CN" altLang="en-US" sz="2800" b="1">
                <a:latin typeface="黑体" pitchFamily="49" charset="-122"/>
                <a:ea typeface="黑体" pitchFamily="49" charset="-122"/>
              </a:rPr>
              <a:t>学分</a:t>
            </a:r>
            <a:r>
              <a:rPr lang="zh-CN" altLang="zh-CN" sz="2800" b="1">
                <a:latin typeface="黑体" pitchFamily="49" charset="-122"/>
                <a:ea typeface="黑体" pitchFamily="49" charset="-122"/>
              </a:rPr>
              <a:t>。</a:t>
            </a:r>
            <a:endParaRPr lang="zh-CN" altLang="en-US" sz="2800" b="1">
              <a:latin typeface="黑体" pitchFamily="49" charset="-122"/>
              <a:ea typeface="黑体" pitchFamily="49"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blinds(horizontal)">
                                      <p:cBhvr>
                                        <p:cTn id="7"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p:cNvSpPr>
          <p:nvPr/>
        </p:nvSpPr>
        <p:spPr bwMode="auto">
          <a:xfrm>
            <a:off x="1516063" y="334963"/>
            <a:ext cx="5353050" cy="531812"/>
          </a:xfrm>
          <a:prstGeom prst="rect">
            <a:avLst/>
          </a:prstGeom>
          <a:noFill/>
          <a:ln w="9525">
            <a:noFill/>
            <a:miter lim="800000"/>
            <a:headEnd/>
            <a:tailEnd/>
          </a:ln>
        </p:spPr>
        <p:txBody>
          <a:bodyPr lIns="92075" tIns="46038" rIns="92075" bIns="46038" anchor="ctr"/>
          <a:lstStyle/>
          <a:p>
            <a:pPr>
              <a:buFontTx/>
              <a:buNone/>
            </a:pPr>
            <a:r>
              <a:rPr lang="zh-CN" altLang="en-US" sz="2600" b="1">
                <a:solidFill>
                  <a:srgbClr val="00B050"/>
                </a:solidFill>
                <a:latin typeface="微软雅黑" pitchFamily="34" charset="-122"/>
                <a:ea typeface="微软雅黑" pitchFamily="34" charset="-122"/>
              </a:rPr>
              <a:t>4 最小二乘法原理与一元线性回归</a:t>
            </a:r>
          </a:p>
        </p:txBody>
      </p:sp>
      <p:sp>
        <p:nvSpPr>
          <p:cNvPr id="26628" name="Rectangle 3"/>
          <p:cNvSpPr>
            <a:spLocks noGrp="1" noChangeArrowheads="1"/>
          </p:cNvSpPr>
          <p:nvPr/>
        </p:nvSpPr>
        <p:spPr bwMode="auto">
          <a:xfrm>
            <a:off x="234950" y="754063"/>
            <a:ext cx="8689975" cy="2859087"/>
          </a:xfrm>
          <a:prstGeom prst="rect">
            <a:avLst/>
          </a:prstGeom>
          <a:noFill/>
          <a:ln w="9525">
            <a:noFill/>
            <a:miter lim="800000"/>
            <a:headEnd/>
            <a:tailEnd/>
          </a:ln>
        </p:spPr>
        <p:txBody>
          <a:bodyPr/>
          <a:lstStyle/>
          <a:p>
            <a:pPr marL="342900" indent="-342900">
              <a:spcBef>
                <a:spcPct val="20000"/>
              </a:spcBef>
              <a:buClr>
                <a:schemeClr val="accent2"/>
              </a:buClr>
              <a:buSzPct val="80000"/>
              <a:buFont typeface="Wingdings" pitchFamily="2" charset="2"/>
              <a:buNone/>
            </a:pPr>
            <a:endParaRPr lang="zh-CN" altLang="en-US" sz="2800" b="1">
              <a:latin typeface="宋体" pitchFamily="2" charset="-122"/>
            </a:endParaRPr>
          </a:p>
        </p:txBody>
      </p:sp>
      <p:sp>
        <p:nvSpPr>
          <p:cNvPr id="9" name="Rectangle 2"/>
          <p:cNvSpPr txBox="1">
            <a:spLocks noChangeArrowheads="1"/>
          </p:cNvSpPr>
          <p:nvPr/>
        </p:nvSpPr>
        <p:spPr>
          <a:xfrm>
            <a:off x="307975" y="3513138"/>
            <a:ext cx="8077200" cy="1655762"/>
          </a:xfrm>
          <a:prstGeom prst="rect">
            <a:avLst/>
          </a:prstGeom>
        </p:spPr>
        <p:txBody>
          <a:bodyPr/>
          <a:lstStyle/>
          <a:p>
            <a:pPr defTabSz="914400">
              <a:lnSpc>
                <a:spcPct val="150000"/>
              </a:lnSpc>
              <a:buFontTx/>
              <a:buNone/>
              <a:defRPr/>
            </a:pPr>
            <a:r>
              <a:rPr lang="zh-CN" altLang="en-US" sz="2400" b="1" dirty="0">
                <a:latin typeface="+mj-lt"/>
                <a:ea typeface="+mj-ea"/>
                <a:cs typeface="+mj-cs"/>
              </a:rPr>
              <a:t>一元线性回归：</a:t>
            </a:r>
            <a:r>
              <a:rPr lang="zh-CN" altLang="en-US" sz="2400" b="1" dirty="0">
                <a:latin typeface="Arial" pitchFamily="34" charset="0"/>
              </a:rPr>
              <a:t>当因变量与自变量之间有线性关系时</a:t>
            </a:r>
            <a:r>
              <a:rPr lang="en-US" altLang="zh-CN" sz="2400" b="1" dirty="0">
                <a:latin typeface="Arial" pitchFamily="34" charset="0"/>
              </a:rPr>
              <a:t>,</a:t>
            </a:r>
            <a:r>
              <a:rPr lang="zh-CN" altLang="en-US" sz="2400" b="1" dirty="0">
                <a:latin typeface="+mj-lt"/>
                <a:ea typeface="+mj-ea"/>
                <a:cs typeface="+mj-cs"/>
              </a:rPr>
              <a:t>用最小二乘法原理求最佳</a:t>
            </a:r>
            <a:r>
              <a:rPr lang="zh-CN" altLang="en-US" sz="2400" b="1" dirty="0">
                <a:latin typeface="Arial" pitchFamily="34" charset="0"/>
              </a:rPr>
              <a:t>一元线性回归方程：</a:t>
            </a:r>
            <a:r>
              <a:rPr lang="en-US" altLang="zh-CN" sz="2400" b="1" dirty="0">
                <a:latin typeface="Arial" pitchFamily="34" charset="0"/>
              </a:rPr>
              <a:t>Y=a + </a:t>
            </a:r>
            <a:r>
              <a:rPr lang="en-US" altLang="zh-CN" sz="2400" b="1" dirty="0" err="1">
                <a:latin typeface="Arial" pitchFamily="34" charset="0"/>
              </a:rPr>
              <a:t>bX</a:t>
            </a:r>
            <a:r>
              <a:rPr lang="zh-CN" altLang="en-US" sz="2400" b="1" dirty="0">
                <a:latin typeface="Arial" pitchFamily="34" charset="0"/>
              </a:rPr>
              <a:t>，</a:t>
            </a:r>
            <a:r>
              <a:rPr lang="en-US" altLang="zh-CN" sz="2400" b="1" dirty="0">
                <a:latin typeface="Arial" pitchFamily="34" charset="0"/>
              </a:rPr>
              <a:t>a</a:t>
            </a:r>
            <a:r>
              <a:rPr lang="zh-CN" altLang="en-US" sz="2400" b="1" dirty="0">
                <a:latin typeface="Arial" pitchFamily="34" charset="0"/>
              </a:rPr>
              <a:t>、 </a:t>
            </a:r>
            <a:r>
              <a:rPr lang="en-US" altLang="zh-CN" sz="2400" b="1" dirty="0">
                <a:latin typeface="Arial" pitchFamily="34" charset="0"/>
              </a:rPr>
              <a:t>b </a:t>
            </a:r>
            <a:r>
              <a:rPr lang="zh-CN" altLang="en-US" sz="2400" b="1" dirty="0">
                <a:latin typeface="Arial" pitchFamily="34" charset="0"/>
              </a:rPr>
              <a:t>称回归系数 。</a:t>
            </a:r>
          </a:p>
          <a:p>
            <a:pPr defTabSz="914400">
              <a:lnSpc>
                <a:spcPct val="150000"/>
              </a:lnSpc>
              <a:buFontTx/>
              <a:buNone/>
              <a:defRPr/>
            </a:pPr>
            <a:endParaRPr lang="zh-CN" altLang="en-US" sz="2400" b="1" dirty="0">
              <a:latin typeface="+mj-lt"/>
              <a:ea typeface="+mj-ea"/>
              <a:cs typeface="+mj-cs"/>
            </a:endParaRPr>
          </a:p>
        </p:txBody>
      </p:sp>
      <p:sp>
        <p:nvSpPr>
          <p:cNvPr id="26630" name="TextBox 13"/>
          <p:cNvSpPr txBox="1">
            <a:spLocks noChangeArrowheads="1"/>
          </p:cNvSpPr>
          <p:nvPr/>
        </p:nvSpPr>
        <p:spPr bwMode="auto">
          <a:xfrm>
            <a:off x="411163" y="1277938"/>
            <a:ext cx="8337550" cy="461962"/>
          </a:xfrm>
          <a:prstGeom prst="rect">
            <a:avLst/>
          </a:prstGeom>
          <a:noFill/>
          <a:ln w="9525">
            <a:noFill/>
            <a:miter lim="800000"/>
            <a:headEnd/>
            <a:tailEnd/>
          </a:ln>
        </p:spPr>
        <p:txBody>
          <a:bodyPr>
            <a:spAutoFit/>
          </a:bodyPr>
          <a:lstStyle/>
          <a:p>
            <a:r>
              <a:rPr lang="zh-CN" altLang="en-US" sz="2400" b="1">
                <a:latin typeface="宋体" pitchFamily="2" charset="-122"/>
              </a:rPr>
              <a:t>最小二乘法原理：用一组测量数据</a:t>
            </a:r>
            <a:r>
              <a:rPr lang="en-US" altLang="zh-CN" sz="2400" b="1">
                <a:latin typeface="宋体" pitchFamily="2" charset="-122"/>
              </a:rPr>
              <a:t>y</a:t>
            </a:r>
            <a:r>
              <a:rPr lang="en-US" altLang="zh-CN" sz="2400" b="1" baseline="-30000">
                <a:latin typeface="宋体" pitchFamily="2" charset="-122"/>
              </a:rPr>
              <a:t>i </a:t>
            </a:r>
            <a:r>
              <a:rPr lang="zh-CN" altLang="en-US" sz="2400" b="1">
                <a:latin typeface="宋体" pitchFamily="2" charset="-122"/>
              </a:rPr>
              <a:t>，求最佳经验值</a:t>
            </a:r>
            <a:r>
              <a:rPr lang="en-US" altLang="zh-CN" sz="2400" b="1">
                <a:latin typeface="宋体" pitchFamily="2" charset="-122"/>
              </a:rPr>
              <a:t>Y</a:t>
            </a:r>
          </a:p>
        </p:txBody>
      </p:sp>
      <p:sp>
        <p:nvSpPr>
          <p:cNvPr id="26631" name="矩形 14"/>
          <p:cNvSpPr>
            <a:spLocks noChangeArrowheads="1"/>
          </p:cNvSpPr>
          <p:nvPr/>
        </p:nvSpPr>
        <p:spPr bwMode="auto">
          <a:xfrm>
            <a:off x="403225" y="1936750"/>
            <a:ext cx="8307388" cy="460375"/>
          </a:xfrm>
          <a:prstGeom prst="rect">
            <a:avLst/>
          </a:prstGeom>
          <a:noFill/>
          <a:ln w="9525">
            <a:noFill/>
            <a:miter lim="800000"/>
            <a:headEnd/>
            <a:tailEnd/>
          </a:ln>
        </p:spPr>
        <p:txBody>
          <a:bodyPr>
            <a:spAutoFit/>
          </a:bodyPr>
          <a:lstStyle/>
          <a:p>
            <a:r>
              <a:rPr lang="zh-CN" altLang="en-US" sz="2400" b="1">
                <a:solidFill>
                  <a:srgbClr val="FF0000"/>
                </a:solidFill>
                <a:latin typeface="宋体" pitchFamily="2" charset="-122"/>
              </a:rPr>
              <a:t>依据：</a:t>
            </a:r>
            <a:r>
              <a:rPr lang="zh-CN" altLang="en-US" sz="2400" b="1">
                <a:latin typeface="宋体" pitchFamily="2" charset="-122"/>
              </a:rPr>
              <a:t>测量值</a:t>
            </a:r>
            <a:r>
              <a:rPr lang="en-US" altLang="zh-CN" sz="2400" b="1">
                <a:latin typeface="宋体" pitchFamily="2" charset="-122"/>
              </a:rPr>
              <a:t>y</a:t>
            </a:r>
            <a:r>
              <a:rPr lang="en-US" altLang="zh-CN" sz="2400" b="1" baseline="-30000">
                <a:latin typeface="宋体" pitchFamily="2" charset="-122"/>
              </a:rPr>
              <a:t>i</a:t>
            </a:r>
            <a:r>
              <a:rPr lang="zh-CN" altLang="en-US" sz="2400" b="1">
                <a:latin typeface="宋体" pitchFamily="2" charset="-122"/>
              </a:rPr>
              <a:t>与最佳值</a:t>
            </a:r>
            <a:r>
              <a:rPr lang="en-US" altLang="zh-CN" sz="2400" b="1">
                <a:latin typeface="宋体" pitchFamily="2" charset="-122"/>
              </a:rPr>
              <a:t>Y</a:t>
            </a:r>
            <a:r>
              <a:rPr lang="zh-CN" altLang="en-US" sz="2400" b="1">
                <a:latin typeface="宋体" pitchFamily="2" charset="-122"/>
              </a:rPr>
              <a:t>之间的偏差最小</a:t>
            </a:r>
            <a:endParaRPr lang="zh-CN" altLang="en-US" sz="2400">
              <a:latin typeface="Arial" pitchFamily="34" charset="0"/>
            </a:endParaRPr>
          </a:p>
        </p:txBody>
      </p:sp>
      <p:grpSp>
        <p:nvGrpSpPr>
          <p:cNvPr id="26632" name="组合 16"/>
          <p:cNvGrpSpPr>
            <a:grpSpLocks/>
          </p:cNvGrpSpPr>
          <p:nvPr/>
        </p:nvGrpSpPr>
        <p:grpSpPr bwMode="auto">
          <a:xfrm>
            <a:off x="1355725" y="2459038"/>
            <a:ext cx="3743325" cy="1119187"/>
            <a:chOff x="1170816" y="2258878"/>
            <a:chExt cx="3744391" cy="1119752"/>
          </a:xfrm>
        </p:grpSpPr>
        <p:pic>
          <p:nvPicPr>
            <p:cNvPr id="26634" name="Object 2"/>
            <p:cNvPicPr>
              <a:picLocks noChangeAspect="1" noChangeArrowheads="1"/>
            </p:cNvPicPr>
            <p:nvPr/>
          </p:nvPicPr>
          <p:blipFill>
            <a:blip r:embed="rId3" cstate="print"/>
            <a:srcRect/>
            <a:stretch>
              <a:fillRect/>
            </a:stretch>
          </p:blipFill>
          <p:spPr bwMode="auto">
            <a:xfrm>
              <a:off x="1994114" y="2258878"/>
              <a:ext cx="2921093" cy="1119752"/>
            </a:xfrm>
            <a:prstGeom prst="rect">
              <a:avLst/>
            </a:prstGeom>
            <a:noFill/>
            <a:ln w="9525">
              <a:noFill/>
              <a:miter lim="800000"/>
              <a:headEnd/>
              <a:tailEnd/>
            </a:ln>
          </p:spPr>
        </p:pic>
        <p:sp>
          <p:nvSpPr>
            <p:cNvPr id="26635" name="矩形 15"/>
            <p:cNvSpPr>
              <a:spLocks noChangeArrowheads="1"/>
            </p:cNvSpPr>
            <p:nvPr/>
          </p:nvSpPr>
          <p:spPr bwMode="auto">
            <a:xfrm>
              <a:off x="1170816" y="2601156"/>
              <a:ext cx="803425" cy="461665"/>
            </a:xfrm>
            <a:prstGeom prst="rect">
              <a:avLst/>
            </a:prstGeom>
            <a:noFill/>
            <a:ln w="9525">
              <a:noFill/>
              <a:miter lim="800000"/>
              <a:headEnd/>
              <a:tailEnd/>
            </a:ln>
          </p:spPr>
          <p:txBody>
            <a:bodyPr wrap="none">
              <a:spAutoFit/>
            </a:bodyPr>
            <a:lstStyle/>
            <a:p>
              <a:r>
                <a:rPr lang="zh-CN" altLang="en-US" sz="2400" b="1">
                  <a:latin typeface="宋体" pitchFamily="2" charset="-122"/>
                </a:rPr>
                <a:t>即：</a:t>
              </a:r>
              <a:endParaRPr lang="zh-CN" altLang="en-US" sz="2400">
                <a:latin typeface="Arial" pitchFamily="34" charset="0"/>
              </a:endParaRPr>
            </a:p>
          </p:txBody>
        </p:sp>
      </p:grpSp>
      <p:graphicFrame>
        <p:nvGraphicFramePr>
          <p:cNvPr id="19" name="Object 2"/>
          <p:cNvGraphicFramePr>
            <a:graphicFrameLocks/>
          </p:cNvGraphicFramePr>
          <p:nvPr/>
        </p:nvGraphicFramePr>
        <p:xfrm>
          <a:off x="2593975" y="4635500"/>
          <a:ext cx="4625975" cy="1057275"/>
        </p:xfrm>
        <a:graphic>
          <a:graphicData uri="http://schemas.openxmlformats.org/presentationml/2006/ole">
            <p:oleObj spid="_x0000_s26626" r:id="rId4" imgW="1549717" imgH="457517" progId="">
              <p:embed/>
            </p:oleObj>
          </a:graphicData>
        </a:graphic>
      </p:graphicFrame>
      <p:sp>
        <p:nvSpPr>
          <p:cNvPr id="26633" name="矩形 20"/>
          <p:cNvSpPr>
            <a:spLocks noChangeArrowheads="1"/>
          </p:cNvSpPr>
          <p:nvPr/>
        </p:nvSpPr>
        <p:spPr bwMode="auto">
          <a:xfrm>
            <a:off x="363538" y="6105525"/>
            <a:ext cx="8656637" cy="431800"/>
          </a:xfrm>
          <a:prstGeom prst="rect">
            <a:avLst/>
          </a:prstGeom>
          <a:noFill/>
          <a:ln w="9525">
            <a:noFill/>
            <a:miter lim="800000"/>
            <a:headEnd/>
            <a:tailEnd/>
          </a:ln>
        </p:spPr>
        <p:txBody>
          <a:bodyPr>
            <a:spAutoFit/>
          </a:bodyPr>
          <a:lstStyle/>
          <a:p>
            <a:pPr>
              <a:spcBef>
                <a:spcPct val="50000"/>
              </a:spcBef>
            </a:pPr>
            <a:r>
              <a:rPr lang="zh-CN" altLang="en-US" sz="2200" b="1">
                <a:solidFill>
                  <a:srgbClr val="FF0000"/>
                </a:solidFill>
                <a:latin typeface="Arial" pitchFamily="34" charset="0"/>
              </a:rPr>
              <a:t>注意：教材第</a:t>
            </a:r>
            <a:r>
              <a:rPr lang="en-US" altLang="zh-CN" sz="2200" b="1">
                <a:solidFill>
                  <a:srgbClr val="FF0000"/>
                </a:solidFill>
                <a:latin typeface="Arial" pitchFamily="34" charset="0"/>
              </a:rPr>
              <a:t>24</a:t>
            </a:r>
            <a:r>
              <a:rPr lang="zh-CN" altLang="en-US" sz="2200" b="1">
                <a:solidFill>
                  <a:srgbClr val="FF0000"/>
                </a:solidFill>
                <a:latin typeface="Arial" pitchFamily="34" charset="0"/>
              </a:rPr>
              <a:t>页倒数第</a:t>
            </a:r>
            <a:r>
              <a:rPr lang="en-US" altLang="zh-CN" sz="2200" b="1">
                <a:solidFill>
                  <a:srgbClr val="FF0000"/>
                </a:solidFill>
                <a:latin typeface="Arial" pitchFamily="34" charset="0"/>
              </a:rPr>
              <a:t>4</a:t>
            </a:r>
            <a:r>
              <a:rPr lang="zh-CN" altLang="en-US" sz="2200" b="1">
                <a:solidFill>
                  <a:srgbClr val="FF0000"/>
                </a:solidFill>
                <a:latin typeface="Arial" pitchFamily="34" charset="0"/>
              </a:rPr>
              <a:t>行公式</a:t>
            </a:r>
            <a:r>
              <a:rPr lang="en-US" altLang="zh-CN" sz="2200" b="1">
                <a:solidFill>
                  <a:srgbClr val="FF0000"/>
                </a:solidFill>
                <a:latin typeface="Arial" pitchFamily="34" charset="0"/>
              </a:rPr>
              <a:t>Y=aX</a:t>
            </a:r>
            <a:r>
              <a:rPr lang="en-US" altLang="zh-CN" sz="2200" b="1" baseline="-25000">
                <a:solidFill>
                  <a:srgbClr val="FF0000"/>
                </a:solidFill>
                <a:latin typeface="Arial" pitchFamily="34" charset="0"/>
              </a:rPr>
              <a:t>i</a:t>
            </a:r>
            <a:r>
              <a:rPr lang="en-US" altLang="zh-CN" sz="2200" b="1">
                <a:solidFill>
                  <a:srgbClr val="FF0000"/>
                </a:solidFill>
                <a:latin typeface="Arial" pitchFamily="34" charset="0"/>
              </a:rPr>
              <a:t>+b</a:t>
            </a:r>
            <a:r>
              <a:rPr lang="zh-CN" altLang="en-US" sz="2200" b="1">
                <a:solidFill>
                  <a:srgbClr val="FF0000"/>
                </a:solidFill>
                <a:latin typeface="Arial" pitchFamily="34" charset="0"/>
              </a:rPr>
              <a:t>写错了，</a:t>
            </a:r>
            <a:r>
              <a:rPr lang="en-US" altLang="zh-CN" sz="2200" b="1">
                <a:solidFill>
                  <a:srgbClr val="FF0000"/>
                </a:solidFill>
                <a:latin typeface="Arial" pitchFamily="34" charset="0"/>
              </a:rPr>
              <a:t>a</a:t>
            </a:r>
            <a:r>
              <a:rPr lang="zh-CN" altLang="en-US" sz="2200" b="1">
                <a:solidFill>
                  <a:srgbClr val="FF0000"/>
                </a:solidFill>
                <a:latin typeface="Arial" pitchFamily="34" charset="0"/>
              </a:rPr>
              <a:t>和</a:t>
            </a:r>
            <a:r>
              <a:rPr lang="en-US" altLang="zh-CN" sz="2200" b="1">
                <a:solidFill>
                  <a:srgbClr val="FF0000"/>
                </a:solidFill>
                <a:latin typeface="Arial" pitchFamily="34" charset="0"/>
              </a:rPr>
              <a:t>b</a:t>
            </a:r>
            <a:r>
              <a:rPr lang="zh-CN" altLang="en-US" sz="2200" b="1">
                <a:solidFill>
                  <a:srgbClr val="FF0000"/>
                </a:solidFill>
                <a:latin typeface="Arial" pitchFamily="34" charset="0"/>
              </a:rPr>
              <a:t>应颠倒过来。</a:t>
            </a:r>
          </a:p>
        </p:txBody>
      </p:sp>
    </p:spTree>
  </p:cSld>
  <p:clrMapOvr>
    <a:masterClrMapping/>
  </p:clrMapOvr>
  <p:transition spd="med">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7" name="Object 2"/>
          <p:cNvPicPr>
            <a:picLocks noChangeAspect="1" noChangeArrowheads="1"/>
          </p:cNvPicPr>
          <p:nvPr/>
        </p:nvPicPr>
        <p:blipFill>
          <a:blip r:embed="rId3" cstate="print"/>
          <a:srcRect/>
          <a:stretch>
            <a:fillRect/>
          </a:stretch>
        </p:blipFill>
        <p:spPr bwMode="auto">
          <a:xfrm>
            <a:off x="4625975" y="1443038"/>
            <a:ext cx="3887788" cy="831850"/>
          </a:xfrm>
          <a:prstGeom prst="rect">
            <a:avLst/>
          </a:prstGeom>
          <a:noFill/>
          <a:ln w="9525">
            <a:noFill/>
            <a:miter lim="800000"/>
            <a:headEnd/>
            <a:tailEnd/>
          </a:ln>
        </p:spPr>
      </p:pic>
      <p:sp>
        <p:nvSpPr>
          <p:cNvPr id="27658" name="Text Box 6"/>
          <p:cNvSpPr txBox="1">
            <a:spLocks noChangeArrowheads="1"/>
          </p:cNvSpPr>
          <p:nvPr/>
        </p:nvSpPr>
        <p:spPr bwMode="auto">
          <a:xfrm>
            <a:off x="411163" y="949325"/>
            <a:ext cx="6310312" cy="460375"/>
          </a:xfrm>
          <a:prstGeom prst="rect">
            <a:avLst/>
          </a:prstGeom>
          <a:noFill/>
          <a:ln w="12700">
            <a:noFill/>
            <a:miter lim="800000"/>
            <a:headEnd/>
            <a:tailEnd/>
          </a:ln>
        </p:spPr>
        <p:txBody>
          <a:bodyPr wrap="none">
            <a:spAutoFit/>
          </a:bodyPr>
          <a:lstStyle/>
          <a:p>
            <a:r>
              <a:rPr lang="zh-CN" altLang="en-US" sz="2400" b="1">
                <a:solidFill>
                  <a:srgbClr val="C00000"/>
                </a:solidFill>
                <a:latin typeface="Times New Roman" pitchFamily="18" charset="0"/>
              </a:rPr>
              <a:t>把</a:t>
            </a:r>
            <a:r>
              <a:rPr lang="en-US" altLang="zh-CN" sz="2400" b="1">
                <a:solidFill>
                  <a:srgbClr val="C00000"/>
                </a:solidFill>
                <a:latin typeface="Times New Roman" pitchFamily="18" charset="0"/>
              </a:rPr>
              <a:t>a, b </a:t>
            </a:r>
            <a:r>
              <a:rPr lang="zh-CN" altLang="en-US" sz="2400" b="1">
                <a:solidFill>
                  <a:srgbClr val="C00000"/>
                </a:solidFill>
                <a:latin typeface="Times New Roman" pitchFamily="18" charset="0"/>
              </a:rPr>
              <a:t>当做变量，求极值。</a:t>
            </a:r>
            <a:r>
              <a:rPr lang="zh-CN" altLang="en-US" sz="2400" b="1">
                <a:latin typeface="Times New Roman" pitchFamily="18" charset="0"/>
              </a:rPr>
              <a:t>根据求极值条件：</a:t>
            </a:r>
            <a:endParaRPr lang="zh-CN" altLang="en-US" sz="2400">
              <a:latin typeface="Times New Roman" pitchFamily="18" charset="0"/>
            </a:endParaRPr>
          </a:p>
        </p:txBody>
      </p:sp>
      <p:pic>
        <p:nvPicPr>
          <p:cNvPr id="27659" name="Object 7"/>
          <p:cNvPicPr>
            <a:picLocks noChangeAspect="1" noChangeArrowheads="1"/>
          </p:cNvPicPr>
          <p:nvPr/>
        </p:nvPicPr>
        <p:blipFill>
          <a:blip r:embed="rId4" cstate="print"/>
          <a:srcRect/>
          <a:stretch>
            <a:fillRect/>
          </a:stretch>
        </p:blipFill>
        <p:spPr bwMode="auto">
          <a:xfrm>
            <a:off x="298450" y="1436688"/>
            <a:ext cx="4073525" cy="871537"/>
          </a:xfrm>
          <a:prstGeom prst="rect">
            <a:avLst/>
          </a:prstGeom>
          <a:noFill/>
          <a:ln w="9525">
            <a:noFill/>
            <a:miter lim="800000"/>
            <a:headEnd/>
            <a:tailEnd/>
          </a:ln>
        </p:spPr>
      </p:pic>
      <p:sp>
        <p:nvSpPr>
          <p:cNvPr id="9" name="Rectangle 2"/>
          <p:cNvSpPr txBox="1">
            <a:spLocks noChangeArrowheads="1"/>
          </p:cNvSpPr>
          <p:nvPr/>
        </p:nvSpPr>
        <p:spPr>
          <a:xfrm>
            <a:off x="290513" y="2667000"/>
            <a:ext cx="2189162" cy="427038"/>
          </a:xfrm>
          <a:prstGeom prst="rect">
            <a:avLst/>
          </a:prstGeom>
        </p:spPr>
        <p:txBody>
          <a:bodyPr/>
          <a:lstStyle/>
          <a:p>
            <a:pPr defTabSz="914400">
              <a:lnSpc>
                <a:spcPct val="90000"/>
              </a:lnSpc>
              <a:buFontTx/>
              <a:buNone/>
              <a:defRPr/>
            </a:pPr>
            <a:r>
              <a:rPr lang="zh-CN" altLang="en-US" sz="2400" b="1" dirty="0">
                <a:latin typeface="+mj-lt"/>
                <a:ea typeface="+mj-ea"/>
                <a:cs typeface="+mj-cs"/>
              </a:rPr>
              <a:t>求得回归系数：</a:t>
            </a:r>
          </a:p>
        </p:txBody>
      </p:sp>
      <p:graphicFrame>
        <p:nvGraphicFramePr>
          <p:cNvPr id="10" name="Object 2"/>
          <p:cNvGraphicFramePr>
            <a:graphicFrameLocks/>
          </p:cNvGraphicFramePr>
          <p:nvPr/>
        </p:nvGraphicFramePr>
        <p:xfrm>
          <a:off x="2654300" y="2592388"/>
          <a:ext cx="1928813" cy="476250"/>
        </p:xfrm>
        <a:graphic>
          <a:graphicData uri="http://schemas.openxmlformats.org/presentationml/2006/ole">
            <p:oleObj spid="_x0000_s27650" r:id="rId5" imgW="673125" imgH="203429" progId="Equation.3">
              <p:embed/>
            </p:oleObj>
          </a:graphicData>
        </a:graphic>
      </p:graphicFrame>
      <p:graphicFrame>
        <p:nvGraphicFramePr>
          <p:cNvPr id="11" name="Object 3"/>
          <p:cNvGraphicFramePr>
            <a:graphicFrameLocks/>
          </p:cNvGraphicFramePr>
          <p:nvPr/>
        </p:nvGraphicFramePr>
        <p:xfrm>
          <a:off x="5000625" y="2330450"/>
          <a:ext cx="2354263" cy="1017588"/>
        </p:xfrm>
        <a:graphic>
          <a:graphicData uri="http://schemas.openxmlformats.org/presentationml/2006/ole">
            <p:oleObj spid="_x0000_s27651" name="Equation" r:id="rId6" imgW="838080" imgH="444240" progId="">
              <p:embed/>
            </p:oleObj>
          </a:graphicData>
        </a:graphic>
      </p:graphicFrame>
      <p:graphicFrame>
        <p:nvGraphicFramePr>
          <p:cNvPr id="12" name="Object 9"/>
          <p:cNvGraphicFramePr>
            <a:graphicFrameLocks/>
          </p:cNvGraphicFramePr>
          <p:nvPr/>
        </p:nvGraphicFramePr>
        <p:xfrm>
          <a:off x="1438275" y="3276600"/>
          <a:ext cx="1860550" cy="1085850"/>
        </p:xfrm>
        <a:graphic>
          <a:graphicData uri="http://schemas.openxmlformats.org/presentationml/2006/ole">
            <p:oleObj spid="_x0000_s27652" r:id="rId7" imgW="711208" imgH="431930" progId="Equation.3">
              <p:embed/>
            </p:oleObj>
          </a:graphicData>
        </a:graphic>
      </p:graphicFrame>
      <p:graphicFrame>
        <p:nvGraphicFramePr>
          <p:cNvPr id="13" name="Object 10"/>
          <p:cNvGraphicFramePr>
            <a:graphicFrameLocks/>
          </p:cNvGraphicFramePr>
          <p:nvPr/>
        </p:nvGraphicFramePr>
        <p:xfrm>
          <a:off x="1330325" y="4371975"/>
          <a:ext cx="2082800" cy="1047750"/>
        </p:xfrm>
        <a:graphic>
          <a:graphicData uri="http://schemas.openxmlformats.org/presentationml/2006/ole">
            <p:oleObj spid="_x0000_s27653" r:id="rId8" imgW="825459" imgH="431930" progId="Equation.3">
              <p:embed/>
            </p:oleObj>
          </a:graphicData>
        </a:graphic>
      </p:graphicFrame>
      <p:graphicFrame>
        <p:nvGraphicFramePr>
          <p:cNvPr id="14" name="Object 11"/>
          <p:cNvGraphicFramePr>
            <a:graphicFrameLocks/>
          </p:cNvGraphicFramePr>
          <p:nvPr/>
        </p:nvGraphicFramePr>
        <p:xfrm>
          <a:off x="3459163" y="3322638"/>
          <a:ext cx="1824037" cy="1046162"/>
        </p:xfrm>
        <a:graphic>
          <a:graphicData uri="http://schemas.openxmlformats.org/presentationml/2006/ole">
            <p:oleObj spid="_x0000_s27654" r:id="rId9" imgW="723903" imgH="431930" progId="Equation.3">
              <p:embed/>
            </p:oleObj>
          </a:graphicData>
        </a:graphic>
      </p:graphicFrame>
      <p:graphicFrame>
        <p:nvGraphicFramePr>
          <p:cNvPr id="15" name="Object 12"/>
          <p:cNvGraphicFramePr>
            <a:graphicFrameLocks/>
          </p:cNvGraphicFramePr>
          <p:nvPr/>
        </p:nvGraphicFramePr>
        <p:xfrm>
          <a:off x="3629025" y="4371975"/>
          <a:ext cx="2179638" cy="1017588"/>
        </p:xfrm>
        <a:graphic>
          <a:graphicData uri="http://schemas.openxmlformats.org/presentationml/2006/ole">
            <p:oleObj spid="_x0000_s27655" r:id="rId10" imgW="888931" imgH="431930" progId="Equation.3">
              <p:embed/>
            </p:oleObj>
          </a:graphicData>
        </a:graphic>
      </p:graphicFrame>
      <p:sp>
        <p:nvSpPr>
          <p:cNvPr id="27661" name="Text Box 13"/>
          <p:cNvSpPr txBox="1">
            <a:spLocks noChangeArrowheads="1"/>
          </p:cNvSpPr>
          <p:nvPr/>
        </p:nvSpPr>
        <p:spPr bwMode="auto">
          <a:xfrm>
            <a:off x="273050" y="3527425"/>
            <a:ext cx="1112838" cy="461963"/>
          </a:xfrm>
          <a:prstGeom prst="rect">
            <a:avLst/>
          </a:prstGeom>
          <a:noFill/>
          <a:ln w="12700">
            <a:noFill/>
            <a:miter lim="800000"/>
            <a:headEnd/>
            <a:tailEnd/>
          </a:ln>
        </p:spPr>
        <p:txBody>
          <a:bodyPr wrap="none">
            <a:spAutoFit/>
          </a:bodyPr>
          <a:lstStyle/>
          <a:p>
            <a:r>
              <a:rPr lang="zh-CN" altLang="en-US" sz="2400" b="1">
                <a:latin typeface="Arial" pitchFamily="34" charset="0"/>
              </a:rPr>
              <a:t>其中：</a:t>
            </a:r>
          </a:p>
        </p:txBody>
      </p:sp>
      <p:sp>
        <p:nvSpPr>
          <p:cNvPr id="27662" name="Rectangle 2"/>
          <p:cNvSpPr>
            <a:spLocks noGrp="1" noChangeArrowheads="1"/>
          </p:cNvSpPr>
          <p:nvPr/>
        </p:nvSpPr>
        <p:spPr bwMode="auto">
          <a:xfrm>
            <a:off x="190500" y="5594350"/>
            <a:ext cx="3760788" cy="762000"/>
          </a:xfrm>
          <a:prstGeom prst="rect">
            <a:avLst/>
          </a:prstGeom>
          <a:noFill/>
          <a:ln w="9525">
            <a:noFill/>
            <a:miter lim="800000"/>
            <a:headEnd/>
            <a:tailEnd/>
          </a:ln>
        </p:spPr>
        <p:txBody>
          <a:bodyPr lIns="92075" tIns="46038" rIns="92075" bIns="46038" anchor="ctr"/>
          <a:lstStyle/>
          <a:p>
            <a:r>
              <a:rPr lang="zh-CN" altLang="en-US" sz="2400" b="1">
                <a:latin typeface="Calibri Light" pitchFamily="34" charset="0"/>
              </a:rPr>
              <a:t>一元线性回归的相关系数</a:t>
            </a:r>
          </a:p>
        </p:txBody>
      </p:sp>
      <p:pic>
        <p:nvPicPr>
          <p:cNvPr id="27663" name="Object 6"/>
          <p:cNvPicPr>
            <a:picLocks noChangeAspect="1" noChangeArrowheads="1"/>
          </p:cNvPicPr>
          <p:nvPr/>
        </p:nvPicPr>
        <p:blipFill>
          <a:blip r:embed="rId11" cstate="print"/>
          <a:srcRect/>
          <a:stretch>
            <a:fillRect/>
          </a:stretch>
        </p:blipFill>
        <p:spPr bwMode="auto">
          <a:xfrm>
            <a:off x="3821113" y="5408613"/>
            <a:ext cx="3308350" cy="1276350"/>
          </a:xfrm>
          <a:prstGeom prst="rect">
            <a:avLst/>
          </a:prstGeom>
          <a:noFill/>
          <a:ln w="9525">
            <a:noFill/>
            <a:miter lim="800000"/>
            <a:headEnd/>
            <a:tailEnd/>
          </a:ln>
        </p:spPr>
      </p:pic>
      <p:sp>
        <p:nvSpPr>
          <p:cNvPr id="27664" name="Rectangle 2"/>
          <p:cNvSpPr>
            <a:spLocks noGrp="1"/>
          </p:cNvSpPr>
          <p:nvPr/>
        </p:nvSpPr>
        <p:spPr bwMode="auto">
          <a:xfrm>
            <a:off x="1516063" y="334963"/>
            <a:ext cx="5353050" cy="531812"/>
          </a:xfrm>
          <a:prstGeom prst="rect">
            <a:avLst/>
          </a:prstGeom>
          <a:noFill/>
          <a:ln w="9525">
            <a:noFill/>
            <a:miter lim="800000"/>
            <a:headEnd/>
            <a:tailEnd/>
          </a:ln>
        </p:spPr>
        <p:txBody>
          <a:bodyPr lIns="92075" tIns="46038" rIns="92075" bIns="46038" anchor="ctr"/>
          <a:lstStyle/>
          <a:p>
            <a:pPr>
              <a:buFontTx/>
              <a:buNone/>
            </a:pPr>
            <a:r>
              <a:rPr lang="zh-CN" altLang="en-US" sz="2600" b="1">
                <a:solidFill>
                  <a:srgbClr val="00B050"/>
                </a:solidFill>
                <a:latin typeface="微软雅黑" pitchFamily="34" charset="-122"/>
                <a:ea typeface="微软雅黑" pitchFamily="34" charset="-122"/>
              </a:rPr>
              <a:t>4 最小二乘法原理与一元线性回归</a:t>
            </a:r>
          </a:p>
        </p:txBody>
      </p:sp>
      <p:graphicFrame>
        <p:nvGraphicFramePr>
          <p:cNvPr id="2" name="Object 3"/>
          <p:cNvGraphicFramePr>
            <a:graphicFrameLocks/>
          </p:cNvGraphicFramePr>
          <p:nvPr/>
        </p:nvGraphicFramePr>
        <p:xfrm>
          <a:off x="7312025" y="5686425"/>
          <a:ext cx="1639888" cy="581025"/>
        </p:xfrm>
        <a:graphic>
          <a:graphicData uri="http://schemas.openxmlformats.org/presentationml/2006/ole">
            <p:oleObj spid="_x0000_s27656" name="Equation" r:id="rId12" imgW="583920" imgH="253800" progId="">
              <p:embed/>
            </p:oleObj>
          </a:graphicData>
        </a:graphic>
      </p:graphicFrame>
    </p:spTree>
  </p:cSld>
  <p:clrMapOvr>
    <a:masterClrMapping/>
  </p:clrMapOvr>
  <p:transition spd="med">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27175" y="385763"/>
            <a:ext cx="4976813" cy="452437"/>
          </a:xfrm>
          <a:prstGeom prst="rect">
            <a:avLst/>
          </a:prstGeom>
          <a:noFill/>
        </p:spPr>
        <p:txBody>
          <a:bodyPr/>
          <a:lstStyle/>
          <a:p>
            <a:pPr defTabSz="914400">
              <a:lnSpc>
                <a:spcPct val="90000"/>
              </a:lnSpc>
              <a:buFontTx/>
              <a:buNone/>
              <a:defRPr/>
            </a:pPr>
            <a:r>
              <a:rPr lang="zh-CN" altLang="en-US" sz="2800" b="1" dirty="0">
                <a:solidFill>
                  <a:srgbClr val="0000FF"/>
                </a:solidFill>
                <a:latin typeface="+mj-lt"/>
                <a:ea typeface="华文楷体" pitchFamily="2" charset="-122"/>
                <a:cs typeface="+mj-cs"/>
              </a:rPr>
              <a:t>重申应该记住并会使用的公式</a:t>
            </a:r>
            <a:r>
              <a:rPr lang="en-US" altLang="zh-CN" sz="2800" b="1" dirty="0">
                <a:solidFill>
                  <a:srgbClr val="0000FF"/>
                </a:solidFill>
                <a:latin typeface="+mj-lt"/>
                <a:ea typeface="华文楷体" pitchFamily="2" charset="-122"/>
                <a:cs typeface="+mj-cs"/>
              </a:rPr>
              <a:t>:</a:t>
            </a:r>
            <a:endParaRPr lang="zh-CN" altLang="en-US" sz="2800" b="1" dirty="0">
              <a:solidFill>
                <a:srgbClr val="0000FF"/>
              </a:solidFill>
              <a:latin typeface="+mj-lt"/>
              <a:ea typeface="华文楷体" pitchFamily="2" charset="-122"/>
              <a:cs typeface="+mj-cs"/>
            </a:endParaRPr>
          </a:p>
        </p:txBody>
      </p:sp>
      <p:graphicFrame>
        <p:nvGraphicFramePr>
          <p:cNvPr id="28674" name="Object 4"/>
          <p:cNvGraphicFramePr>
            <a:graphicFrameLocks/>
          </p:cNvGraphicFramePr>
          <p:nvPr/>
        </p:nvGraphicFramePr>
        <p:xfrm>
          <a:off x="612775" y="1116013"/>
          <a:ext cx="2603500" cy="1219200"/>
        </p:xfrm>
        <a:graphic>
          <a:graphicData uri="http://schemas.openxmlformats.org/presentationml/2006/ole">
            <p:oleObj spid="_x0000_s28674" r:id="rId3" imgW="723903" imgH="431930" progId="Equation.3">
              <p:embed/>
            </p:oleObj>
          </a:graphicData>
        </a:graphic>
      </p:graphicFrame>
      <p:graphicFrame>
        <p:nvGraphicFramePr>
          <p:cNvPr id="28675" name="Object 5"/>
          <p:cNvGraphicFramePr>
            <a:graphicFrameLocks/>
          </p:cNvGraphicFramePr>
          <p:nvPr/>
        </p:nvGraphicFramePr>
        <p:xfrm>
          <a:off x="4232275" y="1100138"/>
          <a:ext cx="3067050" cy="1501775"/>
        </p:xfrm>
        <a:graphic>
          <a:graphicData uri="http://schemas.openxmlformats.org/presentationml/2006/ole">
            <p:oleObj spid="_x0000_s28675" r:id="rId4" imgW="1320544" imgH="660430" progId="">
              <p:embed/>
            </p:oleObj>
          </a:graphicData>
        </a:graphic>
      </p:graphicFrame>
      <p:graphicFrame>
        <p:nvGraphicFramePr>
          <p:cNvPr id="28676" name="Object 6"/>
          <p:cNvGraphicFramePr>
            <a:graphicFrameLocks/>
          </p:cNvGraphicFramePr>
          <p:nvPr/>
        </p:nvGraphicFramePr>
        <p:xfrm>
          <a:off x="4203700" y="2746375"/>
          <a:ext cx="3775075" cy="1497013"/>
        </p:xfrm>
        <a:graphic>
          <a:graphicData uri="http://schemas.openxmlformats.org/presentationml/2006/ole">
            <p:oleObj spid="_x0000_s28676" r:id="rId5" imgW="1803717" imgH="686117" progId="">
              <p:embed/>
            </p:oleObj>
          </a:graphicData>
        </a:graphic>
      </p:graphicFrame>
      <p:graphicFrame>
        <p:nvGraphicFramePr>
          <p:cNvPr id="28677" name="Object 43"/>
          <p:cNvGraphicFramePr>
            <a:graphicFrameLocks/>
          </p:cNvGraphicFramePr>
          <p:nvPr/>
        </p:nvGraphicFramePr>
        <p:xfrm>
          <a:off x="611188" y="2454275"/>
          <a:ext cx="1341437" cy="822325"/>
        </p:xfrm>
        <a:graphic>
          <a:graphicData uri="http://schemas.openxmlformats.org/presentationml/2006/ole">
            <p:oleObj spid="_x0000_s28677" r:id="rId6" imgW="596958" imgH="393846" progId="">
              <p:embed/>
            </p:oleObj>
          </a:graphicData>
        </a:graphic>
      </p:graphicFrame>
      <p:graphicFrame>
        <p:nvGraphicFramePr>
          <p:cNvPr id="28678" name="Object 44"/>
          <p:cNvGraphicFramePr>
            <a:graphicFrameLocks/>
          </p:cNvGraphicFramePr>
          <p:nvPr/>
        </p:nvGraphicFramePr>
        <p:xfrm>
          <a:off x="596900" y="3379788"/>
          <a:ext cx="1944688" cy="854075"/>
        </p:xfrm>
        <a:graphic>
          <a:graphicData uri="http://schemas.openxmlformats.org/presentationml/2006/ole">
            <p:oleObj spid="_x0000_s28678" r:id="rId7" imgW="799723" imgH="406365" progId="Equation.3">
              <p:embed/>
            </p:oleObj>
          </a:graphicData>
        </a:graphic>
      </p:graphicFrame>
      <p:graphicFrame>
        <p:nvGraphicFramePr>
          <p:cNvPr id="28679" name="Object 45"/>
          <p:cNvGraphicFramePr>
            <a:graphicFrameLocks/>
          </p:cNvGraphicFramePr>
          <p:nvPr/>
        </p:nvGraphicFramePr>
        <p:xfrm>
          <a:off x="2033588" y="2619375"/>
          <a:ext cx="996950" cy="439738"/>
        </p:xfrm>
        <a:graphic>
          <a:graphicData uri="http://schemas.openxmlformats.org/presentationml/2006/ole">
            <p:oleObj spid="_x0000_s28679" r:id="rId8" imgW="521243" imgH="229016" progId="Equation.3">
              <p:embed/>
            </p:oleObj>
          </a:graphicData>
        </a:graphic>
      </p:graphicFrame>
      <p:graphicFrame>
        <p:nvGraphicFramePr>
          <p:cNvPr id="28680" name="Object 39"/>
          <p:cNvGraphicFramePr>
            <a:graphicFrameLocks/>
          </p:cNvGraphicFramePr>
          <p:nvPr/>
        </p:nvGraphicFramePr>
        <p:xfrm>
          <a:off x="7499350" y="1803400"/>
          <a:ext cx="1449388" cy="512763"/>
        </p:xfrm>
        <a:graphic>
          <a:graphicData uri="http://schemas.openxmlformats.org/presentationml/2006/ole">
            <p:oleObj spid="_x0000_s28680" r:id="rId9" imgW="648017" imgH="228917" progId="">
              <p:embed/>
            </p:oleObj>
          </a:graphicData>
        </a:graphic>
      </p:graphicFrame>
      <p:graphicFrame>
        <p:nvGraphicFramePr>
          <p:cNvPr id="14345" name="Object 2"/>
          <p:cNvGraphicFramePr>
            <a:graphicFrameLocks/>
          </p:cNvGraphicFramePr>
          <p:nvPr/>
        </p:nvGraphicFramePr>
        <p:xfrm>
          <a:off x="920750" y="4348163"/>
          <a:ext cx="6015038" cy="1123950"/>
        </p:xfrm>
        <a:graphic>
          <a:graphicData uri="http://schemas.openxmlformats.org/presentationml/2006/ole">
            <p:oleObj spid="_x0000_s28681" r:id="rId10" imgW="2755021" imgH="533486" progId="Equation.3">
              <p:embed/>
            </p:oleObj>
          </a:graphicData>
        </a:graphic>
      </p:graphicFrame>
      <p:graphicFrame>
        <p:nvGraphicFramePr>
          <p:cNvPr id="14346" name="Object 3"/>
          <p:cNvGraphicFramePr>
            <a:graphicFrameLocks/>
          </p:cNvGraphicFramePr>
          <p:nvPr/>
        </p:nvGraphicFramePr>
        <p:xfrm>
          <a:off x="920750" y="5575300"/>
          <a:ext cx="7270750" cy="1042988"/>
        </p:xfrm>
        <a:graphic>
          <a:graphicData uri="http://schemas.openxmlformats.org/presentationml/2006/ole">
            <p:oleObj spid="_x0000_s28682" r:id="rId11" imgW="3529385" imgH="533486" progId="">
              <p:embed/>
            </p:oleObj>
          </a:graphicData>
        </a:graphic>
      </p:graphicFrame>
    </p:spTree>
  </p:cSld>
  <p:clrMapOvr>
    <a:masterClrMapping/>
  </p:clrMapOvr>
  <p:transition spd="med">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6"/>
          <p:cNvPicPr>
            <a:picLocks noChangeAspect="1" noChangeArrowheads="1"/>
          </p:cNvPicPr>
          <p:nvPr/>
        </p:nvPicPr>
        <p:blipFill>
          <a:blip r:embed="rId2" cstate="print"/>
          <a:srcRect/>
          <a:stretch>
            <a:fillRect/>
          </a:stretch>
        </p:blipFill>
        <p:spPr bwMode="auto">
          <a:xfrm>
            <a:off x="0" y="31750"/>
            <a:ext cx="9145588" cy="6678613"/>
          </a:xfrm>
          <a:prstGeom prst="rect">
            <a:avLst/>
          </a:prstGeom>
          <a:noFill/>
          <a:ln w="12700">
            <a:noFill/>
            <a:miter lim="800000"/>
            <a:headEnd/>
            <a:tailEnd/>
          </a:ln>
        </p:spPr>
      </p:pic>
    </p:spTree>
  </p:cSld>
  <p:clrMapOvr>
    <a:masterClrMapping/>
  </p:clrMapOvr>
  <p:transition spd="med">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7"/>
          <p:cNvPicPr>
            <a:picLocks noChangeAspect="1" noChangeArrowheads="1"/>
          </p:cNvPicPr>
          <p:nvPr/>
        </p:nvPicPr>
        <p:blipFill>
          <a:blip r:embed="rId2" cstate="print"/>
          <a:srcRect/>
          <a:stretch>
            <a:fillRect/>
          </a:stretch>
        </p:blipFill>
        <p:spPr bwMode="auto">
          <a:xfrm>
            <a:off x="0" y="142875"/>
            <a:ext cx="9144000" cy="6586538"/>
          </a:xfrm>
          <a:prstGeom prst="rect">
            <a:avLst/>
          </a:prstGeom>
          <a:noFill/>
          <a:ln w="12700">
            <a:noFill/>
            <a:miter lim="800000"/>
            <a:headEnd/>
            <a:tailEnd/>
          </a:ln>
        </p:spPr>
      </p:pic>
    </p:spTree>
  </p:cSld>
  <p:clrMapOvr>
    <a:masterClrMapping/>
  </p:clrMapOvr>
  <p:transition spd="med">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3"/>
          <p:cNvPicPr>
            <a:picLocks noChangeAspect="1" noChangeArrowheads="1"/>
          </p:cNvPicPr>
          <p:nvPr/>
        </p:nvPicPr>
        <p:blipFill>
          <a:blip r:embed="rId2" cstate="print"/>
          <a:srcRect/>
          <a:stretch>
            <a:fillRect/>
          </a:stretch>
        </p:blipFill>
        <p:spPr bwMode="auto">
          <a:xfrm>
            <a:off x="511175" y="9525"/>
            <a:ext cx="8272463" cy="6140450"/>
          </a:xfrm>
          <a:prstGeom prst="rect">
            <a:avLst/>
          </a:prstGeom>
          <a:noFill/>
          <a:ln w="12700">
            <a:noFill/>
            <a:miter lim="800000"/>
            <a:headEnd/>
            <a:tailEnd/>
          </a:ln>
        </p:spPr>
      </p:pic>
      <p:sp>
        <p:nvSpPr>
          <p:cNvPr id="116739" name="TextBox 5"/>
          <p:cNvSpPr txBox="1">
            <a:spLocks noChangeArrowheads="1"/>
          </p:cNvSpPr>
          <p:nvPr/>
        </p:nvSpPr>
        <p:spPr bwMode="auto">
          <a:xfrm>
            <a:off x="2571750" y="6072188"/>
            <a:ext cx="3243263" cy="584200"/>
          </a:xfrm>
          <a:prstGeom prst="rect">
            <a:avLst/>
          </a:prstGeom>
          <a:noFill/>
          <a:ln w="9525">
            <a:noFill/>
            <a:miter lim="800000"/>
            <a:headEnd/>
            <a:tailEnd/>
          </a:ln>
        </p:spPr>
        <p:txBody>
          <a:bodyPr wrap="none">
            <a:spAutoFit/>
          </a:bodyPr>
          <a:lstStyle/>
          <a:p>
            <a:r>
              <a:rPr lang="en-US" altLang="zh-CN" sz="3200" b="1">
                <a:latin typeface="Arial" pitchFamily="34" charset="0"/>
              </a:rPr>
              <a:t>d=19.75(0.02)mm</a:t>
            </a:r>
            <a:endParaRPr lang="zh-CN" altLang="en-US" sz="3200" b="1">
              <a:latin typeface="Arial" pitchFamily="34" charset="0"/>
            </a:endParaRPr>
          </a:p>
        </p:txBody>
      </p:sp>
    </p:spTree>
  </p:cSld>
  <p:clrMapOvr>
    <a:masterClrMapping/>
  </p:clrMapOvr>
  <p:transition spd="med">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741363" y="1106488"/>
            <a:ext cx="7177087" cy="5078412"/>
          </a:xfrm>
          <a:prstGeom prst="rect">
            <a:avLst/>
          </a:prstGeom>
        </p:spPr>
        <p:txBody>
          <a:bodyPr>
            <a:spAutoFit/>
          </a:bodyPr>
          <a:lstStyle/>
          <a:p>
            <a:pPr algn="just">
              <a:lnSpc>
                <a:spcPct val="150000"/>
              </a:lnSpc>
              <a:spcAft>
                <a:spcPts val="0"/>
              </a:spcAft>
              <a:defRPr/>
            </a:pPr>
            <a:r>
              <a:rPr lang="zh-CN" altLang="en-US" sz="2400" b="1" kern="100" dirty="0">
                <a:solidFill>
                  <a:srgbClr val="000000"/>
                </a:solidFill>
                <a:cs typeface="Times New Roman" panose="02020603050405020304" pitchFamily="18" charset="0"/>
              </a:rPr>
              <a:t>（</a:t>
            </a:r>
            <a:r>
              <a:rPr lang="en-US" altLang="zh-CN" sz="2400" b="1" kern="100" dirty="0">
                <a:solidFill>
                  <a:srgbClr val="000000"/>
                </a:solidFill>
                <a:cs typeface="Times New Roman" panose="02020603050405020304" pitchFamily="18" charset="0"/>
              </a:rPr>
              <a:t>1</a:t>
            </a:r>
            <a:r>
              <a:rPr lang="zh-CN" altLang="en-US" sz="2400" b="1" kern="100" dirty="0">
                <a:solidFill>
                  <a:srgbClr val="000000"/>
                </a:solidFill>
                <a:cs typeface="Times New Roman" panose="02020603050405020304" pitchFamily="18" charset="0"/>
              </a:rPr>
              <a:t>）</a:t>
            </a:r>
            <a:r>
              <a:rPr lang="zh-CN" altLang="zh-CN" sz="2400" b="1" kern="100" dirty="0">
                <a:solidFill>
                  <a:srgbClr val="000000"/>
                </a:solidFill>
                <a:cs typeface="Times New Roman" panose="02020603050405020304" pitchFamily="18" charset="0"/>
              </a:rPr>
              <a:t>物理实验绪论</a:t>
            </a:r>
            <a:endParaRPr lang="zh-CN" altLang="zh-CN" sz="2400" b="1" kern="100" dirty="0">
              <a:cs typeface="Times New Roman" panose="02020603050405020304" pitchFamily="18" charset="0"/>
            </a:endParaRPr>
          </a:p>
          <a:p>
            <a:pPr indent="304800" algn="just">
              <a:lnSpc>
                <a:spcPct val="150000"/>
              </a:lnSpc>
              <a:spcAft>
                <a:spcPts val="0"/>
              </a:spcAft>
              <a:defRPr/>
            </a:pPr>
            <a:r>
              <a:rPr lang="zh-CN" altLang="zh-CN" sz="2400" b="1" kern="100" dirty="0">
                <a:solidFill>
                  <a:srgbClr val="000000"/>
                </a:solidFill>
                <a:cs typeface="Times New Roman" panose="02020603050405020304" pitchFamily="18" charset="0"/>
              </a:rPr>
              <a:t>绪论部分包括测量误差和不确定度理论、实验数据处理方法等基础知识。</a:t>
            </a:r>
            <a:endParaRPr lang="en-US" altLang="zh-CN" sz="2400" b="1" kern="100" dirty="0">
              <a:solidFill>
                <a:srgbClr val="000000"/>
              </a:solidFill>
              <a:cs typeface="Times New Roman" panose="02020603050405020304" pitchFamily="18" charset="0"/>
            </a:endParaRPr>
          </a:p>
          <a:p>
            <a:pPr indent="304800" algn="just">
              <a:lnSpc>
                <a:spcPct val="150000"/>
              </a:lnSpc>
              <a:spcAft>
                <a:spcPts val="0"/>
              </a:spcAft>
              <a:defRPr/>
            </a:pPr>
            <a:r>
              <a:rPr lang="zh-CN" altLang="zh-CN" sz="2400" b="1" kern="100" dirty="0">
                <a:solidFill>
                  <a:srgbClr val="000000"/>
                </a:solidFill>
                <a:cs typeface="Times New Roman" panose="02020603050405020304" pitchFamily="18" charset="0"/>
              </a:rPr>
              <a:t>乐学平台</a:t>
            </a:r>
            <a:r>
              <a:rPr lang="zh-CN" altLang="en-US" sz="2400" b="1" kern="100" dirty="0">
                <a:solidFill>
                  <a:srgbClr val="000000"/>
                </a:solidFill>
                <a:cs typeface="Times New Roman" panose="02020603050405020304" pitchFamily="18" charset="0"/>
              </a:rPr>
              <a:t>：</a:t>
            </a:r>
            <a:r>
              <a:rPr lang="zh-CN" altLang="zh-CN" sz="2400" b="1" kern="100" dirty="0">
                <a:solidFill>
                  <a:srgbClr val="000000"/>
                </a:solidFill>
                <a:cs typeface="Times New Roman" panose="02020603050405020304" pitchFamily="18" charset="0"/>
              </a:rPr>
              <a:t>绪论讲义、</a:t>
            </a:r>
            <a:r>
              <a:rPr lang="zh-CN" altLang="zh-CN" sz="2400" b="1" kern="100" dirty="0">
                <a:solidFill>
                  <a:srgbClr val="FF0000"/>
                </a:solidFill>
                <a:cs typeface="Times New Roman" panose="02020603050405020304" pitchFamily="18" charset="0"/>
              </a:rPr>
              <a:t>课件</a:t>
            </a:r>
            <a:r>
              <a:rPr lang="zh-CN" altLang="zh-CN" sz="2400" b="1" kern="100" dirty="0">
                <a:solidFill>
                  <a:srgbClr val="000000"/>
                </a:solidFill>
                <a:cs typeface="Times New Roman" panose="02020603050405020304" pitchFamily="18" charset="0"/>
              </a:rPr>
              <a:t>和讲课录屏。绪论课在线</a:t>
            </a:r>
            <a:r>
              <a:rPr lang="zh-CN" altLang="zh-CN" sz="2400" b="1" kern="100" dirty="0">
                <a:solidFill>
                  <a:srgbClr val="FF0000"/>
                </a:solidFill>
                <a:cs typeface="Times New Roman" panose="02020603050405020304" pitchFamily="18" charset="0"/>
              </a:rPr>
              <a:t>测验</a:t>
            </a:r>
            <a:r>
              <a:rPr lang="zh-CN" altLang="zh-CN" sz="2400" b="1" kern="100" dirty="0">
                <a:solidFill>
                  <a:srgbClr val="000000"/>
                </a:solidFill>
                <a:cs typeface="Times New Roman" panose="02020603050405020304" pitchFamily="18" charset="0"/>
              </a:rPr>
              <a:t>和</a:t>
            </a:r>
            <a:r>
              <a:rPr lang="zh-CN" altLang="zh-CN" sz="2400" b="1" kern="100" dirty="0">
                <a:solidFill>
                  <a:srgbClr val="FF0000"/>
                </a:solidFill>
                <a:cs typeface="Times New Roman" panose="02020603050405020304" pitchFamily="18" charset="0"/>
              </a:rPr>
              <a:t>作业</a:t>
            </a:r>
            <a:r>
              <a:rPr lang="zh-CN" altLang="zh-CN" sz="2400" b="1" kern="100" dirty="0">
                <a:solidFill>
                  <a:srgbClr val="000000"/>
                </a:solidFill>
                <a:cs typeface="Times New Roman" panose="02020603050405020304" pitchFamily="18" charset="0"/>
              </a:rPr>
              <a:t>。</a:t>
            </a:r>
            <a:endParaRPr lang="en-US" altLang="zh-CN" sz="2400" b="1" kern="100" dirty="0">
              <a:solidFill>
                <a:srgbClr val="000000"/>
              </a:solidFill>
              <a:cs typeface="Times New Roman" panose="02020603050405020304" pitchFamily="18" charset="0"/>
            </a:endParaRPr>
          </a:p>
          <a:p>
            <a:pPr indent="304800" algn="just">
              <a:lnSpc>
                <a:spcPct val="150000"/>
              </a:lnSpc>
              <a:spcAft>
                <a:spcPts val="0"/>
              </a:spcAft>
              <a:defRPr/>
            </a:pPr>
            <a:r>
              <a:rPr lang="zh-CN" altLang="zh-CN" sz="2400" b="1" kern="100" dirty="0">
                <a:solidFill>
                  <a:srgbClr val="000000"/>
                </a:solidFill>
                <a:cs typeface="Times New Roman" panose="02020603050405020304" pitchFamily="18" charset="0"/>
              </a:rPr>
              <a:t>在线测验为选择题。作业为笔答题，请自行下载并打印作业</a:t>
            </a:r>
            <a:r>
              <a:rPr lang="en-US" altLang="zh-CN" sz="2400" b="1" kern="100" dirty="0">
                <a:solidFill>
                  <a:srgbClr val="000000"/>
                </a:solidFill>
                <a:cs typeface="Times New Roman" panose="02020603050405020304" pitchFamily="18" charset="0"/>
              </a:rPr>
              <a:t>pdf</a:t>
            </a:r>
            <a:r>
              <a:rPr lang="zh-CN" altLang="zh-CN" sz="2400" b="1" kern="100" dirty="0">
                <a:solidFill>
                  <a:srgbClr val="000000"/>
                </a:solidFill>
                <a:cs typeface="Times New Roman" panose="02020603050405020304" pitchFamily="18" charset="0"/>
              </a:rPr>
              <a:t>文件，完成作业后拍照合成一个</a:t>
            </a:r>
            <a:r>
              <a:rPr lang="en-US" altLang="zh-CN" sz="2400" b="1" kern="100" dirty="0">
                <a:solidFill>
                  <a:srgbClr val="000000"/>
                </a:solidFill>
                <a:cs typeface="Times New Roman" panose="02020603050405020304" pitchFamily="18" charset="0"/>
              </a:rPr>
              <a:t>pdf</a:t>
            </a:r>
            <a:r>
              <a:rPr lang="zh-CN" altLang="zh-CN" sz="2400" b="1" kern="100" dirty="0">
                <a:solidFill>
                  <a:srgbClr val="000000"/>
                </a:solidFill>
                <a:cs typeface="Times New Roman" panose="02020603050405020304" pitchFamily="18" charset="0"/>
              </a:rPr>
              <a:t>文件，上传到乐学平台。</a:t>
            </a:r>
            <a:endParaRPr lang="en-US" altLang="zh-CN" sz="2400" b="1" kern="100" dirty="0">
              <a:solidFill>
                <a:srgbClr val="000000"/>
              </a:solidFill>
              <a:cs typeface="Times New Roman" panose="02020603050405020304" pitchFamily="18" charset="0"/>
            </a:endParaRPr>
          </a:p>
          <a:p>
            <a:pPr indent="304800" algn="just">
              <a:lnSpc>
                <a:spcPct val="150000"/>
              </a:lnSpc>
              <a:spcAft>
                <a:spcPts val="0"/>
              </a:spcAft>
              <a:defRPr/>
            </a:pPr>
            <a:r>
              <a:rPr lang="zh-CN" altLang="en-US" sz="2400" b="1" kern="100" dirty="0">
                <a:solidFill>
                  <a:srgbClr val="FF0000"/>
                </a:solidFill>
                <a:cs typeface="Times New Roman" panose="02020603050405020304" pitchFamily="18" charset="0"/>
              </a:rPr>
              <a:t>截止时间</a:t>
            </a:r>
            <a:r>
              <a:rPr lang="zh-CN" altLang="en-US" sz="2400" b="1" kern="100" dirty="0">
                <a:solidFill>
                  <a:srgbClr val="000000"/>
                </a:solidFill>
                <a:cs typeface="Times New Roman" panose="02020603050405020304" pitchFamily="18" charset="0"/>
              </a:rPr>
              <a:t>：</a:t>
            </a:r>
            <a:r>
              <a:rPr lang="en-US" altLang="zh-CN" sz="2400" b="1" kern="100" dirty="0">
                <a:solidFill>
                  <a:srgbClr val="000000"/>
                </a:solidFill>
                <a:cs typeface="Times New Roman" panose="02020603050405020304" pitchFamily="18" charset="0"/>
              </a:rPr>
              <a:t>2023</a:t>
            </a:r>
            <a:r>
              <a:rPr lang="zh-CN" altLang="en-US" sz="2400" b="1" kern="100" dirty="0">
                <a:solidFill>
                  <a:srgbClr val="000000"/>
                </a:solidFill>
                <a:cs typeface="Times New Roman" panose="02020603050405020304" pitchFamily="18" charset="0"/>
              </a:rPr>
              <a:t>年</a:t>
            </a:r>
            <a:r>
              <a:rPr lang="en-US" altLang="zh-CN" sz="2400" b="1" kern="100" dirty="0">
                <a:solidFill>
                  <a:srgbClr val="000000"/>
                </a:solidFill>
                <a:cs typeface="Times New Roman" panose="02020603050405020304" pitchFamily="18" charset="0"/>
              </a:rPr>
              <a:t>3</a:t>
            </a:r>
            <a:r>
              <a:rPr lang="zh-CN" altLang="en-US" sz="2400" b="1" kern="100" dirty="0">
                <a:solidFill>
                  <a:srgbClr val="000000"/>
                </a:solidFill>
                <a:cs typeface="Times New Roman" panose="02020603050405020304" pitchFamily="18" charset="0"/>
              </a:rPr>
              <a:t>月</a:t>
            </a:r>
            <a:r>
              <a:rPr lang="en-US" altLang="zh-CN" sz="2400" b="1" kern="100" dirty="0">
                <a:solidFill>
                  <a:srgbClr val="000000"/>
                </a:solidFill>
                <a:cs typeface="Times New Roman" panose="02020603050405020304" pitchFamily="18" charset="0"/>
              </a:rPr>
              <a:t>12</a:t>
            </a:r>
            <a:r>
              <a:rPr lang="zh-CN" altLang="en-US" sz="2400" b="1" kern="100" dirty="0">
                <a:solidFill>
                  <a:srgbClr val="000000"/>
                </a:solidFill>
                <a:cs typeface="Times New Roman" panose="02020603050405020304" pitchFamily="18" charset="0"/>
              </a:rPr>
              <a:t>日</a:t>
            </a:r>
            <a:r>
              <a:rPr lang="en-US" altLang="zh-CN" sz="2400" b="1" kern="100" dirty="0">
                <a:solidFill>
                  <a:srgbClr val="000000"/>
                </a:solidFill>
                <a:cs typeface="Times New Roman" panose="02020603050405020304" pitchFamily="18" charset="0"/>
              </a:rPr>
              <a:t>23:59</a:t>
            </a:r>
            <a:endParaRPr lang="zh-CN" altLang="zh-CN" sz="2400" b="1" kern="100" dirty="0">
              <a:solidFill>
                <a:srgbClr val="000000"/>
              </a:solidFill>
              <a:cs typeface="Times New Roman" panose="02020603050405020304" pitchFamily="18" charset="0"/>
            </a:endParaRPr>
          </a:p>
        </p:txBody>
      </p:sp>
    </p:spTree>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542925" y="857250"/>
            <a:ext cx="8101013" cy="5816600"/>
          </a:xfrm>
          <a:prstGeom prst="rect">
            <a:avLst/>
          </a:prstGeom>
        </p:spPr>
        <p:txBody>
          <a:bodyPr>
            <a:spAutoFit/>
          </a:bodyPr>
          <a:lstStyle/>
          <a:p>
            <a:pPr indent="304800" algn="just">
              <a:lnSpc>
                <a:spcPct val="150000"/>
              </a:lnSpc>
              <a:spcAft>
                <a:spcPts val="0"/>
              </a:spcAft>
              <a:defRPr/>
            </a:pPr>
            <a:r>
              <a:rPr lang="zh-CN" altLang="zh-CN" sz="2400" b="1" kern="100" dirty="0">
                <a:solidFill>
                  <a:srgbClr val="000000"/>
                </a:solidFill>
                <a:cs typeface="Times New Roman" panose="02020603050405020304" pitchFamily="18" charset="0"/>
              </a:rPr>
              <a:t>（</a:t>
            </a:r>
            <a:r>
              <a:rPr lang="en-US" altLang="zh-CN" sz="2400" b="1" kern="100" dirty="0">
                <a:solidFill>
                  <a:srgbClr val="000000"/>
                </a:solidFill>
                <a:cs typeface="Times New Roman" panose="02020603050405020304" pitchFamily="18" charset="0"/>
              </a:rPr>
              <a:t>2</a:t>
            </a:r>
            <a:r>
              <a:rPr lang="zh-CN" altLang="zh-CN" sz="2400" b="1" kern="100" dirty="0">
                <a:solidFill>
                  <a:srgbClr val="000000"/>
                </a:solidFill>
                <a:cs typeface="Times New Roman" panose="02020603050405020304" pitchFamily="18" charset="0"/>
              </a:rPr>
              <a:t>）实验室实验</a:t>
            </a:r>
            <a:endParaRPr lang="zh-CN" altLang="zh-CN" sz="2400" b="1" kern="100" dirty="0">
              <a:cs typeface="Times New Roman" panose="02020603050405020304" pitchFamily="18" charset="0"/>
            </a:endParaRPr>
          </a:p>
          <a:p>
            <a:pPr indent="304800" algn="just">
              <a:lnSpc>
                <a:spcPct val="150000"/>
              </a:lnSpc>
              <a:spcAft>
                <a:spcPts val="0"/>
              </a:spcAft>
              <a:defRPr/>
            </a:pPr>
            <a:r>
              <a:rPr lang="en-US" altLang="zh-CN" sz="2400" b="1" kern="100" dirty="0">
                <a:cs typeface="Times New Roman" panose="02020603050405020304" pitchFamily="18" charset="0"/>
              </a:rPr>
              <a:t>9</a:t>
            </a:r>
            <a:r>
              <a:rPr lang="zh-CN" altLang="zh-CN" sz="2400" b="1" kern="100" dirty="0">
                <a:cs typeface="Times New Roman" panose="02020603050405020304" pitchFamily="18" charset="0"/>
              </a:rPr>
              <a:t>个实验项目，均为必做实验。</a:t>
            </a:r>
            <a:endParaRPr lang="en-US" altLang="zh-CN" sz="24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000" b="1" kern="100" dirty="0">
                <a:cs typeface="Times New Roman" panose="02020603050405020304" pitchFamily="18" charset="0"/>
              </a:rPr>
              <a:t>力学基本量的测量</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000" b="1" kern="100" dirty="0">
                <a:cs typeface="Times New Roman" panose="02020603050405020304" pitchFamily="18" charset="0"/>
              </a:rPr>
              <a:t>示波器的使用</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000" b="1" kern="100" dirty="0">
                <a:cs typeface="Times New Roman" panose="02020603050405020304" pitchFamily="18" charset="0"/>
              </a:rPr>
              <a:t>薄透镜焦距的测量</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000" b="1" kern="100" dirty="0">
                <a:cs typeface="Times New Roman" panose="02020603050405020304" pitchFamily="18" charset="0"/>
              </a:rPr>
              <a:t>转动惯量实验</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000" b="1" kern="100" dirty="0">
                <a:cs typeface="Times New Roman" panose="02020603050405020304" pitchFamily="18" charset="0"/>
              </a:rPr>
              <a:t>太阳能电池实验</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000" b="1" kern="100" dirty="0">
                <a:cs typeface="Times New Roman" panose="02020603050405020304" pitchFamily="18" charset="0"/>
              </a:rPr>
              <a:t>直流双臂电桥实验</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000" b="1" kern="100" dirty="0">
                <a:cs typeface="Times New Roman" panose="02020603050405020304" pitchFamily="18" charset="0"/>
              </a:rPr>
              <a:t>迈克耳逊干涉仪</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000" b="1" kern="100" dirty="0">
                <a:cs typeface="Times New Roman" panose="02020603050405020304" pitchFamily="18" charset="0"/>
              </a:rPr>
              <a:t>分光计的调节</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000" b="1" kern="100" dirty="0">
                <a:cs typeface="Times New Roman" panose="02020603050405020304" pitchFamily="18" charset="0"/>
              </a:rPr>
              <a:t>杨氏模量实验（动态法测杨氏模量、静态法测杨氏模量</a:t>
            </a:r>
            <a:r>
              <a:rPr lang="en-US" altLang="zh-CN" sz="2000" b="1" kern="100" dirty="0">
                <a:cs typeface="Times New Roman" panose="02020603050405020304" pitchFamily="18" charset="0"/>
              </a:rPr>
              <a:t>2</a:t>
            </a:r>
            <a:r>
              <a:rPr lang="zh-CN" altLang="en-US" sz="2000" b="1" kern="100" dirty="0">
                <a:cs typeface="Times New Roman" panose="02020603050405020304" pitchFamily="18" charset="0"/>
              </a:rPr>
              <a:t>选</a:t>
            </a:r>
            <a:r>
              <a:rPr lang="en-US" altLang="zh-CN" sz="2000" b="1" kern="100" dirty="0">
                <a:cs typeface="Times New Roman" panose="02020603050405020304" pitchFamily="18" charset="0"/>
              </a:rPr>
              <a:t>1</a:t>
            </a:r>
            <a:r>
              <a:rPr lang="zh-CN" altLang="zh-CN" sz="2000" b="1" kern="100" dirty="0">
                <a:cs typeface="Times New Roman" panose="02020603050405020304" pitchFamily="18" charset="0"/>
              </a:rPr>
              <a:t>）。</a:t>
            </a:r>
            <a:endParaRPr lang="en-US" altLang="zh-CN" sz="2000" b="1" kern="100" dirty="0">
              <a:cs typeface="Times New Roman" panose="02020603050405020304" pitchFamily="18" charset="0"/>
            </a:endParaRPr>
          </a:p>
          <a:p>
            <a:pPr indent="304800" algn="just">
              <a:lnSpc>
                <a:spcPct val="150000"/>
              </a:lnSpc>
              <a:spcAft>
                <a:spcPts val="0"/>
              </a:spcAft>
              <a:defRPr/>
            </a:pPr>
            <a:r>
              <a:rPr lang="zh-CN" altLang="zh-CN" sz="2000" b="1" kern="100" dirty="0">
                <a:cs typeface="Times New Roman" panose="02020603050405020304" pitchFamily="18" charset="0"/>
              </a:rPr>
              <a:t>实验项目后面的</a:t>
            </a:r>
            <a:r>
              <a:rPr lang="en-US" altLang="zh-CN" sz="2000" b="1" kern="100" dirty="0">
                <a:cs typeface="Times New Roman" panose="02020603050405020304" pitchFamily="18" charset="0"/>
              </a:rPr>
              <a:t>A</a:t>
            </a:r>
            <a:r>
              <a:rPr lang="zh-CN" altLang="zh-CN" sz="2000" b="1" kern="100" dirty="0">
                <a:cs typeface="Times New Roman" panose="02020603050405020304" pitchFamily="18" charset="0"/>
              </a:rPr>
              <a:t>或</a:t>
            </a:r>
            <a:r>
              <a:rPr lang="en-US" altLang="zh-CN" sz="2000" b="1" kern="100" dirty="0">
                <a:cs typeface="Times New Roman" panose="02020603050405020304" pitchFamily="18" charset="0"/>
              </a:rPr>
              <a:t>B</a:t>
            </a:r>
            <a:r>
              <a:rPr lang="zh-CN" altLang="en-US" sz="2000" b="1" kern="100" dirty="0">
                <a:cs typeface="Times New Roman" panose="02020603050405020304" pitchFamily="18" charset="0"/>
              </a:rPr>
              <a:t>仅</a:t>
            </a:r>
            <a:r>
              <a:rPr lang="zh-CN" altLang="zh-CN" sz="2000" b="1" kern="100" dirty="0">
                <a:cs typeface="Times New Roman" panose="02020603050405020304" pitchFamily="18" charset="0"/>
              </a:rPr>
              <a:t>表示地点不同，实验内容相同。</a:t>
            </a:r>
          </a:p>
        </p:txBody>
      </p:sp>
    </p:spTree>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p:cNvPr>
          <p:cNvSpPr/>
          <p:nvPr/>
        </p:nvSpPr>
        <p:spPr>
          <a:xfrm>
            <a:off x="482600" y="1250950"/>
            <a:ext cx="5662613" cy="1754188"/>
          </a:xfrm>
          <a:prstGeom prst="rect">
            <a:avLst/>
          </a:prstGeom>
        </p:spPr>
        <p:txBody>
          <a:bodyPr>
            <a:spAutoFit/>
          </a:bodyPr>
          <a:lstStyle/>
          <a:p>
            <a:pPr indent="304800" algn="just">
              <a:lnSpc>
                <a:spcPct val="150000"/>
              </a:lnSpc>
              <a:spcAft>
                <a:spcPts val="0"/>
              </a:spcAft>
              <a:defRPr/>
            </a:pPr>
            <a:r>
              <a:rPr lang="zh-CN" altLang="zh-CN" sz="2400" b="1" kern="100" dirty="0">
                <a:cs typeface="Times New Roman" panose="02020603050405020304" pitchFamily="18" charset="0"/>
              </a:rPr>
              <a:t>实验室实验需先进行实验项目选课再做实验，具体选课通知将后续发布，请关注教务部教学运行中心网站。</a:t>
            </a:r>
          </a:p>
        </p:txBody>
      </p:sp>
      <p:pic>
        <p:nvPicPr>
          <p:cNvPr id="27651" name="图片 3"/>
          <p:cNvPicPr>
            <a:picLocks noChangeAspect="1"/>
          </p:cNvPicPr>
          <p:nvPr/>
        </p:nvPicPr>
        <p:blipFill>
          <a:blip r:embed="rId2"/>
          <a:srcRect/>
          <a:stretch>
            <a:fillRect/>
          </a:stretch>
        </p:blipFill>
        <p:spPr bwMode="auto">
          <a:xfrm>
            <a:off x="6145213" y="1306513"/>
            <a:ext cx="2921000" cy="1647825"/>
          </a:xfrm>
          <a:prstGeom prst="rect">
            <a:avLst/>
          </a:prstGeom>
          <a:noFill/>
          <a:ln w="9525">
            <a:noFill/>
            <a:miter lim="800000"/>
            <a:headEnd/>
            <a:tailEnd/>
          </a:ln>
        </p:spPr>
      </p:pic>
      <p:sp>
        <p:nvSpPr>
          <p:cNvPr id="4" name="矩形 3">
            <a:extLst/>
          </p:cNvPr>
          <p:cNvSpPr/>
          <p:nvPr/>
        </p:nvSpPr>
        <p:spPr>
          <a:xfrm>
            <a:off x="415925" y="3127375"/>
            <a:ext cx="8499475" cy="2954338"/>
          </a:xfrm>
          <a:prstGeom prst="rect">
            <a:avLst/>
          </a:prstGeom>
        </p:spPr>
        <p:txBody>
          <a:bodyPr>
            <a:spAutoFit/>
          </a:bodyPr>
          <a:lstStyle/>
          <a:p>
            <a:pPr marL="342900" indent="-342900" algn="just">
              <a:lnSpc>
                <a:spcPct val="150000"/>
              </a:lnSpc>
              <a:spcAft>
                <a:spcPts val="0"/>
              </a:spcAft>
              <a:buFont typeface="Arial" panose="020B0604020202020204" pitchFamily="34" charset="0"/>
              <a:buChar char="•"/>
              <a:defRPr/>
            </a:pPr>
            <a:r>
              <a:rPr lang="en-US" altLang="zh-CN" sz="2400" b="1" kern="100" dirty="0">
                <a:cs typeface="Times New Roman" panose="02020603050405020304" pitchFamily="18" charset="0"/>
              </a:rPr>
              <a:t> </a:t>
            </a:r>
            <a:r>
              <a:rPr lang="zh-CN" altLang="en-US" sz="2000" b="1" kern="100" dirty="0">
                <a:cs typeface="Times New Roman" panose="02020603050405020304" pitchFamily="18" charset="0"/>
              </a:rPr>
              <a:t>选课是对每一个必做项目分别选一个自己的空余时间。</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en-US" sz="2000" b="1" kern="100" dirty="0">
                <a:cs typeface="Times New Roman" panose="02020603050405020304" pitchFamily="18" charset="0"/>
              </a:rPr>
              <a:t>分多轮</a:t>
            </a:r>
            <a:r>
              <a:rPr lang="zh-CN" altLang="en-US" sz="2000" b="1" kern="100" dirty="0">
                <a:cs typeface="Times New Roman" panose="02020603050405020304" pitchFamily="18" charset="0"/>
              </a:rPr>
              <a:t>选课，在本学期选完</a:t>
            </a:r>
            <a:r>
              <a:rPr lang="en-US" altLang="zh-CN" sz="2000" b="1" kern="100" dirty="0">
                <a:cs typeface="Times New Roman" panose="02020603050405020304" pitchFamily="18" charset="0"/>
              </a:rPr>
              <a:t>9</a:t>
            </a:r>
            <a:r>
              <a:rPr lang="zh-CN" altLang="en-US" sz="2000" b="1" kern="100" dirty="0">
                <a:cs typeface="Times New Roman" panose="02020603050405020304" pitchFamily="18" charset="0"/>
              </a:rPr>
              <a:t>个必做项目即可。</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en-US" sz="2000" b="1" kern="100" dirty="0">
                <a:cs typeface="Times New Roman" panose="02020603050405020304" pitchFamily="18" charset="0"/>
              </a:rPr>
              <a:t>开放瞬间容易挤兑，可在开放后第二天开放一周多次选课时再选。</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en-US" sz="2000" b="1" kern="100" dirty="0">
                <a:cs typeface="Times New Roman" panose="02020603050405020304" pitchFamily="18" charset="0"/>
              </a:rPr>
              <a:t>可经常查看是否有人退课，填补空位。</a:t>
            </a:r>
            <a:endParaRPr lang="en-US" altLang="zh-CN" sz="20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en-US" sz="2000" b="1" kern="100" dirty="0">
                <a:cs typeface="Times New Roman" panose="02020603050405020304" pitchFamily="18" charset="0"/>
              </a:rPr>
              <a:t>有空位就尽早选，不要拖到学期末还有多个实验未完成，往往资源紧张</a:t>
            </a:r>
            <a:r>
              <a:rPr lang="en-US" altLang="zh-CN" sz="2000" b="1" kern="100" dirty="0">
                <a:cs typeface="Times New Roman" panose="02020603050405020304" pitchFamily="18" charset="0"/>
              </a:rPr>
              <a:t>+</a:t>
            </a:r>
            <a:r>
              <a:rPr lang="zh-CN" altLang="en-US" sz="2000" b="1" kern="100" dirty="0">
                <a:cs typeface="Times New Roman" panose="02020603050405020304" pitchFamily="18" charset="0"/>
              </a:rPr>
              <a:t>时间不合适。</a:t>
            </a:r>
            <a:endParaRPr lang="en-US" altLang="zh-CN" sz="2000" b="1" kern="100" dirty="0">
              <a:cs typeface="Times New Roman" panose="02020603050405020304" pitchFamily="18" charset="0"/>
            </a:endParaRPr>
          </a:p>
        </p:txBody>
      </p:sp>
    </p:spTree>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350838" y="960438"/>
            <a:ext cx="8697912" cy="5816600"/>
          </a:xfrm>
          <a:prstGeom prst="rect">
            <a:avLst/>
          </a:prstGeom>
        </p:spPr>
        <p:txBody>
          <a:bodyPr>
            <a:spAutoFit/>
          </a:bodyPr>
          <a:lstStyle/>
          <a:p>
            <a:pPr indent="304800" algn="just">
              <a:lnSpc>
                <a:spcPct val="150000"/>
              </a:lnSpc>
              <a:spcAft>
                <a:spcPts val="0"/>
              </a:spcAft>
              <a:defRPr/>
            </a:pPr>
            <a:r>
              <a:rPr lang="en-US" altLang="zh-CN" sz="3200" b="1" dirty="0">
                <a:solidFill>
                  <a:srgbClr val="C00000"/>
                </a:solidFill>
                <a:latin typeface="黑体" pitchFamily="49" charset="-122"/>
                <a:ea typeface="黑体" pitchFamily="49" charset="-122"/>
                <a:cs typeface="+mj-cs"/>
              </a:rPr>
              <a:t>3. </a:t>
            </a:r>
            <a:r>
              <a:rPr lang="zh-CN" altLang="zh-CN" sz="3200" b="1" dirty="0">
                <a:solidFill>
                  <a:srgbClr val="C00000"/>
                </a:solidFill>
                <a:latin typeface="黑体" pitchFamily="49" charset="-122"/>
                <a:ea typeface="黑体" pitchFamily="49" charset="-122"/>
                <a:cs typeface="+mj-cs"/>
              </a:rPr>
              <a:t>课程成绩</a:t>
            </a:r>
          </a:p>
          <a:p>
            <a:pPr indent="304800" algn="just">
              <a:lnSpc>
                <a:spcPct val="150000"/>
              </a:lnSpc>
              <a:spcAft>
                <a:spcPts val="0"/>
              </a:spcAft>
              <a:defRPr/>
            </a:pPr>
            <a:r>
              <a:rPr lang="zh-CN" altLang="zh-CN" sz="2400" b="1" kern="100" dirty="0">
                <a:solidFill>
                  <a:srgbClr val="000000"/>
                </a:solidFill>
                <a:cs typeface="Times New Roman" panose="02020603050405020304" pitchFamily="18" charset="0"/>
              </a:rPr>
              <a:t>课程总成绩为绪论课成绩加上</a:t>
            </a:r>
            <a:r>
              <a:rPr lang="en-US" altLang="zh-CN" sz="2400" b="1" kern="100" dirty="0">
                <a:solidFill>
                  <a:srgbClr val="000000"/>
                </a:solidFill>
                <a:cs typeface="Times New Roman" panose="02020603050405020304" pitchFamily="18" charset="0"/>
              </a:rPr>
              <a:t>9</a:t>
            </a:r>
            <a:r>
              <a:rPr lang="zh-CN" altLang="zh-CN" sz="2400" b="1" kern="100" dirty="0">
                <a:solidFill>
                  <a:srgbClr val="000000"/>
                </a:solidFill>
                <a:cs typeface="Times New Roman" panose="02020603050405020304" pitchFamily="18" charset="0"/>
              </a:rPr>
              <a:t>个实验室实验成绩的平均分。</a:t>
            </a:r>
            <a:endParaRPr lang="zh-CN" altLang="zh-CN" sz="2400" b="1" kern="100" dirty="0">
              <a:cs typeface="Times New Roman" panose="02020603050405020304" pitchFamily="18" charset="0"/>
            </a:endParaRPr>
          </a:p>
          <a:p>
            <a:pPr indent="304800" algn="just">
              <a:lnSpc>
                <a:spcPct val="150000"/>
              </a:lnSpc>
              <a:spcAft>
                <a:spcPts val="0"/>
              </a:spcAft>
              <a:defRPr/>
            </a:pPr>
            <a:r>
              <a:rPr lang="zh-CN" altLang="zh-CN" sz="2400" b="1" kern="100" dirty="0">
                <a:solidFill>
                  <a:srgbClr val="000000"/>
                </a:solidFill>
                <a:cs typeface="Times New Roman" panose="02020603050405020304" pitchFamily="18" charset="0"/>
              </a:rPr>
              <a:t>（</a:t>
            </a:r>
            <a:r>
              <a:rPr lang="en-US" altLang="zh-CN" sz="2400" b="1" kern="100" dirty="0">
                <a:solidFill>
                  <a:srgbClr val="000000"/>
                </a:solidFill>
                <a:cs typeface="Times New Roman" panose="02020603050405020304" pitchFamily="18" charset="0"/>
              </a:rPr>
              <a:t>1</a:t>
            </a:r>
            <a:r>
              <a:rPr lang="zh-CN" altLang="zh-CN" sz="2400" b="1" kern="100" dirty="0">
                <a:solidFill>
                  <a:srgbClr val="000000"/>
                </a:solidFill>
                <a:cs typeface="Times New Roman" panose="02020603050405020304" pitchFamily="18" charset="0"/>
              </a:rPr>
              <a:t>）绪论课成绩</a:t>
            </a:r>
            <a:endParaRPr lang="zh-CN" altLang="zh-CN" sz="2400" b="1" kern="100" dirty="0">
              <a:cs typeface="Times New Roman" panose="02020603050405020304" pitchFamily="18" charset="0"/>
            </a:endParaRPr>
          </a:p>
          <a:p>
            <a:pPr indent="304800" algn="just">
              <a:lnSpc>
                <a:spcPct val="150000"/>
              </a:lnSpc>
              <a:spcAft>
                <a:spcPts val="0"/>
              </a:spcAft>
              <a:defRPr/>
            </a:pPr>
            <a:r>
              <a:rPr lang="zh-CN" altLang="zh-CN" sz="2400" b="1" kern="100" dirty="0">
                <a:solidFill>
                  <a:srgbClr val="000000"/>
                </a:solidFill>
                <a:cs typeface="Times New Roman" panose="02020603050405020304" pitchFamily="18" charset="0"/>
              </a:rPr>
              <a:t>绪论课成绩为</a:t>
            </a:r>
            <a:r>
              <a:rPr lang="en-US" altLang="zh-CN" sz="2400" b="1" kern="100" dirty="0">
                <a:solidFill>
                  <a:srgbClr val="000000"/>
                </a:solidFill>
                <a:cs typeface="Times New Roman" panose="02020603050405020304" pitchFamily="18" charset="0"/>
              </a:rPr>
              <a:t>100</a:t>
            </a:r>
            <a:r>
              <a:rPr lang="zh-CN" altLang="zh-CN" sz="2400" b="1" kern="100" dirty="0">
                <a:solidFill>
                  <a:srgbClr val="000000"/>
                </a:solidFill>
                <a:cs typeface="Times New Roman" panose="02020603050405020304" pitchFamily="18" charset="0"/>
              </a:rPr>
              <a:t>分，其中在线测验和作业各占</a:t>
            </a:r>
            <a:r>
              <a:rPr lang="en-US" altLang="zh-CN" sz="2400" b="1" kern="100" dirty="0">
                <a:solidFill>
                  <a:srgbClr val="000000"/>
                </a:solidFill>
                <a:cs typeface="Times New Roman" panose="02020603050405020304" pitchFamily="18" charset="0"/>
              </a:rPr>
              <a:t>50</a:t>
            </a:r>
            <a:r>
              <a:rPr lang="zh-CN" altLang="zh-CN" sz="2400" b="1" kern="100" dirty="0">
                <a:solidFill>
                  <a:srgbClr val="000000"/>
                </a:solidFill>
                <a:cs typeface="Times New Roman" panose="02020603050405020304" pitchFamily="18" charset="0"/>
              </a:rPr>
              <a:t>分。在线测验</a:t>
            </a:r>
            <a:r>
              <a:rPr lang="zh-CN" altLang="en-US" sz="2400" b="1" kern="100" dirty="0">
                <a:solidFill>
                  <a:srgbClr val="000000"/>
                </a:solidFill>
                <a:cs typeface="Times New Roman" panose="02020603050405020304" pitchFamily="18" charset="0"/>
              </a:rPr>
              <a:t>在乐学平台显示分数为</a:t>
            </a:r>
            <a:r>
              <a:rPr lang="en-US" altLang="zh-CN" sz="2400" b="1" kern="100" dirty="0">
                <a:solidFill>
                  <a:srgbClr val="000000"/>
                </a:solidFill>
                <a:cs typeface="Times New Roman" panose="02020603050405020304" pitchFamily="18" charset="0"/>
              </a:rPr>
              <a:t>100</a:t>
            </a:r>
            <a:r>
              <a:rPr lang="zh-CN" altLang="en-US" sz="2400" b="1" kern="100" dirty="0">
                <a:solidFill>
                  <a:srgbClr val="000000"/>
                </a:solidFill>
                <a:cs typeface="Times New Roman" panose="02020603050405020304" pitchFamily="18" charset="0"/>
              </a:rPr>
              <a:t>分，折合成</a:t>
            </a:r>
            <a:r>
              <a:rPr lang="en-US" altLang="zh-CN" sz="2400" b="1" kern="100" dirty="0">
                <a:solidFill>
                  <a:srgbClr val="000000"/>
                </a:solidFill>
                <a:cs typeface="Times New Roman" panose="02020603050405020304" pitchFamily="18" charset="0"/>
              </a:rPr>
              <a:t>50</a:t>
            </a:r>
            <a:r>
              <a:rPr lang="zh-CN" altLang="en-US" sz="2400" b="1" kern="100" dirty="0">
                <a:solidFill>
                  <a:srgbClr val="000000"/>
                </a:solidFill>
                <a:cs typeface="Times New Roman" panose="02020603050405020304" pitchFamily="18" charset="0"/>
              </a:rPr>
              <a:t>分，</a:t>
            </a:r>
            <a:r>
              <a:rPr lang="zh-CN" altLang="zh-CN" sz="2400" b="1" kern="100" dirty="0">
                <a:solidFill>
                  <a:srgbClr val="000000"/>
                </a:solidFill>
                <a:cs typeface="Times New Roman" panose="02020603050405020304" pitchFamily="18" charset="0"/>
              </a:rPr>
              <a:t>最多可做</a:t>
            </a:r>
            <a:r>
              <a:rPr lang="en-US" altLang="zh-CN" sz="2400" b="1" kern="100" dirty="0">
                <a:solidFill>
                  <a:srgbClr val="000000"/>
                </a:solidFill>
                <a:cs typeface="Times New Roman" panose="02020603050405020304" pitchFamily="18" charset="0"/>
              </a:rPr>
              <a:t>2</a:t>
            </a:r>
            <a:r>
              <a:rPr lang="zh-CN" altLang="zh-CN" sz="2400" b="1" kern="100" dirty="0">
                <a:solidFill>
                  <a:srgbClr val="000000"/>
                </a:solidFill>
                <a:cs typeface="Times New Roman" panose="02020603050405020304" pitchFamily="18" charset="0"/>
              </a:rPr>
              <a:t>次，取最高分。</a:t>
            </a:r>
            <a:endParaRPr lang="en-US" altLang="zh-CN" sz="2400" b="1" kern="100" dirty="0">
              <a:solidFill>
                <a:srgbClr val="000000"/>
              </a:solidFill>
              <a:cs typeface="Times New Roman" panose="02020603050405020304" pitchFamily="18" charset="0"/>
            </a:endParaRPr>
          </a:p>
          <a:p>
            <a:pPr>
              <a:lnSpc>
                <a:spcPct val="150000"/>
              </a:lnSpc>
              <a:defRPr/>
            </a:pPr>
            <a:r>
              <a:rPr lang="zh-CN" altLang="zh-CN" sz="2400" b="1" kern="100" dirty="0">
                <a:solidFill>
                  <a:srgbClr val="000000"/>
                </a:solidFill>
                <a:cs typeface="Times New Roman" panose="02020603050405020304" pitchFamily="18" charset="0"/>
              </a:rPr>
              <a:t>（</a:t>
            </a:r>
            <a:r>
              <a:rPr lang="en-US" altLang="zh-CN" sz="2400" b="1" kern="100" dirty="0">
                <a:solidFill>
                  <a:srgbClr val="000000"/>
                </a:solidFill>
                <a:cs typeface="Times New Roman" panose="02020603050405020304" pitchFamily="18" charset="0"/>
              </a:rPr>
              <a:t>2</a:t>
            </a:r>
            <a:r>
              <a:rPr lang="zh-CN" altLang="zh-CN" sz="2400" b="1" kern="100" dirty="0">
                <a:solidFill>
                  <a:srgbClr val="000000"/>
                </a:solidFill>
                <a:cs typeface="Times New Roman" panose="02020603050405020304" pitchFamily="18" charset="0"/>
              </a:rPr>
              <a:t>）实验室实验成绩</a:t>
            </a:r>
          </a:p>
          <a:p>
            <a:pPr>
              <a:lnSpc>
                <a:spcPct val="150000"/>
              </a:lnSpc>
              <a:defRPr/>
            </a:pPr>
            <a:r>
              <a:rPr lang="zh-CN" altLang="zh-CN" sz="2400" b="1" kern="100" dirty="0">
                <a:solidFill>
                  <a:srgbClr val="000000"/>
                </a:solidFill>
                <a:cs typeface="Times New Roman" panose="02020603050405020304" pitchFamily="18" charset="0"/>
              </a:rPr>
              <a:t>单次实验的成绩为</a:t>
            </a:r>
            <a:r>
              <a:rPr lang="en-US" altLang="zh-CN" sz="2400" b="1" kern="100" dirty="0">
                <a:solidFill>
                  <a:srgbClr val="000000"/>
                </a:solidFill>
                <a:cs typeface="Times New Roman" panose="02020603050405020304" pitchFamily="18" charset="0"/>
              </a:rPr>
              <a:t>100</a:t>
            </a:r>
            <a:r>
              <a:rPr lang="zh-CN" altLang="zh-CN" sz="2400" b="1" kern="100" dirty="0">
                <a:solidFill>
                  <a:srgbClr val="000000"/>
                </a:solidFill>
                <a:cs typeface="Times New Roman" panose="02020603050405020304" pitchFamily="18" charset="0"/>
              </a:rPr>
              <a:t>分，其中，预习报告为</a:t>
            </a:r>
            <a:r>
              <a:rPr lang="en-US" altLang="zh-CN" sz="2400" b="1" kern="100" dirty="0">
                <a:solidFill>
                  <a:srgbClr val="000000"/>
                </a:solidFill>
                <a:cs typeface="Times New Roman" panose="02020603050405020304" pitchFamily="18" charset="0"/>
              </a:rPr>
              <a:t>10</a:t>
            </a:r>
            <a:r>
              <a:rPr lang="zh-CN" altLang="zh-CN" sz="2400" b="1" kern="100" dirty="0">
                <a:solidFill>
                  <a:srgbClr val="000000"/>
                </a:solidFill>
                <a:cs typeface="Times New Roman" panose="02020603050405020304" pitchFamily="18" charset="0"/>
              </a:rPr>
              <a:t>分，操作为</a:t>
            </a:r>
            <a:r>
              <a:rPr lang="en-US" altLang="zh-CN" sz="2400" b="1" kern="100" dirty="0">
                <a:solidFill>
                  <a:srgbClr val="000000"/>
                </a:solidFill>
                <a:cs typeface="Times New Roman" panose="02020603050405020304" pitchFamily="18" charset="0"/>
              </a:rPr>
              <a:t>40</a:t>
            </a:r>
            <a:r>
              <a:rPr lang="zh-CN" altLang="zh-CN" sz="2400" b="1" kern="100" dirty="0">
                <a:solidFill>
                  <a:srgbClr val="000000"/>
                </a:solidFill>
                <a:cs typeface="Times New Roman" panose="02020603050405020304" pitchFamily="18" charset="0"/>
              </a:rPr>
              <a:t>分，实验报告和思考题为</a:t>
            </a:r>
            <a:r>
              <a:rPr lang="en-US" altLang="zh-CN" sz="2400" b="1" kern="100" dirty="0">
                <a:solidFill>
                  <a:srgbClr val="000000"/>
                </a:solidFill>
                <a:cs typeface="Times New Roman" panose="02020603050405020304" pitchFamily="18" charset="0"/>
              </a:rPr>
              <a:t>50</a:t>
            </a:r>
            <a:r>
              <a:rPr lang="zh-CN" altLang="zh-CN" sz="2400" b="1" kern="100" dirty="0">
                <a:solidFill>
                  <a:srgbClr val="000000"/>
                </a:solidFill>
                <a:cs typeface="Times New Roman" panose="02020603050405020304" pitchFamily="18" charset="0"/>
              </a:rPr>
              <a:t>分，合计</a:t>
            </a:r>
            <a:r>
              <a:rPr lang="en-US" altLang="zh-CN" sz="2400" b="1" kern="100" dirty="0">
                <a:solidFill>
                  <a:srgbClr val="000000"/>
                </a:solidFill>
                <a:cs typeface="Times New Roman" panose="02020603050405020304" pitchFamily="18" charset="0"/>
              </a:rPr>
              <a:t>100</a:t>
            </a:r>
            <a:r>
              <a:rPr lang="zh-CN" altLang="zh-CN" sz="2400" b="1" kern="100" dirty="0">
                <a:solidFill>
                  <a:srgbClr val="000000"/>
                </a:solidFill>
                <a:cs typeface="Times New Roman" panose="02020603050405020304" pitchFamily="18" charset="0"/>
              </a:rPr>
              <a:t>分。个别实验项目分数比例根据实验内容会做调整。</a:t>
            </a:r>
          </a:p>
        </p:txBody>
      </p:sp>
    </p:spTree>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612775" y="1125538"/>
            <a:ext cx="7961313" cy="4524375"/>
          </a:xfrm>
          <a:prstGeom prst="rect">
            <a:avLst/>
          </a:prstGeom>
        </p:spPr>
        <p:txBody>
          <a:bodyPr>
            <a:spAutoFit/>
          </a:bodyPr>
          <a:lstStyle/>
          <a:p>
            <a:pPr indent="304800" algn="just">
              <a:lnSpc>
                <a:spcPct val="150000"/>
              </a:lnSpc>
              <a:spcAft>
                <a:spcPts val="0"/>
              </a:spcAft>
              <a:defRPr/>
            </a:pPr>
            <a:r>
              <a:rPr lang="zh-CN" altLang="en-US" sz="2400" b="1" kern="100" dirty="0">
                <a:cs typeface="Times New Roman" panose="02020603050405020304" pitchFamily="18" charset="0"/>
              </a:rPr>
              <a:t>（</a:t>
            </a:r>
            <a:r>
              <a:rPr lang="en-US" altLang="zh-CN" sz="2400" b="1" kern="100" dirty="0">
                <a:cs typeface="Times New Roman" panose="02020603050405020304" pitchFamily="18" charset="0"/>
              </a:rPr>
              <a:t>3</a:t>
            </a:r>
            <a:r>
              <a:rPr lang="zh-CN" altLang="en-US" sz="2400" b="1" kern="100" dirty="0">
                <a:cs typeface="Times New Roman" panose="02020603050405020304" pitchFamily="18" charset="0"/>
              </a:rPr>
              <a:t>）</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竞赛加分</a:t>
            </a:r>
          </a:p>
          <a:p>
            <a:pPr marL="342900" indent="-342900" algn="just">
              <a:lnSpc>
                <a:spcPct val="150000"/>
              </a:lnSpc>
              <a:spcAft>
                <a:spcPts val="0"/>
              </a:spcAft>
              <a:buFont typeface="Arial" panose="020B0604020202020204" pitchFamily="34" charset="0"/>
              <a:buChar char="•"/>
              <a:defRPr/>
            </a:pPr>
            <a:r>
              <a:rPr lang="zh-CN" altLang="zh-CN" sz="2400" b="1" kern="100" dirty="0">
                <a:cs typeface="Times New Roman" panose="02020603050405020304" pitchFamily="18" charset="0"/>
              </a:rPr>
              <a:t>北京市大学生物理实验竞赛</a:t>
            </a:r>
            <a:r>
              <a:rPr lang="en-US" altLang="zh-CN" sz="2400" b="1" kern="100" dirty="0">
                <a:cs typeface="Times New Roman" panose="02020603050405020304" pitchFamily="18" charset="0"/>
              </a:rPr>
              <a:t>——3</a:t>
            </a:r>
            <a:r>
              <a:rPr lang="zh-CN" altLang="en-US" sz="2400" b="1" kern="100" dirty="0">
                <a:cs typeface="Times New Roman" panose="02020603050405020304" pitchFamily="18" charset="0"/>
              </a:rPr>
              <a:t>月提交项目方案，</a:t>
            </a:r>
            <a:r>
              <a:rPr lang="en-US" altLang="zh-CN" sz="2400" b="1" kern="100" dirty="0">
                <a:cs typeface="Times New Roman" panose="02020603050405020304" pitchFamily="18" charset="0"/>
              </a:rPr>
              <a:t>5</a:t>
            </a:r>
            <a:r>
              <a:rPr lang="zh-CN" altLang="en-US" sz="2400" b="1" kern="100" dirty="0">
                <a:cs typeface="Times New Roman" panose="02020603050405020304" pitchFamily="18" charset="0"/>
              </a:rPr>
              <a:t>月校选，</a:t>
            </a:r>
            <a:r>
              <a:rPr lang="en-US" altLang="zh-CN" sz="2400" b="1" kern="100" dirty="0">
                <a:cs typeface="Times New Roman" panose="02020603050405020304" pitchFamily="18" charset="0"/>
              </a:rPr>
              <a:t>11</a:t>
            </a:r>
            <a:r>
              <a:rPr lang="zh-CN" altLang="en-US" sz="2400" b="1" kern="100" dirty="0">
                <a:cs typeface="Times New Roman" panose="02020603050405020304" pitchFamily="18" charset="0"/>
              </a:rPr>
              <a:t>月市赛。</a:t>
            </a:r>
            <a:endParaRPr lang="en-US" altLang="zh-CN" sz="24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400" b="1" kern="100" dirty="0">
                <a:cs typeface="Times New Roman" panose="02020603050405020304" pitchFamily="18" charset="0"/>
              </a:rPr>
              <a:t>全国大学生物理实验竞赛（创新）</a:t>
            </a:r>
            <a:r>
              <a:rPr lang="en-US" altLang="zh-CN" sz="2400" b="1" kern="100" dirty="0">
                <a:cs typeface="Times New Roman" panose="02020603050405020304" pitchFamily="18" charset="0"/>
              </a:rPr>
              <a:t>——3</a:t>
            </a:r>
            <a:r>
              <a:rPr lang="zh-CN" altLang="en-US" sz="2400" b="1" kern="100" dirty="0">
                <a:cs typeface="Times New Roman" panose="02020603050405020304" pitchFamily="18" charset="0"/>
              </a:rPr>
              <a:t>月提交项目方案，</a:t>
            </a:r>
            <a:r>
              <a:rPr lang="en-US" altLang="zh-CN" sz="2400" b="1" kern="100" dirty="0">
                <a:cs typeface="Times New Roman" panose="02020603050405020304" pitchFamily="18" charset="0"/>
              </a:rPr>
              <a:t>5</a:t>
            </a:r>
            <a:r>
              <a:rPr lang="zh-CN" altLang="en-US" sz="2400" b="1" kern="100" dirty="0">
                <a:cs typeface="Times New Roman" panose="02020603050405020304" pitchFamily="18" charset="0"/>
              </a:rPr>
              <a:t>月校选，</a:t>
            </a:r>
            <a:r>
              <a:rPr lang="en-US" altLang="zh-CN" sz="2400" b="1" kern="100" dirty="0">
                <a:cs typeface="Times New Roman" panose="02020603050405020304" pitchFamily="18" charset="0"/>
              </a:rPr>
              <a:t>9</a:t>
            </a:r>
            <a:r>
              <a:rPr lang="zh-CN" altLang="en-US" sz="2400" b="1" kern="100" dirty="0">
                <a:cs typeface="Times New Roman" panose="02020603050405020304" pitchFamily="18" charset="0"/>
              </a:rPr>
              <a:t>月国赛。</a:t>
            </a:r>
            <a:endParaRPr lang="en-US" altLang="zh-CN" sz="24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400" b="1" kern="100" dirty="0">
                <a:cs typeface="Times New Roman" panose="02020603050405020304" pitchFamily="18" charset="0"/>
              </a:rPr>
              <a:t>北京市大学生物理学术竞赛</a:t>
            </a:r>
            <a:r>
              <a:rPr lang="en-US" altLang="zh-CN" sz="2400" b="1" kern="100" dirty="0">
                <a:cs typeface="Times New Roman" panose="02020603050405020304" pitchFamily="18" charset="0"/>
              </a:rPr>
              <a:t>——4</a:t>
            </a:r>
            <a:r>
              <a:rPr lang="zh-CN" altLang="en-US" sz="2400" b="1" kern="100" dirty="0">
                <a:cs typeface="Times New Roman" panose="02020603050405020304" pitchFamily="18" charset="0"/>
              </a:rPr>
              <a:t>月校选，</a:t>
            </a:r>
            <a:r>
              <a:rPr lang="en-US" altLang="zh-CN" sz="2400" b="1" kern="100" dirty="0">
                <a:cs typeface="Times New Roman" panose="02020603050405020304" pitchFamily="18" charset="0"/>
              </a:rPr>
              <a:t>5</a:t>
            </a:r>
            <a:r>
              <a:rPr lang="zh-CN" altLang="en-US" sz="2400" b="1" kern="100" dirty="0">
                <a:cs typeface="Times New Roman" panose="02020603050405020304" pitchFamily="18" charset="0"/>
              </a:rPr>
              <a:t>月市赛。</a:t>
            </a:r>
            <a:endParaRPr lang="en-US" altLang="zh-CN" sz="24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400" b="1" kern="100" dirty="0">
                <a:cs typeface="Times New Roman" panose="02020603050405020304" pitchFamily="18" charset="0"/>
              </a:rPr>
              <a:t>中国大学生物理学术竞赛</a:t>
            </a:r>
            <a:r>
              <a:rPr lang="en-US" altLang="zh-CN" sz="2400" b="1" kern="100" dirty="0">
                <a:cs typeface="Times New Roman" panose="02020603050405020304" pitchFamily="18" charset="0"/>
              </a:rPr>
              <a:t>——4</a:t>
            </a:r>
            <a:r>
              <a:rPr lang="zh-CN" altLang="en-US" sz="2400" b="1" kern="100" dirty="0">
                <a:cs typeface="Times New Roman" panose="02020603050405020304" pitchFamily="18" charset="0"/>
              </a:rPr>
              <a:t>月校选，</a:t>
            </a:r>
            <a:r>
              <a:rPr lang="en-US" altLang="zh-CN" sz="2400" b="1" kern="100" dirty="0">
                <a:cs typeface="Times New Roman" panose="02020603050405020304" pitchFamily="18" charset="0"/>
              </a:rPr>
              <a:t>6</a:t>
            </a:r>
            <a:r>
              <a:rPr lang="zh-CN" altLang="en-US" sz="2400" b="1" kern="100" dirty="0">
                <a:cs typeface="Times New Roman" panose="02020603050405020304" pitchFamily="18" charset="0"/>
              </a:rPr>
              <a:t>月区赛，</a:t>
            </a:r>
            <a:r>
              <a:rPr lang="en-US" altLang="zh-CN" sz="2400" b="1" kern="100" dirty="0">
                <a:cs typeface="Times New Roman" panose="02020603050405020304" pitchFamily="18" charset="0"/>
              </a:rPr>
              <a:t>8</a:t>
            </a:r>
            <a:r>
              <a:rPr lang="zh-CN" altLang="en-US" sz="2400" b="1" kern="100" dirty="0">
                <a:cs typeface="Times New Roman" panose="02020603050405020304" pitchFamily="18" charset="0"/>
              </a:rPr>
              <a:t>月国赛</a:t>
            </a:r>
            <a:r>
              <a:rPr lang="zh-CN" altLang="en-US" sz="2400" b="1" kern="100" dirty="0">
                <a:cs typeface="Times New Roman" panose="02020603050405020304" pitchFamily="18" charset="0"/>
              </a:rPr>
              <a:t>。</a:t>
            </a:r>
            <a:endParaRPr lang="en-US" altLang="zh-CN" sz="2400" b="1" kern="100" dirty="0">
              <a:cs typeface="Times New Roman" panose="02020603050405020304" pitchFamily="18" charset="0"/>
            </a:endParaRPr>
          </a:p>
        </p:txBody>
      </p:sp>
    </p:spTree>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357188" y="1231900"/>
            <a:ext cx="8280400" cy="1192213"/>
          </a:xfrm>
          <a:prstGeom prst="rect">
            <a:avLst/>
          </a:prstGeom>
          <a:noFill/>
          <a:ln w="28575">
            <a:solidFill>
              <a:srgbClr val="99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defTabSz="914400" eaLnBrk="1" fontAlgn="auto" hangingPunct="1">
              <a:lnSpc>
                <a:spcPct val="130000"/>
              </a:lnSpc>
              <a:spcBef>
                <a:spcPts val="0"/>
              </a:spcBef>
              <a:spcAft>
                <a:spcPts val="0"/>
              </a:spcAft>
              <a:buFont typeface="Wingdings" panose="05000000000000000000" pitchFamily="2" charset="2"/>
              <a:buChar char="p"/>
              <a:defRPr/>
            </a:pPr>
            <a:r>
              <a:rPr lang="en-US" altLang="zh-CN" sz="1500" b="1" dirty="0">
                <a:solidFill>
                  <a:prstClr val="black"/>
                </a:solidFill>
                <a:latin typeface="微软雅黑" panose="020B0503020204020204" pitchFamily="34" charset="-122"/>
                <a:ea typeface="微软雅黑" panose="020B0503020204020204" pitchFamily="34" charset="-122"/>
              </a:rPr>
              <a:t>2022</a:t>
            </a:r>
            <a:r>
              <a:rPr lang="zh-CN" altLang="en-US" sz="1500" b="1" dirty="0">
                <a:solidFill>
                  <a:prstClr val="black"/>
                </a:solidFill>
                <a:latin typeface="微软雅黑" panose="020B0503020204020204" pitchFamily="34" charset="-122"/>
                <a:ea typeface="微软雅黑" panose="020B0503020204020204" pitchFamily="34" charset="-122"/>
              </a:rPr>
              <a:t>年获北京市大学生物理学术竞赛</a:t>
            </a:r>
            <a:r>
              <a:rPr lang="zh-CN" altLang="en-US" sz="1500" b="1" dirty="0">
                <a:solidFill>
                  <a:srgbClr val="FF0000"/>
                </a:solidFill>
                <a:latin typeface="微软雅黑" panose="020B0503020204020204" pitchFamily="34" charset="-122"/>
                <a:ea typeface="微软雅黑" panose="020B0503020204020204" pitchFamily="34" charset="-122"/>
              </a:rPr>
              <a:t>一等奖</a:t>
            </a:r>
            <a:r>
              <a:rPr lang="en-US" altLang="zh-CN" sz="1500" b="1" dirty="0">
                <a:solidFill>
                  <a:srgbClr val="FF0000"/>
                </a:solidFill>
                <a:latin typeface="微软雅黑" panose="020B0503020204020204" pitchFamily="34" charset="-122"/>
                <a:ea typeface="微软雅黑" panose="020B0503020204020204" pitchFamily="34" charset="-122"/>
              </a:rPr>
              <a:t>9</a:t>
            </a:r>
            <a:r>
              <a:rPr lang="zh-CN" altLang="en-US" sz="1500" b="1" dirty="0">
                <a:solidFill>
                  <a:srgbClr val="FF0000"/>
                </a:solidFill>
                <a:latin typeface="微软雅黑" panose="020B0503020204020204" pitchFamily="34" charset="-122"/>
                <a:ea typeface="微软雅黑" panose="020B0503020204020204" pitchFamily="34" charset="-122"/>
              </a:rPr>
              <a:t>项</a:t>
            </a:r>
            <a:r>
              <a:rPr lang="zh-CN" altLang="en-US" sz="1500" b="1" dirty="0">
                <a:solidFill>
                  <a:prstClr val="black"/>
                </a:solidFill>
                <a:latin typeface="微软雅黑" panose="020B0503020204020204" pitchFamily="34" charset="-122"/>
                <a:ea typeface="微软雅黑" panose="020B0503020204020204" pitchFamily="34" charset="-122"/>
              </a:rPr>
              <a:t>，数量居</a:t>
            </a:r>
            <a:r>
              <a:rPr lang="zh-CN" altLang="en-US" sz="1500" b="1" dirty="0">
                <a:solidFill>
                  <a:prstClr val="black">
                    <a:lumMod val="95000"/>
                    <a:lumOff val="5000"/>
                  </a:prstClr>
                </a:solidFill>
                <a:latin typeface="微软雅黑" panose="020B0503020204020204" pitchFamily="34" charset="-122"/>
                <a:ea typeface="微软雅黑" panose="020B0503020204020204" pitchFamily="34" charset="-122"/>
              </a:rPr>
              <a:t>北京市</a:t>
            </a:r>
            <a:r>
              <a:rPr lang="zh-CN" altLang="en-US" sz="1500" b="1" dirty="0">
                <a:solidFill>
                  <a:srgbClr val="FF0000"/>
                </a:solidFill>
                <a:latin typeface="微软雅黑" panose="020B0503020204020204" pitchFamily="34" charset="-122"/>
                <a:ea typeface="微软雅黑" panose="020B0503020204020204" pitchFamily="34" charset="-122"/>
              </a:rPr>
              <a:t>第一</a:t>
            </a:r>
            <a:endParaRPr lang="en-US" altLang="zh-CN" sz="1500" b="1" dirty="0">
              <a:solidFill>
                <a:srgbClr val="FF0000"/>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p"/>
              <a:defRPr/>
            </a:pPr>
            <a:r>
              <a:rPr lang="en-US" altLang="zh-CN" sz="1500" b="1" dirty="0">
                <a:solidFill>
                  <a:prstClr val="black"/>
                </a:solidFill>
                <a:latin typeface="微软雅黑" panose="020B0503020204020204" pitchFamily="34" charset="-122"/>
                <a:ea typeface="微软雅黑" panose="020B0503020204020204" pitchFamily="34" charset="-122"/>
              </a:rPr>
              <a:t>2022</a:t>
            </a:r>
            <a:r>
              <a:rPr lang="zh-CN" altLang="en-US" sz="1500" b="1" dirty="0">
                <a:solidFill>
                  <a:prstClr val="black"/>
                </a:solidFill>
                <a:latin typeface="微软雅黑" panose="020B0503020204020204" pitchFamily="34" charset="-122"/>
                <a:ea typeface="微软雅黑" panose="020B0503020204020204" pitchFamily="34" charset="-122"/>
              </a:rPr>
              <a:t>年获中国大学生物理学术竞赛（</a:t>
            </a:r>
            <a:r>
              <a:rPr lang="en-US" altLang="zh-CN" sz="1500" b="1" dirty="0">
                <a:solidFill>
                  <a:prstClr val="black"/>
                </a:solidFill>
                <a:latin typeface="微软雅黑" panose="020B0503020204020204" pitchFamily="34" charset="-122"/>
                <a:ea typeface="微软雅黑" panose="020B0503020204020204" pitchFamily="34" charset="-122"/>
              </a:rPr>
              <a:t>CUPT</a:t>
            </a:r>
            <a:r>
              <a:rPr lang="zh-CN" altLang="en-US" sz="1500" b="1" dirty="0">
                <a:solidFill>
                  <a:prstClr val="black"/>
                </a:solidFill>
                <a:latin typeface="微软雅黑" panose="020B0503020204020204" pitchFamily="34" charset="-122"/>
                <a:ea typeface="微软雅黑" panose="020B0503020204020204" pitchFamily="34" charset="-122"/>
              </a:rPr>
              <a:t>）全国决赛</a:t>
            </a:r>
            <a:r>
              <a:rPr lang="zh-CN" altLang="en-US" sz="1500" b="1" dirty="0">
                <a:solidFill>
                  <a:srgbClr val="FF0000"/>
                </a:solidFill>
                <a:latin typeface="微软雅黑" panose="020B0503020204020204" pitchFamily="34" charset="-122"/>
                <a:ea typeface="微软雅黑" panose="020B0503020204020204" pitchFamily="34" charset="-122"/>
              </a:rPr>
              <a:t>一等奖</a:t>
            </a:r>
            <a:endParaRPr lang="en-US" altLang="zh-CN" sz="1500" b="1" dirty="0">
              <a:solidFill>
                <a:srgbClr val="FF0000"/>
              </a:solidFill>
              <a:latin typeface="微软雅黑" panose="020B0503020204020204" pitchFamily="34" charset="-122"/>
              <a:ea typeface="微软雅黑" panose="020B0503020204020204" pitchFamily="34" charset="-122"/>
            </a:endParaRPr>
          </a:p>
          <a:p>
            <a:pPr marL="342900" indent="-342900" defTabSz="914400" eaLnBrk="1" fontAlgn="auto" hangingPunct="1">
              <a:lnSpc>
                <a:spcPct val="130000"/>
              </a:lnSpc>
              <a:spcBef>
                <a:spcPts val="0"/>
              </a:spcBef>
              <a:spcAft>
                <a:spcPts val="0"/>
              </a:spcAft>
              <a:buFont typeface="Wingdings" panose="05000000000000000000" pitchFamily="2" charset="2"/>
              <a:buChar char="p"/>
              <a:defRPr/>
            </a:pPr>
            <a:r>
              <a:rPr lang="en-US" altLang="zh-CN" sz="1500" b="1" dirty="0">
                <a:solidFill>
                  <a:prstClr val="black"/>
                </a:solidFill>
                <a:latin typeface="微软雅黑" panose="020B0503020204020204" pitchFamily="34" charset="-122"/>
                <a:ea typeface="微软雅黑" panose="020B0503020204020204" pitchFamily="34" charset="-122"/>
              </a:rPr>
              <a:t>2022</a:t>
            </a:r>
            <a:r>
              <a:rPr lang="zh-CN" altLang="en-US" sz="1500" b="1" dirty="0">
                <a:solidFill>
                  <a:prstClr val="black"/>
                </a:solidFill>
                <a:latin typeface="微软雅黑" panose="020B0503020204020204" pitchFamily="34" charset="-122"/>
                <a:ea typeface="微软雅黑" panose="020B0503020204020204" pitchFamily="34" charset="-122"/>
              </a:rPr>
              <a:t>年获中国大学生物理学术竞赛（</a:t>
            </a:r>
            <a:r>
              <a:rPr lang="en-US" altLang="zh-CN" sz="1500" b="1" dirty="0">
                <a:solidFill>
                  <a:prstClr val="black"/>
                </a:solidFill>
                <a:latin typeface="微软雅黑" panose="020B0503020204020204" pitchFamily="34" charset="-122"/>
                <a:ea typeface="微软雅黑" panose="020B0503020204020204" pitchFamily="34" charset="-122"/>
              </a:rPr>
              <a:t>CUPT</a:t>
            </a:r>
            <a:r>
              <a:rPr lang="zh-CN" altLang="en-US" sz="1500" b="1" dirty="0">
                <a:solidFill>
                  <a:prstClr val="black"/>
                </a:solidFill>
                <a:latin typeface="微软雅黑" panose="020B0503020204020204" pitchFamily="34" charset="-122"/>
                <a:ea typeface="微软雅黑" panose="020B0503020204020204" pitchFamily="34" charset="-122"/>
              </a:rPr>
              <a:t>）华北区赛</a:t>
            </a:r>
            <a:r>
              <a:rPr lang="zh-CN" altLang="en-US" sz="1500" b="1" dirty="0">
                <a:solidFill>
                  <a:srgbClr val="FF0000"/>
                </a:solidFill>
                <a:latin typeface="微软雅黑" panose="020B0503020204020204" pitchFamily="34" charset="-122"/>
                <a:ea typeface="微软雅黑" panose="020B0503020204020204" pitchFamily="34" charset="-122"/>
              </a:rPr>
              <a:t>第一名</a:t>
            </a:r>
            <a:endParaRPr lang="en-US" altLang="zh-CN" sz="1500" b="1" dirty="0">
              <a:solidFill>
                <a:srgbClr val="FF0000"/>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p"/>
              <a:defRPr/>
            </a:pPr>
            <a:r>
              <a:rPr lang="en-US" altLang="zh-CN" sz="1500" b="1" dirty="0">
                <a:solidFill>
                  <a:prstClr val="black"/>
                </a:solidFill>
                <a:latin typeface="微软雅黑" panose="020B0503020204020204" pitchFamily="34" charset="-122"/>
                <a:ea typeface="微软雅黑" panose="020B0503020204020204" pitchFamily="34" charset="-122"/>
              </a:rPr>
              <a:t>2022</a:t>
            </a:r>
            <a:r>
              <a:rPr lang="zh-CN" altLang="en-US" sz="1500" b="1" dirty="0">
                <a:solidFill>
                  <a:prstClr val="black"/>
                </a:solidFill>
                <a:latin typeface="微软雅黑" panose="020B0503020204020204" pitchFamily="34" charset="-122"/>
                <a:ea typeface="微软雅黑" panose="020B0503020204020204" pitchFamily="34" charset="-122"/>
              </a:rPr>
              <a:t>年获</a:t>
            </a:r>
            <a:r>
              <a:rPr lang="zh-CN" altLang="zh-CN" sz="1500" b="1" dirty="0">
                <a:solidFill>
                  <a:prstClr val="black"/>
                </a:solidFill>
                <a:latin typeface="微软雅黑" panose="020B0503020204020204" pitchFamily="34" charset="-122"/>
                <a:ea typeface="微软雅黑" panose="020B0503020204020204" pitchFamily="34" charset="-122"/>
              </a:rPr>
              <a:t>全国大学生物理实验竞赛</a:t>
            </a:r>
            <a:r>
              <a:rPr lang="zh-CN" altLang="zh-CN" sz="1500" b="1" dirty="0">
                <a:solidFill>
                  <a:srgbClr val="FF0000"/>
                </a:solidFill>
                <a:latin typeface="微软雅黑" panose="020B0503020204020204" pitchFamily="34" charset="-122"/>
                <a:ea typeface="微软雅黑" panose="020B0503020204020204" pitchFamily="34" charset="-122"/>
              </a:rPr>
              <a:t>一等奖</a:t>
            </a:r>
            <a:endParaRPr lang="en-US" altLang="zh-CN" sz="1500" b="1" dirty="0">
              <a:solidFill>
                <a:srgbClr val="FF0000"/>
              </a:solidFill>
              <a:latin typeface="微软雅黑" panose="020B0503020204020204" pitchFamily="34" charset="-122"/>
              <a:ea typeface="微软雅黑" panose="020B0503020204020204" pitchFamily="34" charset="-122"/>
            </a:endParaRPr>
          </a:p>
        </p:txBody>
      </p:sp>
      <p:pic>
        <p:nvPicPr>
          <p:cNvPr id="30723" name="图片 2"/>
          <p:cNvPicPr>
            <a:picLocks noChangeAspect="1"/>
          </p:cNvPicPr>
          <p:nvPr/>
        </p:nvPicPr>
        <p:blipFill>
          <a:blip r:embed="rId3"/>
          <a:srcRect/>
          <a:stretch>
            <a:fillRect/>
          </a:stretch>
        </p:blipFill>
        <p:spPr bwMode="auto">
          <a:xfrm>
            <a:off x="7313613" y="3402013"/>
            <a:ext cx="1411287" cy="2003425"/>
          </a:xfrm>
          <a:prstGeom prst="rect">
            <a:avLst/>
          </a:prstGeom>
          <a:noFill/>
          <a:ln w="9525">
            <a:noFill/>
            <a:miter lim="800000"/>
            <a:headEnd/>
            <a:tailEnd/>
          </a:ln>
        </p:spPr>
      </p:pic>
      <p:pic>
        <p:nvPicPr>
          <p:cNvPr id="30724" name="图片 3"/>
          <p:cNvPicPr>
            <a:picLocks noChangeAspect="1"/>
          </p:cNvPicPr>
          <p:nvPr/>
        </p:nvPicPr>
        <p:blipFill>
          <a:blip r:embed="rId4" cstate="print"/>
          <a:srcRect/>
          <a:stretch>
            <a:fillRect/>
          </a:stretch>
        </p:blipFill>
        <p:spPr bwMode="auto">
          <a:xfrm>
            <a:off x="7062788" y="3108325"/>
            <a:ext cx="1323975" cy="1889125"/>
          </a:xfrm>
          <a:prstGeom prst="rect">
            <a:avLst/>
          </a:prstGeom>
          <a:noFill/>
          <a:ln w="9525">
            <a:noFill/>
            <a:miter lim="800000"/>
            <a:headEnd/>
            <a:tailEnd/>
          </a:ln>
        </p:spPr>
      </p:pic>
      <p:pic>
        <p:nvPicPr>
          <p:cNvPr id="30725" name="图片 4"/>
          <p:cNvPicPr>
            <a:picLocks noChangeAspect="1"/>
          </p:cNvPicPr>
          <p:nvPr/>
        </p:nvPicPr>
        <p:blipFill>
          <a:blip r:embed="rId5" cstate="print"/>
          <a:srcRect/>
          <a:stretch>
            <a:fillRect/>
          </a:stretch>
        </p:blipFill>
        <p:spPr bwMode="auto">
          <a:xfrm>
            <a:off x="6673850" y="2786063"/>
            <a:ext cx="1397000" cy="1971675"/>
          </a:xfrm>
          <a:prstGeom prst="rect">
            <a:avLst/>
          </a:prstGeom>
          <a:noFill/>
          <a:ln w="9525">
            <a:noFill/>
            <a:miter lim="800000"/>
            <a:headEnd/>
            <a:tailEnd/>
          </a:ln>
        </p:spPr>
      </p:pic>
      <p:graphicFrame>
        <p:nvGraphicFramePr>
          <p:cNvPr id="30726" name="对象 5"/>
          <p:cNvGraphicFramePr>
            <a:graphicFrameLocks noChangeAspect="1"/>
          </p:cNvGraphicFramePr>
          <p:nvPr/>
        </p:nvGraphicFramePr>
        <p:xfrm>
          <a:off x="6923088" y="4513263"/>
          <a:ext cx="2009775" cy="1419225"/>
        </p:xfrm>
        <a:graphic>
          <a:graphicData uri="http://schemas.openxmlformats.org/presentationml/2006/ole">
            <p:oleObj spid="_x0000_s113666" r:id="rId6" imgW="472680" imgH="334080" progId="Paint.Picture">
              <p:embed/>
            </p:oleObj>
          </a:graphicData>
        </a:graphic>
      </p:graphicFrame>
      <p:pic>
        <p:nvPicPr>
          <p:cNvPr id="30727" name="图片 8"/>
          <p:cNvPicPr>
            <a:picLocks noChangeAspect="1"/>
          </p:cNvPicPr>
          <p:nvPr/>
        </p:nvPicPr>
        <p:blipFill>
          <a:blip r:embed="rId7"/>
          <a:srcRect/>
          <a:stretch>
            <a:fillRect/>
          </a:stretch>
        </p:blipFill>
        <p:spPr bwMode="auto">
          <a:xfrm>
            <a:off x="2336800" y="2786063"/>
            <a:ext cx="1989138" cy="1492250"/>
          </a:xfrm>
          <a:prstGeom prst="rect">
            <a:avLst/>
          </a:prstGeom>
          <a:noFill/>
          <a:ln w="9525">
            <a:noFill/>
            <a:miter lim="800000"/>
            <a:headEnd/>
            <a:tailEnd/>
          </a:ln>
        </p:spPr>
      </p:pic>
      <p:sp>
        <p:nvSpPr>
          <p:cNvPr id="30728" name="Rectangle 20"/>
          <p:cNvSpPr>
            <a:spLocks noChangeAspect="1" noChangeArrowheads="1"/>
          </p:cNvSpPr>
          <p:nvPr/>
        </p:nvSpPr>
        <p:spPr bwMode="auto">
          <a:xfrm>
            <a:off x="2338388" y="4179888"/>
            <a:ext cx="1987550" cy="638175"/>
          </a:xfrm>
          <a:prstGeom prst="rect">
            <a:avLst/>
          </a:prstGeom>
          <a:solidFill>
            <a:srgbClr val="002060"/>
          </a:solidFill>
          <a:ln w="9525">
            <a:noFill/>
            <a:miter lim="800000"/>
            <a:headEnd/>
            <a:tailEnd/>
          </a:ln>
        </p:spPr>
        <p:txBody>
          <a:bodyPr anchor="ctr"/>
          <a:lstStyle/>
          <a:p>
            <a:pPr algn="ctr" defTabSz="685800" eaLnBrk="1" hangingPunct="1"/>
            <a:r>
              <a:rPr lang="zh-CN" altLang="en-US" sz="2000" b="1">
                <a:solidFill>
                  <a:srgbClr val="FFFF00"/>
                </a:solidFill>
                <a:latin typeface="微软雅黑" pitchFamily="34" charset="-122"/>
                <a:ea typeface="微软雅黑" pitchFamily="34" charset="-122"/>
              </a:rPr>
              <a:t>“格物至臻”</a:t>
            </a:r>
            <a:endParaRPr lang="en-US" altLang="zh-CN" sz="2000" b="1">
              <a:solidFill>
                <a:srgbClr val="FFFF00"/>
              </a:solidFill>
              <a:latin typeface="微软雅黑" pitchFamily="34" charset="-122"/>
              <a:ea typeface="微软雅黑" pitchFamily="34" charset="-122"/>
            </a:endParaRPr>
          </a:p>
          <a:p>
            <a:pPr algn="ctr" defTabSz="685800" eaLnBrk="1" hangingPunct="1"/>
            <a:r>
              <a:rPr lang="zh-CN" altLang="en-US" sz="2000" b="1">
                <a:solidFill>
                  <a:srgbClr val="FFFF00"/>
                </a:solidFill>
                <a:latin typeface="微软雅黑" pitchFamily="34" charset="-122"/>
                <a:ea typeface="微软雅黑" pitchFamily="34" charset="-122"/>
              </a:rPr>
              <a:t>开放实验室</a:t>
            </a:r>
            <a:endParaRPr lang="en-US" altLang="zh-CN" sz="2000" b="1">
              <a:solidFill>
                <a:srgbClr val="FFFF00"/>
              </a:solidFill>
              <a:latin typeface="微软雅黑" pitchFamily="34" charset="-122"/>
              <a:ea typeface="微软雅黑" pitchFamily="34" charset="-122"/>
            </a:endParaRPr>
          </a:p>
        </p:txBody>
      </p:sp>
      <p:pic>
        <p:nvPicPr>
          <p:cNvPr id="30729" name="图片 10"/>
          <p:cNvPicPr>
            <a:picLocks noChangeAspect="1"/>
          </p:cNvPicPr>
          <p:nvPr/>
        </p:nvPicPr>
        <p:blipFill>
          <a:blip r:embed="rId8"/>
          <a:srcRect/>
          <a:stretch>
            <a:fillRect/>
          </a:stretch>
        </p:blipFill>
        <p:spPr bwMode="auto">
          <a:xfrm>
            <a:off x="315913" y="2786063"/>
            <a:ext cx="1990725" cy="1493837"/>
          </a:xfrm>
          <a:prstGeom prst="rect">
            <a:avLst/>
          </a:prstGeom>
          <a:noFill/>
          <a:ln w="9525">
            <a:noFill/>
            <a:miter lim="800000"/>
            <a:headEnd/>
            <a:tailEnd/>
          </a:ln>
        </p:spPr>
      </p:pic>
      <p:sp>
        <p:nvSpPr>
          <p:cNvPr id="30730" name="Rectangle 20"/>
          <p:cNvSpPr>
            <a:spLocks noChangeAspect="1" noChangeArrowheads="1"/>
          </p:cNvSpPr>
          <p:nvPr/>
        </p:nvSpPr>
        <p:spPr bwMode="auto">
          <a:xfrm>
            <a:off x="322263" y="4195763"/>
            <a:ext cx="1974850" cy="622300"/>
          </a:xfrm>
          <a:prstGeom prst="rect">
            <a:avLst/>
          </a:prstGeom>
          <a:solidFill>
            <a:srgbClr val="002060"/>
          </a:solidFill>
          <a:ln w="9525">
            <a:noFill/>
            <a:miter lim="800000"/>
            <a:headEnd/>
            <a:tailEnd/>
          </a:ln>
        </p:spPr>
        <p:txBody>
          <a:bodyPr anchor="ctr"/>
          <a:lstStyle/>
          <a:p>
            <a:pPr algn="ctr" defTabSz="685800" eaLnBrk="1" hangingPunct="1"/>
            <a:r>
              <a:rPr lang="zh-CN" altLang="en-US" sz="2000" b="1">
                <a:solidFill>
                  <a:srgbClr val="FFFF00"/>
                </a:solidFill>
                <a:latin typeface="微软雅黑" pitchFamily="34" charset="-122"/>
                <a:ea typeface="微软雅黑" pitchFamily="34" charset="-122"/>
              </a:rPr>
              <a:t>“双创”基地</a:t>
            </a:r>
            <a:endParaRPr lang="en-US" altLang="zh-CN" sz="2000" b="1">
              <a:solidFill>
                <a:srgbClr val="FFFF00"/>
              </a:solidFill>
              <a:latin typeface="微软雅黑" pitchFamily="34" charset="-122"/>
              <a:ea typeface="微软雅黑" pitchFamily="34" charset="-122"/>
            </a:endParaRPr>
          </a:p>
        </p:txBody>
      </p:sp>
      <p:pic>
        <p:nvPicPr>
          <p:cNvPr id="30731" name="图片 16"/>
          <p:cNvPicPr>
            <a:picLocks noChangeAspect="1"/>
          </p:cNvPicPr>
          <p:nvPr/>
        </p:nvPicPr>
        <p:blipFill>
          <a:blip r:embed="rId9"/>
          <a:srcRect/>
          <a:stretch>
            <a:fillRect/>
          </a:stretch>
        </p:blipFill>
        <p:spPr bwMode="auto">
          <a:xfrm>
            <a:off x="4457700" y="2746375"/>
            <a:ext cx="2005013" cy="1504950"/>
          </a:xfrm>
          <a:prstGeom prst="rect">
            <a:avLst/>
          </a:prstGeom>
          <a:noFill/>
          <a:ln w="9525">
            <a:noFill/>
            <a:miter lim="800000"/>
            <a:headEnd/>
            <a:tailEnd/>
          </a:ln>
        </p:spPr>
      </p:pic>
      <p:sp>
        <p:nvSpPr>
          <p:cNvPr id="30732" name="Rectangle 20"/>
          <p:cNvSpPr>
            <a:spLocks noChangeAspect="1" noChangeArrowheads="1"/>
          </p:cNvSpPr>
          <p:nvPr/>
        </p:nvSpPr>
        <p:spPr bwMode="auto">
          <a:xfrm>
            <a:off x="4465638" y="4251325"/>
            <a:ext cx="1997075" cy="566738"/>
          </a:xfrm>
          <a:prstGeom prst="rect">
            <a:avLst/>
          </a:prstGeom>
          <a:solidFill>
            <a:srgbClr val="002060"/>
          </a:solidFill>
          <a:ln w="9525">
            <a:noFill/>
            <a:miter lim="800000"/>
            <a:headEnd/>
            <a:tailEnd/>
          </a:ln>
        </p:spPr>
        <p:txBody>
          <a:bodyPr anchor="ctr"/>
          <a:lstStyle/>
          <a:p>
            <a:pPr algn="ctr" defTabSz="685800" eaLnBrk="1" hangingPunct="1"/>
            <a:r>
              <a:rPr lang="zh-CN" altLang="en-US" sz="2000" b="1">
                <a:solidFill>
                  <a:srgbClr val="FFFF00"/>
                </a:solidFill>
                <a:latin typeface="微软雅黑" pitchFamily="34" charset="-122"/>
                <a:ea typeface="微软雅黑" pitchFamily="34" charset="-122"/>
              </a:rPr>
              <a:t>创新实验课程实验室</a:t>
            </a:r>
            <a:endParaRPr lang="en-US" altLang="zh-CN" sz="2000" b="1">
              <a:solidFill>
                <a:srgbClr val="FFFF00"/>
              </a:solidFill>
              <a:latin typeface="微软雅黑" pitchFamily="34" charset="-122"/>
              <a:ea typeface="微软雅黑" pitchFamily="34" charset="-122"/>
            </a:endParaRPr>
          </a:p>
        </p:txBody>
      </p:sp>
      <p:pic>
        <p:nvPicPr>
          <p:cNvPr id="30733" name="图片 18"/>
          <p:cNvPicPr>
            <a:picLocks noChangeAspect="1"/>
          </p:cNvPicPr>
          <p:nvPr/>
        </p:nvPicPr>
        <p:blipFill>
          <a:blip r:embed="rId10"/>
          <a:srcRect/>
          <a:stretch>
            <a:fillRect/>
          </a:stretch>
        </p:blipFill>
        <p:spPr bwMode="auto">
          <a:xfrm>
            <a:off x="357188" y="5038725"/>
            <a:ext cx="1949450" cy="1301750"/>
          </a:xfrm>
          <a:prstGeom prst="rect">
            <a:avLst/>
          </a:prstGeom>
          <a:noFill/>
          <a:ln w="9525">
            <a:noFill/>
            <a:miter lim="800000"/>
            <a:headEnd/>
            <a:tailEnd/>
          </a:ln>
        </p:spPr>
      </p:pic>
      <p:pic>
        <p:nvPicPr>
          <p:cNvPr id="30734" name="图片 19"/>
          <p:cNvPicPr>
            <a:picLocks noChangeAspect="1"/>
          </p:cNvPicPr>
          <p:nvPr/>
        </p:nvPicPr>
        <p:blipFill>
          <a:blip r:embed="rId11"/>
          <a:srcRect/>
          <a:stretch>
            <a:fillRect/>
          </a:stretch>
        </p:blipFill>
        <p:spPr bwMode="auto">
          <a:xfrm>
            <a:off x="2417763" y="5038725"/>
            <a:ext cx="1908175" cy="1430338"/>
          </a:xfrm>
          <a:prstGeom prst="rect">
            <a:avLst/>
          </a:prstGeom>
          <a:noFill/>
          <a:ln w="9525">
            <a:noFill/>
            <a:miter lim="800000"/>
            <a:headEnd/>
            <a:tailEnd/>
          </a:ln>
        </p:spPr>
      </p:pic>
      <p:pic>
        <p:nvPicPr>
          <p:cNvPr id="30735" name="图片 20"/>
          <p:cNvPicPr>
            <a:picLocks noChangeAspect="1"/>
          </p:cNvPicPr>
          <p:nvPr/>
        </p:nvPicPr>
        <p:blipFill>
          <a:blip r:embed="rId12"/>
          <a:srcRect/>
          <a:stretch>
            <a:fillRect/>
          </a:stretch>
        </p:blipFill>
        <p:spPr bwMode="auto">
          <a:xfrm>
            <a:off x="4457700" y="5105400"/>
            <a:ext cx="2312988" cy="1301750"/>
          </a:xfrm>
          <a:prstGeom prst="rect">
            <a:avLst/>
          </a:prstGeom>
          <a:noFill/>
          <a:ln w="9525">
            <a:noFill/>
            <a:miter lim="800000"/>
            <a:headEnd/>
            <a:tailEnd/>
          </a:ln>
        </p:spPr>
      </p:pic>
    </p:spTree>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696913" y="1116013"/>
            <a:ext cx="7750175" cy="3970337"/>
          </a:xfrm>
          <a:prstGeom prst="rect">
            <a:avLst/>
          </a:prstGeom>
        </p:spPr>
        <p:txBody>
          <a:bodyPr>
            <a:spAutoFit/>
          </a:bodyPr>
          <a:lstStyle/>
          <a:p>
            <a:pPr marL="342900" indent="-342900" algn="just">
              <a:lnSpc>
                <a:spcPct val="150000"/>
              </a:lnSpc>
              <a:spcAft>
                <a:spcPts val="0"/>
              </a:spcAft>
              <a:buFont typeface="Arial" panose="020B0604020202020204" pitchFamily="34" charset="0"/>
              <a:buChar char="•"/>
              <a:defRPr/>
            </a:pPr>
            <a:r>
              <a:rPr lang="zh-CN" altLang="zh-CN" sz="2400" b="1" kern="100" dirty="0">
                <a:cs typeface="Times New Roman" panose="02020603050405020304" pitchFamily="18" charset="0"/>
              </a:rPr>
              <a:t>参加校内选拔赛并获奖，本学期物理实验课程总成绩加</a:t>
            </a:r>
            <a:r>
              <a:rPr lang="en-US" altLang="zh-CN" sz="2400" b="1" kern="100" dirty="0">
                <a:cs typeface="Times New Roman" panose="02020603050405020304" pitchFamily="18" charset="0"/>
              </a:rPr>
              <a:t>5</a:t>
            </a:r>
            <a:r>
              <a:rPr lang="zh-CN" altLang="zh-CN" sz="2400" b="1" kern="100" dirty="0">
                <a:cs typeface="Times New Roman" panose="02020603050405020304" pitchFamily="18" charset="0"/>
              </a:rPr>
              <a:t>分</a:t>
            </a:r>
            <a:endParaRPr lang="en-US" altLang="zh-CN" sz="24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400" b="1" kern="100" dirty="0">
                <a:cs typeface="Times New Roman" panose="02020603050405020304" pitchFamily="18" charset="0"/>
              </a:rPr>
              <a:t>入选北京市大学生物理学术竞赛校队，本学期成绩加</a:t>
            </a:r>
            <a:r>
              <a:rPr lang="en-US" altLang="zh-CN" sz="2400" b="1" kern="100" dirty="0">
                <a:cs typeface="Times New Roman" panose="02020603050405020304" pitchFamily="18" charset="0"/>
              </a:rPr>
              <a:t>10</a:t>
            </a:r>
            <a:r>
              <a:rPr lang="zh-CN" altLang="zh-CN" sz="2400" b="1" kern="100" dirty="0">
                <a:cs typeface="Times New Roman" panose="02020603050405020304" pitchFamily="18" charset="0"/>
              </a:rPr>
              <a:t>分</a:t>
            </a:r>
            <a:endParaRPr lang="en-US" altLang="zh-CN" sz="2400" b="1" kern="100" dirty="0">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defRPr/>
            </a:pPr>
            <a:r>
              <a:rPr lang="zh-CN" altLang="zh-CN" sz="2400" b="1" kern="100" dirty="0">
                <a:cs typeface="Times New Roman" panose="02020603050405020304" pitchFamily="18" charset="0"/>
              </a:rPr>
              <a:t>入选北京市大学生物理实验竞赛、中国大学生物理学术竞赛和全国大学生物理实验竞赛（创新）校队，本学期成绩</a:t>
            </a:r>
            <a:r>
              <a:rPr lang="zh-CN" altLang="en-US" sz="2400" b="1" kern="100" dirty="0">
                <a:cs typeface="Times New Roman" panose="02020603050405020304" pitchFamily="18" charset="0"/>
              </a:rPr>
              <a:t>、</a:t>
            </a:r>
            <a:r>
              <a:rPr lang="zh-CN" altLang="zh-CN" sz="2400" b="1" kern="100" dirty="0">
                <a:cs typeface="Times New Roman" panose="02020603050405020304" pitchFamily="18" charset="0"/>
              </a:rPr>
              <a:t>秋季学期成绩各加</a:t>
            </a:r>
            <a:r>
              <a:rPr lang="en-US" altLang="zh-CN" sz="2400" b="1" kern="100" dirty="0">
                <a:cs typeface="Times New Roman" panose="02020603050405020304" pitchFamily="18" charset="0"/>
              </a:rPr>
              <a:t>10</a:t>
            </a:r>
            <a:r>
              <a:rPr lang="zh-CN" altLang="zh-CN" sz="2400" b="1" kern="100" dirty="0">
                <a:cs typeface="Times New Roman" panose="02020603050405020304" pitchFamily="18" charset="0"/>
              </a:rPr>
              <a:t>分。</a:t>
            </a:r>
          </a:p>
        </p:txBody>
      </p:sp>
    </p:spTree>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14"/>
          <p:cNvSpPr txBox="1">
            <a:spLocks noChangeArrowheads="1"/>
          </p:cNvSpPr>
          <p:nvPr/>
        </p:nvSpPr>
        <p:spPr bwMode="auto">
          <a:xfrm>
            <a:off x="869950" y="1292225"/>
            <a:ext cx="7248525" cy="461963"/>
          </a:xfrm>
          <a:prstGeom prst="rect">
            <a:avLst/>
          </a:prstGeom>
          <a:noFill/>
          <a:ln w="9525">
            <a:noFill/>
            <a:miter lim="800000"/>
            <a:headEnd/>
            <a:tailEnd/>
          </a:ln>
        </p:spPr>
        <p:txBody>
          <a:bodyPr>
            <a:spAutoFit/>
          </a:bodyPr>
          <a:lstStyle/>
          <a:p>
            <a:pPr algn="ctr" defTabSz="914400" eaLnBrk="1" hangingPunct="1">
              <a:spcAft>
                <a:spcPts val="1200"/>
              </a:spcAft>
            </a:pPr>
            <a:r>
              <a:rPr lang="zh-CN" altLang="en-US" sz="2400">
                <a:solidFill>
                  <a:srgbClr val="FF0000"/>
                </a:solidFill>
                <a:latin typeface="微软雅黑" pitchFamily="34" charset="-122"/>
                <a:ea typeface="微软雅黑" pitchFamily="34" charset="-122"/>
              </a:rPr>
              <a:t>指导老师</a:t>
            </a:r>
            <a:endParaRPr lang="en-US" altLang="zh-CN" sz="2400">
              <a:solidFill>
                <a:srgbClr val="FF0000"/>
              </a:solidFill>
              <a:latin typeface="微软雅黑" pitchFamily="34" charset="-122"/>
              <a:ea typeface="微软雅黑" pitchFamily="34" charset="-122"/>
            </a:endParaRPr>
          </a:p>
        </p:txBody>
      </p:sp>
      <p:sp>
        <p:nvSpPr>
          <p:cNvPr id="16" name="TextBox 4"/>
          <p:cNvSpPr txBox="1"/>
          <p:nvPr/>
        </p:nvSpPr>
        <p:spPr>
          <a:xfrm>
            <a:off x="947738" y="4462463"/>
            <a:ext cx="2314575" cy="1323975"/>
          </a:xfrm>
          <a:prstGeom prst="rect">
            <a:avLst/>
          </a:prstGeom>
          <a:noFill/>
        </p:spPr>
        <p:txBody>
          <a:bodyPr>
            <a:spAutoFit/>
          </a:bodyPr>
          <a:lstStyle/>
          <a:p>
            <a:pPr algn="r" defTabSz="912495" eaLnBrk="1" hangingPunct="1">
              <a:defRPr/>
            </a:pPr>
            <a:r>
              <a:rPr lang="zh-CN" altLang="en-US" sz="1600" b="1" dirty="0">
                <a:solidFill>
                  <a:schemeClr val="tx2">
                    <a:lumMod val="75000"/>
                  </a:schemeClr>
                </a:solidFill>
                <a:latin typeface="Arial" panose="020B0604020202020204" pitchFamily="34" charset="0"/>
              </a:rPr>
              <a:t>刘伟</a:t>
            </a:r>
            <a:endParaRPr lang="en-US" altLang="zh-CN" sz="1600" b="1" dirty="0">
              <a:solidFill>
                <a:schemeClr val="tx2">
                  <a:lumMod val="75000"/>
                </a:schemeClr>
              </a:solidFill>
              <a:latin typeface="Arial" panose="020B0604020202020204" pitchFamily="34" charset="0"/>
            </a:endParaRPr>
          </a:p>
          <a:p>
            <a:pPr algn="r" defTabSz="912495" eaLnBrk="1" hangingPunct="1">
              <a:defRPr/>
            </a:pPr>
            <a:r>
              <a:rPr lang="en-US" altLang="zh-CN" sz="1600" b="1" dirty="0">
                <a:solidFill>
                  <a:schemeClr val="tx2">
                    <a:lumMod val="75000"/>
                  </a:schemeClr>
                </a:solidFill>
                <a:latin typeface="Arial" panose="020B0604020202020204" pitchFamily="34" charset="0"/>
              </a:rPr>
              <a:t>13911168421</a:t>
            </a:r>
            <a:endParaRPr lang="en-US" altLang="zh-CN" sz="1600" b="1" dirty="0">
              <a:solidFill>
                <a:schemeClr val="tx2">
                  <a:lumMod val="75000"/>
                </a:schemeClr>
              </a:solidFill>
              <a:latin typeface="Arial" panose="020B0604020202020204" pitchFamily="34" charset="0"/>
            </a:endParaRPr>
          </a:p>
          <a:p>
            <a:pPr algn="r" defTabSz="912495" eaLnBrk="1" hangingPunct="1">
              <a:defRPr/>
            </a:pPr>
            <a:r>
              <a:rPr lang="en-US" altLang="zh-CN" sz="1600" b="1" dirty="0">
                <a:solidFill>
                  <a:schemeClr val="tx2">
                    <a:lumMod val="75000"/>
                  </a:schemeClr>
                </a:solidFill>
                <a:latin typeface="Arial" panose="020B0604020202020204" pitchFamily="34" charset="0"/>
                <a:hlinkClick r:id="rId2"/>
              </a:rPr>
              <a:t>l</a:t>
            </a:r>
            <a:r>
              <a:rPr lang="en-US" altLang="zh-CN" sz="1600" b="1" dirty="0">
                <a:solidFill>
                  <a:schemeClr val="tx2">
                    <a:lumMod val="75000"/>
                  </a:schemeClr>
                </a:solidFill>
                <a:latin typeface="Arial" panose="020B0604020202020204" pitchFamily="34" charset="0"/>
                <a:hlinkClick r:id="rId2"/>
              </a:rPr>
              <a:t>iuwei73150</a:t>
            </a:r>
            <a:endParaRPr lang="en-US" altLang="zh-CN" sz="1600" b="1" dirty="0">
              <a:solidFill>
                <a:schemeClr val="tx2">
                  <a:lumMod val="75000"/>
                </a:schemeClr>
              </a:solidFill>
              <a:latin typeface="Arial" panose="020B0604020202020204" pitchFamily="34" charset="0"/>
            </a:endParaRPr>
          </a:p>
          <a:p>
            <a:pPr algn="r" defTabSz="912495" eaLnBrk="1" hangingPunct="1">
              <a:defRPr/>
            </a:pPr>
            <a:r>
              <a:rPr lang="en-US" altLang="zh-CN" sz="1600" b="1" dirty="0">
                <a:solidFill>
                  <a:schemeClr val="tx2">
                    <a:lumMod val="75000"/>
                  </a:schemeClr>
                </a:solidFill>
                <a:latin typeface="Arial" panose="020B0604020202020204" pitchFamily="34" charset="0"/>
                <a:hlinkClick r:id="rId2"/>
              </a:rPr>
              <a:t>@bit.edu.cn</a:t>
            </a:r>
            <a:endParaRPr lang="en-US" altLang="zh-CN" sz="1600" b="1" dirty="0">
              <a:solidFill>
                <a:schemeClr val="tx2">
                  <a:lumMod val="75000"/>
                </a:schemeClr>
              </a:solidFill>
              <a:latin typeface="Arial" panose="020B0604020202020204" pitchFamily="34" charset="0"/>
            </a:endParaRPr>
          </a:p>
          <a:p>
            <a:pPr algn="r" defTabSz="912495" eaLnBrk="1" hangingPunct="1">
              <a:defRPr/>
            </a:pPr>
            <a:r>
              <a:rPr lang="zh-CN" altLang="en-US" sz="1600" b="1" dirty="0">
                <a:solidFill>
                  <a:schemeClr val="tx2">
                    <a:lumMod val="75000"/>
                  </a:schemeClr>
                </a:solidFill>
                <a:latin typeface="Arial" panose="020B0604020202020204" pitchFamily="34" charset="0"/>
              </a:rPr>
              <a:t>物理实验</a:t>
            </a:r>
            <a:r>
              <a:rPr lang="zh-CN" altLang="en-US" sz="1600" b="1" dirty="0">
                <a:solidFill>
                  <a:schemeClr val="tx2">
                    <a:lumMod val="75000"/>
                  </a:schemeClr>
                </a:solidFill>
                <a:latin typeface="Arial" panose="020B0604020202020204" pitchFamily="34" charset="0"/>
              </a:rPr>
              <a:t>楼</a:t>
            </a:r>
            <a:r>
              <a:rPr lang="en-US" altLang="zh-CN" sz="1600" b="1" dirty="0">
                <a:solidFill>
                  <a:schemeClr val="tx2">
                    <a:lumMod val="75000"/>
                  </a:schemeClr>
                </a:solidFill>
                <a:latin typeface="Arial" panose="020B0604020202020204" pitchFamily="34" charset="0"/>
              </a:rPr>
              <a:t>220</a:t>
            </a:r>
            <a:endParaRPr lang="zh-CN" altLang="en-US" sz="1600" b="1" dirty="0">
              <a:solidFill>
                <a:schemeClr val="tx2">
                  <a:lumMod val="75000"/>
                </a:schemeClr>
              </a:solidFill>
              <a:latin typeface="Arial" panose="020B0604020202020204" pitchFamily="34" charset="0"/>
            </a:endParaRPr>
          </a:p>
        </p:txBody>
      </p:sp>
      <p:pic>
        <p:nvPicPr>
          <p:cNvPr id="32772" name="图片 16"/>
          <p:cNvPicPr>
            <a:picLocks noChangeAspect="1"/>
          </p:cNvPicPr>
          <p:nvPr/>
        </p:nvPicPr>
        <p:blipFill>
          <a:blip r:embed="rId3" cstate="print"/>
          <a:srcRect/>
          <a:stretch>
            <a:fillRect/>
          </a:stretch>
        </p:blipFill>
        <p:spPr bwMode="auto">
          <a:xfrm>
            <a:off x="1443038" y="2193925"/>
            <a:ext cx="1725612" cy="1851025"/>
          </a:xfrm>
          <a:prstGeom prst="rect">
            <a:avLst/>
          </a:prstGeom>
          <a:noFill/>
          <a:ln w="9525">
            <a:noFill/>
            <a:miter lim="800000"/>
            <a:headEnd/>
            <a:tailEnd/>
          </a:ln>
        </p:spPr>
      </p:pic>
      <p:sp>
        <p:nvSpPr>
          <p:cNvPr id="18" name="TextBox 4"/>
          <p:cNvSpPr txBox="1"/>
          <p:nvPr/>
        </p:nvSpPr>
        <p:spPr>
          <a:xfrm>
            <a:off x="3125788" y="4484688"/>
            <a:ext cx="2314575" cy="1076325"/>
          </a:xfrm>
          <a:prstGeom prst="rect">
            <a:avLst/>
          </a:prstGeom>
          <a:noFill/>
        </p:spPr>
        <p:txBody>
          <a:bodyPr>
            <a:spAutoFit/>
          </a:bodyPr>
          <a:lstStyle/>
          <a:p>
            <a:pPr algn="r" defTabSz="912495" eaLnBrk="1" hangingPunct="1">
              <a:defRPr/>
            </a:pPr>
            <a:r>
              <a:rPr lang="zh-CN" altLang="en-US" sz="1600" b="1" dirty="0">
                <a:solidFill>
                  <a:schemeClr val="tx2">
                    <a:lumMod val="75000"/>
                  </a:schemeClr>
                </a:solidFill>
                <a:latin typeface="Arial" panose="020B0604020202020204" pitchFamily="34" charset="0"/>
              </a:rPr>
              <a:t>鲁长宏</a:t>
            </a:r>
            <a:endParaRPr lang="en-US" altLang="zh-CN" sz="1600" b="1" dirty="0">
              <a:solidFill>
                <a:schemeClr val="tx2">
                  <a:lumMod val="75000"/>
                </a:schemeClr>
              </a:solidFill>
              <a:latin typeface="Arial" panose="020B0604020202020204" pitchFamily="34" charset="0"/>
            </a:endParaRPr>
          </a:p>
          <a:p>
            <a:pPr algn="r" defTabSz="912495" eaLnBrk="1" hangingPunct="1">
              <a:defRPr/>
            </a:pPr>
            <a:r>
              <a:rPr lang="en-US" altLang="zh-CN" sz="1600" b="1" dirty="0">
                <a:solidFill>
                  <a:schemeClr val="tx2">
                    <a:lumMod val="75000"/>
                  </a:schemeClr>
                </a:solidFill>
                <a:latin typeface="Arial" panose="020B0604020202020204" pitchFamily="34" charset="0"/>
              </a:rPr>
              <a:t>13501287151</a:t>
            </a:r>
          </a:p>
          <a:p>
            <a:pPr algn="r" defTabSz="912495" eaLnBrk="1" hangingPunct="1">
              <a:defRPr/>
            </a:pPr>
            <a:r>
              <a:rPr lang="en-US" altLang="zh-CN" sz="1600" b="1" dirty="0">
                <a:solidFill>
                  <a:schemeClr val="tx2">
                    <a:lumMod val="75000"/>
                  </a:schemeClr>
                </a:solidFill>
                <a:latin typeface="Arial" panose="020B0604020202020204" pitchFamily="34" charset="0"/>
                <a:hlinkClick r:id="rId4"/>
              </a:rPr>
              <a:t>bitlch@bit.edu.cn</a:t>
            </a:r>
            <a:endParaRPr lang="en-US" altLang="zh-CN" sz="1600" b="1" dirty="0">
              <a:solidFill>
                <a:schemeClr val="tx2">
                  <a:lumMod val="75000"/>
                </a:schemeClr>
              </a:solidFill>
              <a:latin typeface="Arial" panose="020B0604020202020204" pitchFamily="34" charset="0"/>
            </a:endParaRPr>
          </a:p>
          <a:p>
            <a:pPr algn="r" defTabSz="912495" eaLnBrk="1" hangingPunct="1">
              <a:defRPr/>
            </a:pPr>
            <a:r>
              <a:rPr lang="zh-CN" altLang="en-US" sz="1600" b="1" dirty="0">
                <a:solidFill>
                  <a:schemeClr val="tx2">
                    <a:lumMod val="75000"/>
                  </a:schemeClr>
                </a:solidFill>
                <a:latin typeface="Arial" panose="020B0604020202020204" pitchFamily="34" charset="0"/>
              </a:rPr>
              <a:t>物理实验楼</a:t>
            </a:r>
            <a:r>
              <a:rPr lang="en-US" altLang="zh-CN" sz="1600" b="1" dirty="0">
                <a:solidFill>
                  <a:schemeClr val="tx2">
                    <a:lumMod val="75000"/>
                  </a:schemeClr>
                </a:solidFill>
                <a:latin typeface="Arial" panose="020B0604020202020204" pitchFamily="34" charset="0"/>
              </a:rPr>
              <a:t>207</a:t>
            </a:r>
            <a:endParaRPr lang="zh-CN" altLang="en-US" sz="1600" b="1" dirty="0">
              <a:solidFill>
                <a:schemeClr val="tx2">
                  <a:lumMod val="75000"/>
                </a:schemeClr>
              </a:solidFill>
              <a:latin typeface="Arial" panose="020B0604020202020204" pitchFamily="34" charset="0"/>
            </a:endParaRPr>
          </a:p>
        </p:txBody>
      </p:sp>
      <p:pic>
        <p:nvPicPr>
          <p:cNvPr id="32774" name="图片 18"/>
          <p:cNvPicPr>
            <a:picLocks noChangeAspect="1"/>
          </p:cNvPicPr>
          <p:nvPr/>
        </p:nvPicPr>
        <p:blipFill>
          <a:blip r:embed="rId5" cstate="print"/>
          <a:srcRect/>
          <a:stretch>
            <a:fillRect/>
          </a:stretch>
        </p:blipFill>
        <p:spPr bwMode="auto">
          <a:xfrm>
            <a:off x="3548063" y="2168525"/>
            <a:ext cx="1892300" cy="1846263"/>
          </a:xfrm>
          <a:prstGeom prst="rect">
            <a:avLst/>
          </a:prstGeom>
          <a:noFill/>
          <a:ln w="9525">
            <a:noFill/>
            <a:miter lim="800000"/>
            <a:headEnd/>
            <a:tailEnd/>
          </a:ln>
        </p:spPr>
      </p:pic>
      <p:sp>
        <p:nvSpPr>
          <p:cNvPr id="20" name="TextBox 4"/>
          <p:cNvSpPr txBox="1"/>
          <p:nvPr/>
        </p:nvSpPr>
        <p:spPr>
          <a:xfrm>
            <a:off x="5357813" y="4471988"/>
            <a:ext cx="2314575" cy="1076325"/>
          </a:xfrm>
          <a:prstGeom prst="rect">
            <a:avLst/>
          </a:prstGeom>
          <a:noFill/>
        </p:spPr>
        <p:txBody>
          <a:bodyPr>
            <a:spAutoFit/>
          </a:bodyPr>
          <a:lstStyle/>
          <a:p>
            <a:pPr algn="r" defTabSz="912495" eaLnBrk="1" hangingPunct="1">
              <a:defRPr/>
            </a:pPr>
            <a:r>
              <a:rPr lang="zh-CN" altLang="en-US" sz="1600" b="1" dirty="0">
                <a:solidFill>
                  <a:schemeClr val="tx2">
                    <a:lumMod val="75000"/>
                  </a:schemeClr>
                </a:solidFill>
                <a:latin typeface="Arial" panose="020B0604020202020204" pitchFamily="34" charset="0"/>
              </a:rPr>
              <a:t>王振宇</a:t>
            </a:r>
            <a:endParaRPr lang="en-US" altLang="zh-CN" sz="1600" b="1" dirty="0">
              <a:solidFill>
                <a:schemeClr val="tx2">
                  <a:lumMod val="75000"/>
                </a:schemeClr>
              </a:solidFill>
              <a:latin typeface="Arial" panose="020B0604020202020204" pitchFamily="34" charset="0"/>
            </a:endParaRPr>
          </a:p>
          <a:p>
            <a:pPr algn="r" defTabSz="912495" eaLnBrk="1" hangingPunct="1">
              <a:defRPr/>
            </a:pPr>
            <a:r>
              <a:rPr lang="en-US" altLang="zh-CN" sz="1600" b="1" dirty="0">
                <a:solidFill>
                  <a:schemeClr val="tx2">
                    <a:lumMod val="75000"/>
                  </a:schemeClr>
                </a:solidFill>
                <a:latin typeface="Arial" panose="020B0604020202020204" pitchFamily="34" charset="0"/>
              </a:rPr>
              <a:t>15210980537</a:t>
            </a:r>
            <a:endParaRPr lang="en-US" altLang="zh-CN" sz="1600" b="1" dirty="0">
              <a:solidFill>
                <a:schemeClr val="tx2">
                  <a:lumMod val="75000"/>
                </a:schemeClr>
              </a:solidFill>
              <a:latin typeface="Arial" panose="020B0604020202020204" pitchFamily="34" charset="0"/>
            </a:endParaRPr>
          </a:p>
          <a:p>
            <a:pPr algn="r" defTabSz="912495" eaLnBrk="1" hangingPunct="1">
              <a:defRPr/>
            </a:pPr>
            <a:r>
              <a:rPr lang="en-US" altLang="zh-CN" sz="1600" b="1" dirty="0">
                <a:solidFill>
                  <a:schemeClr val="tx2">
                    <a:lumMod val="75000"/>
                  </a:schemeClr>
                </a:solidFill>
                <a:latin typeface="Arial" panose="020B0604020202020204" pitchFamily="34" charset="0"/>
                <a:hlinkClick r:id="rId4"/>
              </a:rPr>
              <a:t>wangzy@bit.edu.cn</a:t>
            </a:r>
            <a:endParaRPr lang="en-US" altLang="zh-CN" sz="1600" b="1" dirty="0">
              <a:solidFill>
                <a:schemeClr val="tx2">
                  <a:lumMod val="75000"/>
                </a:schemeClr>
              </a:solidFill>
              <a:latin typeface="Arial" panose="020B0604020202020204" pitchFamily="34" charset="0"/>
            </a:endParaRPr>
          </a:p>
          <a:p>
            <a:pPr algn="r" defTabSz="912495" eaLnBrk="1" hangingPunct="1">
              <a:defRPr/>
            </a:pPr>
            <a:r>
              <a:rPr lang="zh-CN" altLang="en-US" sz="1600" b="1" dirty="0">
                <a:solidFill>
                  <a:schemeClr val="tx2">
                    <a:lumMod val="75000"/>
                  </a:schemeClr>
                </a:solidFill>
                <a:latin typeface="Arial" panose="020B0604020202020204" pitchFamily="34" charset="0"/>
              </a:rPr>
              <a:t>物理实验楼</a:t>
            </a:r>
            <a:r>
              <a:rPr lang="en-US" altLang="zh-CN" sz="1600" b="1" dirty="0">
                <a:solidFill>
                  <a:schemeClr val="tx2">
                    <a:lumMod val="75000"/>
                  </a:schemeClr>
                </a:solidFill>
                <a:latin typeface="Arial" panose="020B0604020202020204" pitchFamily="34" charset="0"/>
              </a:rPr>
              <a:t>219</a:t>
            </a:r>
            <a:endParaRPr lang="zh-CN" altLang="en-US" sz="1600" b="1" dirty="0">
              <a:solidFill>
                <a:schemeClr val="tx2">
                  <a:lumMod val="75000"/>
                </a:schemeClr>
              </a:solidFill>
              <a:latin typeface="Arial" panose="020B0604020202020204" pitchFamily="34" charset="0"/>
            </a:endParaRPr>
          </a:p>
        </p:txBody>
      </p:sp>
      <p:pic>
        <p:nvPicPr>
          <p:cNvPr id="32776" name="图片 20"/>
          <p:cNvPicPr>
            <a:picLocks noChangeAspect="1"/>
          </p:cNvPicPr>
          <p:nvPr/>
        </p:nvPicPr>
        <p:blipFill>
          <a:blip r:embed="rId6" cstate="print"/>
          <a:srcRect/>
          <a:stretch>
            <a:fillRect/>
          </a:stretch>
        </p:blipFill>
        <p:spPr bwMode="auto">
          <a:xfrm>
            <a:off x="5905500" y="2157413"/>
            <a:ext cx="1733550" cy="1860550"/>
          </a:xfrm>
          <a:prstGeom prst="rect">
            <a:avLst/>
          </a:prstGeom>
          <a:noFill/>
          <a:ln w="9525">
            <a:noFill/>
            <a:miter lim="800000"/>
            <a:headEnd/>
            <a:tailEnd/>
          </a:ln>
        </p:spPr>
      </p:pic>
    </p:spTree>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0100" y="974725"/>
            <a:ext cx="7991475" cy="647700"/>
          </a:xfrm>
          <a:prstGeom prst="rect">
            <a:avLst/>
          </a:prstGeom>
        </p:spPr>
        <p:txBody>
          <a:bodyPr>
            <a:spAutoFit/>
          </a:bodyPr>
          <a:lstStyle/>
          <a:p>
            <a:pPr indent="285115" algn="just">
              <a:lnSpc>
                <a:spcPct val="150000"/>
              </a:lnSpc>
              <a:spcAft>
                <a:spcPts val="0"/>
              </a:spcAft>
              <a:defRPr/>
            </a:pPr>
            <a:r>
              <a:rPr lang="zh-CN" altLang="en-US" sz="2400" b="1" kern="100" dirty="0">
                <a:solidFill>
                  <a:srgbClr val="FF0000"/>
                </a:solidFill>
                <a:cs typeface="Times New Roman" panose="02020603050405020304" pitchFamily="18" charset="0"/>
              </a:rPr>
              <a:t>请关注物理实验中心网站和实验中心大厅显示屏通知。</a:t>
            </a:r>
            <a:endParaRPr lang="zh-CN" altLang="zh-CN" sz="2400" b="1" kern="100" dirty="0">
              <a:solidFill>
                <a:srgbClr val="FF0000"/>
              </a:solidFill>
              <a:cs typeface="Times New Roman" panose="02020603050405020304" pitchFamily="18" charset="0"/>
            </a:endParaRPr>
          </a:p>
        </p:txBody>
      </p:sp>
      <p:pic>
        <p:nvPicPr>
          <p:cNvPr id="33795" name="图片 2"/>
          <p:cNvPicPr>
            <a:picLocks noChangeAspect="1"/>
          </p:cNvPicPr>
          <p:nvPr/>
        </p:nvPicPr>
        <p:blipFill>
          <a:blip r:embed="rId2"/>
          <a:srcRect/>
          <a:stretch>
            <a:fillRect/>
          </a:stretch>
        </p:blipFill>
        <p:spPr bwMode="auto">
          <a:xfrm>
            <a:off x="976313" y="3651250"/>
            <a:ext cx="3560762" cy="2670175"/>
          </a:xfrm>
          <a:prstGeom prst="rect">
            <a:avLst/>
          </a:prstGeom>
          <a:noFill/>
          <a:ln w="9525">
            <a:noFill/>
            <a:miter lim="800000"/>
            <a:headEnd/>
            <a:tailEnd/>
          </a:ln>
        </p:spPr>
      </p:pic>
      <p:pic>
        <p:nvPicPr>
          <p:cNvPr id="33796" name="图片 3"/>
          <p:cNvPicPr>
            <a:picLocks noChangeAspect="1"/>
          </p:cNvPicPr>
          <p:nvPr/>
        </p:nvPicPr>
        <p:blipFill>
          <a:blip r:embed="rId3" cstate="print"/>
          <a:srcRect/>
          <a:stretch>
            <a:fillRect/>
          </a:stretch>
        </p:blipFill>
        <p:spPr bwMode="auto">
          <a:xfrm>
            <a:off x="5108575" y="3670300"/>
            <a:ext cx="3533775" cy="2651125"/>
          </a:xfrm>
          <a:prstGeom prst="rect">
            <a:avLst/>
          </a:prstGeom>
          <a:noFill/>
          <a:ln w="9525">
            <a:noFill/>
            <a:miter lim="800000"/>
            <a:headEnd/>
            <a:tailEnd/>
          </a:ln>
        </p:spPr>
      </p:pic>
      <p:sp>
        <p:nvSpPr>
          <p:cNvPr id="33797" name="文本框 4"/>
          <p:cNvSpPr txBox="1">
            <a:spLocks noChangeArrowheads="1"/>
          </p:cNvSpPr>
          <p:nvPr/>
        </p:nvSpPr>
        <p:spPr bwMode="auto">
          <a:xfrm>
            <a:off x="1227138" y="2225675"/>
            <a:ext cx="3057525" cy="585788"/>
          </a:xfrm>
          <a:prstGeom prst="rect">
            <a:avLst/>
          </a:prstGeom>
          <a:noFill/>
          <a:ln w="9525">
            <a:noFill/>
            <a:miter lim="800000"/>
            <a:headEnd/>
            <a:tailEnd/>
          </a:ln>
        </p:spPr>
        <p:txBody>
          <a:bodyPr wrap="none">
            <a:spAutoFit/>
          </a:bodyPr>
          <a:lstStyle/>
          <a:p>
            <a:r>
              <a:rPr lang="zh-CN" altLang="en-US" sz="3200">
                <a:solidFill>
                  <a:srgbClr val="FF0000"/>
                </a:solidFill>
                <a:latin typeface="方正姚体" pitchFamily="2" charset="-122"/>
                <a:ea typeface="方正姚体" pitchFamily="2" charset="-122"/>
              </a:rPr>
              <a:t>物理爱好者协会</a:t>
            </a:r>
          </a:p>
        </p:txBody>
      </p:sp>
      <p:pic>
        <p:nvPicPr>
          <p:cNvPr id="33798" name="图片 5"/>
          <p:cNvPicPr>
            <a:picLocks noChangeAspect="1"/>
          </p:cNvPicPr>
          <p:nvPr/>
        </p:nvPicPr>
        <p:blipFill>
          <a:blip r:embed="rId4"/>
          <a:srcRect/>
          <a:stretch>
            <a:fillRect/>
          </a:stretch>
        </p:blipFill>
        <p:spPr bwMode="auto">
          <a:xfrm>
            <a:off x="5670550" y="1604963"/>
            <a:ext cx="2017713" cy="2017712"/>
          </a:xfrm>
          <a:prstGeom prst="rect">
            <a:avLst/>
          </a:prstGeom>
          <a:noFill/>
          <a:ln w="9525">
            <a:noFill/>
            <a:miter lim="800000"/>
            <a:headEnd/>
            <a:tailEnd/>
          </a:ln>
        </p:spPr>
      </p:pic>
    </p:spTree>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1458913" y="152400"/>
            <a:ext cx="3257550" cy="701675"/>
          </a:xfrm>
          <a:prstGeom prst="rect">
            <a:avLst/>
          </a:prstGeom>
          <a:noFill/>
          <a:ln w="31750">
            <a:noFill/>
            <a:miter lim="800000"/>
            <a:headEnd/>
            <a:tailEnd/>
          </a:ln>
        </p:spPr>
        <p:txBody>
          <a:bodyPr>
            <a:spAutoFit/>
          </a:bodyPr>
          <a:lstStyle/>
          <a:p>
            <a:r>
              <a:rPr lang="zh-CN" altLang="en-US" sz="4000" b="1">
                <a:solidFill>
                  <a:srgbClr val="00B050"/>
                </a:solidFill>
                <a:latin typeface="隶书" pitchFamily="49" charset="-122"/>
                <a:ea typeface="隶书" pitchFamily="49" charset="-122"/>
              </a:rPr>
              <a:t>物理实验绪论</a:t>
            </a:r>
          </a:p>
        </p:txBody>
      </p:sp>
      <p:sp>
        <p:nvSpPr>
          <p:cNvPr id="41987" name="TextBox 3"/>
          <p:cNvSpPr txBox="1">
            <a:spLocks noChangeArrowheads="1"/>
          </p:cNvSpPr>
          <p:nvPr/>
        </p:nvSpPr>
        <p:spPr bwMode="auto">
          <a:xfrm>
            <a:off x="1463675" y="1157288"/>
            <a:ext cx="5648325" cy="585787"/>
          </a:xfrm>
          <a:prstGeom prst="rect">
            <a:avLst/>
          </a:prstGeom>
          <a:noFill/>
          <a:ln w="9525">
            <a:noFill/>
            <a:miter lim="800000"/>
            <a:headEnd/>
            <a:tailEnd/>
          </a:ln>
        </p:spPr>
        <p:txBody>
          <a:bodyPr>
            <a:spAutoFit/>
          </a:bodyPr>
          <a:lstStyle/>
          <a:p>
            <a:r>
              <a:rPr lang="zh-CN" altLang="en-US" sz="3200" b="1">
                <a:latin typeface="Arial" pitchFamily="34" charset="0"/>
              </a:rPr>
              <a:t>第一部分：概述</a:t>
            </a:r>
            <a:endParaRPr lang="en-US" altLang="zh-CN" sz="3200" b="1">
              <a:latin typeface="Arial" pitchFamily="34" charset="0"/>
            </a:endParaRPr>
          </a:p>
        </p:txBody>
      </p:sp>
      <p:sp>
        <p:nvSpPr>
          <p:cNvPr id="41988" name="矩形 5"/>
          <p:cNvSpPr>
            <a:spLocks noChangeArrowheads="1"/>
          </p:cNvSpPr>
          <p:nvPr/>
        </p:nvSpPr>
        <p:spPr bwMode="auto">
          <a:xfrm>
            <a:off x="1501775" y="3594100"/>
            <a:ext cx="5127625" cy="585788"/>
          </a:xfrm>
          <a:prstGeom prst="rect">
            <a:avLst/>
          </a:prstGeom>
          <a:noFill/>
          <a:ln w="9525">
            <a:noFill/>
            <a:miter lim="800000"/>
            <a:headEnd/>
            <a:tailEnd/>
          </a:ln>
        </p:spPr>
        <p:txBody>
          <a:bodyPr wrap="none">
            <a:spAutoFit/>
          </a:bodyPr>
          <a:lstStyle/>
          <a:p>
            <a:r>
              <a:rPr lang="zh-CN" altLang="en-US" sz="3200" b="1" dirty="0">
                <a:latin typeface="Arial" pitchFamily="34" charset="0"/>
              </a:rPr>
              <a:t>第二部分：关于测量的理论</a:t>
            </a:r>
          </a:p>
        </p:txBody>
      </p:sp>
      <p:sp>
        <p:nvSpPr>
          <p:cNvPr id="41989" name="TextBox 6"/>
          <p:cNvSpPr txBox="1">
            <a:spLocks noChangeArrowheads="1"/>
          </p:cNvSpPr>
          <p:nvPr/>
        </p:nvSpPr>
        <p:spPr bwMode="auto">
          <a:xfrm>
            <a:off x="3213100" y="4402138"/>
            <a:ext cx="3978275" cy="522287"/>
          </a:xfrm>
          <a:prstGeom prst="rect">
            <a:avLst/>
          </a:prstGeom>
          <a:noFill/>
          <a:ln w="9525">
            <a:noFill/>
            <a:miter lim="800000"/>
            <a:headEnd/>
            <a:tailEnd/>
          </a:ln>
        </p:spPr>
        <p:txBody>
          <a:bodyPr>
            <a:spAutoFit/>
          </a:bodyPr>
          <a:lstStyle/>
          <a:p>
            <a:r>
              <a:rPr lang="zh-CN" altLang="en-US" sz="2800" b="1">
                <a:latin typeface="黑体" pitchFamily="2" charset="-122"/>
                <a:ea typeface="黑体" pitchFamily="2" charset="-122"/>
              </a:rPr>
              <a:t>误差和不确定度</a:t>
            </a:r>
          </a:p>
        </p:txBody>
      </p:sp>
      <p:sp>
        <p:nvSpPr>
          <p:cNvPr id="41990" name="TextBox 7"/>
          <p:cNvSpPr txBox="1">
            <a:spLocks noChangeArrowheads="1"/>
          </p:cNvSpPr>
          <p:nvPr/>
        </p:nvSpPr>
        <p:spPr bwMode="auto">
          <a:xfrm>
            <a:off x="3213100" y="5049838"/>
            <a:ext cx="3055938" cy="523875"/>
          </a:xfrm>
          <a:prstGeom prst="rect">
            <a:avLst/>
          </a:prstGeom>
          <a:noFill/>
          <a:ln w="9525">
            <a:noFill/>
            <a:miter lim="800000"/>
            <a:headEnd/>
            <a:tailEnd/>
          </a:ln>
        </p:spPr>
        <p:txBody>
          <a:bodyPr>
            <a:spAutoFit/>
          </a:bodyPr>
          <a:lstStyle/>
          <a:p>
            <a:r>
              <a:rPr lang="zh-CN" altLang="en-US" sz="2800" b="1">
                <a:latin typeface="黑体" pitchFamily="2" charset="-122"/>
                <a:ea typeface="黑体" pitchFamily="2" charset="-122"/>
              </a:rPr>
              <a:t>数据处理</a:t>
            </a:r>
          </a:p>
        </p:txBody>
      </p:sp>
      <p:sp>
        <p:nvSpPr>
          <p:cNvPr id="41991" name="TextBox 6"/>
          <p:cNvSpPr txBox="1">
            <a:spLocks noChangeArrowheads="1"/>
          </p:cNvSpPr>
          <p:nvPr/>
        </p:nvSpPr>
        <p:spPr bwMode="auto">
          <a:xfrm>
            <a:off x="3195638" y="1958975"/>
            <a:ext cx="4762500" cy="522288"/>
          </a:xfrm>
          <a:prstGeom prst="rect">
            <a:avLst/>
          </a:prstGeom>
          <a:noFill/>
          <a:ln w="9525">
            <a:noFill/>
            <a:miter lim="800000"/>
            <a:headEnd/>
            <a:tailEnd/>
          </a:ln>
        </p:spPr>
        <p:txBody>
          <a:bodyPr>
            <a:spAutoFit/>
          </a:bodyPr>
          <a:lstStyle/>
          <a:p>
            <a:r>
              <a:rPr lang="zh-CN" altLang="en-US" sz="2800" b="1" dirty="0">
                <a:latin typeface="黑体" pitchFamily="2" charset="-122"/>
                <a:ea typeface="黑体" pitchFamily="2" charset="-122"/>
              </a:rPr>
              <a:t>地位及作用（为什么要学）</a:t>
            </a:r>
            <a:endParaRPr lang="zh-CN" altLang="en-US" b="1" dirty="0">
              <a:latin typeface="黑体" pitchFamily="2" charset="-122"/>
              <a:ea typeface="黑体" pitchFamily="2" charset="-122"/>
            </a:endParaRPr>
          </a:p>
        </p:txBody>
      </p:sp>
      <p:sp>
        <p:nvSpPr>
          <p:cNvPr id="41992" name="TextBox 7"/>
          <p:cNvSpPr txBox="1">
            <a:spLocks noChangeArrowheads="1"/>
          </p:cNvSpPr>
          <p:nvPr/>
        </p:nvSpPr>
        <p:spPr bwMode="auto">
          <a:xfrm>
            <a:off x="3195638" y="2598738"/>
            <a:ext cx="4576762" cy="522287"/>
          </a:xfrm>
          <a:prstGeom prst="rect">
            <a:avLst/>
          </a:prstGeom>
          <a:noFill/>
          <a:ln w="9525">
            <a:noFill/>
            <a:miter lim="800000"/>
            <a:headEnd/>
            <a:tailEnd/>
          </a:ln>
        </p:spPr>
        <p:txBody>
          <a:bodyPr>
            <a:spAutoFit/>
          </a:bodyPr>
          <a:lstStyle/>
          <a:p>
            <a:r>
              <a:rPr lang="zh-CN" altLang="en-US" sz="2800" b="1" dirty="0">
                <a:latin typeface="黑体" pitchFamily="2" charset="-122"/>
                <a:ea typeface="黑体" pitchFamily="2" charset="-122"/>
              </a:rPr>
              <a:t>课程要求（学什么</a:t>
            </a:r>
            <a:r>
              <a:rPr lang="zh-CN" altLang="en-US" sz="2800" b="1" dirty="0" smtClean="0">
                <a:latin typeface="黑体" pitchFamily="2" charset="-122"/>
                <a:ea typeface="黑体" pitchFamily="2" charset="-122"/>
              </a:rPr>
              <a:t>怎么修）</a:t>
            </a:r>
            <a:endParaRPr lang="zh-CN" altLang="en-US" sz="2800" b="1" dirty="0">
              <a:latin typeface="黑体" pitchFamily="2" charset="-122"/>
              <a:ea typeface="黑体" pitchFamily="2" charset="-122"/>
            </a:endParaRPr>
          </a:p>
        </p:txBody>
      </p:sp>
    </p:spTree>
  </p:cSld>
  <p:clrMapOvr>
    <a:masterClrMapping/>
  </p:clrMapOvr>
  <p:transition spd="med">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525463" y="941388"/>
            <a:ext cx="8178800" cy="5570537"/>
          </a:xfrm>
          <a:prstGeom prst="rect">
            <a:avLst/>
          </a:prstGeom>
        </p:spPr>
        <p:txBody>
          <a:bodyPr>
            <a:spAutoFit/>
          </a:bodyPr>
          <a:lstStyle/>
          <a:p>
            <a:pPr algn="just">
              <a:spcAft>
                <a:spcPts val="0"/>
              </a:spcAft>
              <a:defRPr/>
            </a:pPr>
            <a:r>
              <a:rPr lang="en-US" altLang="zh-CN" sz="3200" b="1" dirty="0">
                <a:solidFill>
                  <a:srgbClr val="C00000"/>
                </a:solidFill>
                <a:latin typeface="黑体" pitchFamily="49" charset="-122"/>
                <a:ea typeface="黑体" pitchFamily="49" charset="-122"/>
                <a:cs typeface="+mj-cs"/>
              </a:rPr>
              <a:t>4.</a:t>
            </a:r>
            <a:r>
              <a:rPr lang="zh-CN" altLang="zh-CN" sz="3200" b="1" dirty="0">
                <a:solidFill>
                  <a:srgbClr val="C00000"/>
                </a:solidFill>
                <a:latin typeface="黑体" pitchFamily="49" charset="-122"/>
                <a:ea typeface="黑体" pitchFamily="49" charset="-122"/>
                <a:cs typeface="+mj-cs"/>
              </a:rPr>
              <a:t>实验室纪律</a:t>
            </a:r>
          </a:p>
          <a:p>
            <a:pPr indent="304800" algn="just">
              <a:lnSpc>
                <a:spcPct val="150000"/>
              </a:lnSpc>
              <a:spcAft>
                <a:spcPts val="0"/>
              </a:spcAft>
              <a:defRPr/>
            </a:pPr>
            <a:r>
              <a:rPr lang="en-US" altLang="zh-CN" sz="2400" b="1" kern="100" dirty="0">
                <a:latin typeface="+mn-ea"/>
                <a:ea typeface="+mn-ea"/>
                <a:cs typeface="Times New Roman" panose="02020603050405020304" pitchFamily="18" charset="0"/>
              </a:rPr>
              <a:t>(1) </a:t>
            </a:r>
            <a:r>
              <a:rPr lang="zh-CN" altLang="zh-CN" sz="2400" b="1" kern="100" dirty="0">
                <a:cs typeface="Times New Roman" panose="02020603050405020304" pitchFamily="18" charset="0"/>
              </a:rPr>
              <a:t>上课时间：上午</a:t>
            </a:r>
            <a:r>
              <a:rPr lang="en-US" altLang="zh-CN" sz="2400" b="1" kern="100" dirty="0">
                <a:cs typeface="Times New Roman" panose="02020603050405020304" pitchFamily="18" charset="0"/>
              </a:rPr>
              <a:t>9:55-12:10</a:t>
            </a:r>
            <a:r>
              <a:rPr lang="zh-CN" altLang="zh-CN" sz="2400" b="1" kern="100" dirty="0">
                <a:cs typeface="Times New Roman" panose="02020603050405020304" pitchFamily="18" charset="0"/>
              </a:rPr>
              <a:t>；下午</a:t>
            </a:r>
            <a:r>
              <a:rPr lang="en-US" altLang="zh-CN" sz="2400" b="1" kern="100" dirty="0">
                <a:cs typeface="Times New Roman" panose="02020603050405020304" pitchFamily="18" charset="0"/>
              </a:rPr>
              <a:t>15:15-17:30</a:t>
            </a:r>
            <a:r>
              <a:rPr lang="zh-CN" altLang="zh-CN" sz="2400" b="1" kern="100" dirty="0">
                <a:cs typeface="Times New Roman" panose="02020603050405020304" pitchFamily="18" charset="0"/>
              </a:rPr>
              <a:t>；晚上</a:t>
            </a:r>
            <a:r>
              <a:rPr lang="en-US" altLang="zh-CN" sz="2400" b="1" kern="100" dirty="0">
                <a:cs typeface="Times New Roman" panose="02020603050405020304" pitchFamily="18" charset="0"/>
              </a:rPr>
              <a:t>18:30-20:45</a:t>
            </a:r>
            <a:r>
              <a:rPr lang="zh-CN" altLang="zh-CN" sz="2400" b="1" kern="100" dirty="0">
                <a:cs typeface="Times New Roman" panose="02020603050405020304" pitchFamily="18" charset="0"/>
              </a:rPr>
              <a:t>。上课地点：南</a:t>
            </a:r>
            <a:r>
              <a:rPr lang="zh-CN" altLang="en-US" sz="2400" b="1" kern="100" dirty="0">
                <a:cs typeface="Times New Roman" panose="02020603050405020304" pitchFamily="18" charset="0"/>
              </a:rPr>
              <a:t>校</a:t>
            </a:r>
            <a:r>
              <a:rPr lang="zh-CN" altLang="zh-CN" sz="2400" b="1" kern="100" dirty="0">
                <a:cs typeface="Times New Roman" panose="02020603050405020304" pitchFamily="18" charset="0"/>
              </a:rPr>
              <a:t>区足球场东侧物理实验中心。</a:t>
            </a:r>
          </a:p>
          <a:p>
            <a:pPr indent="304800" algn="just">
              <a:lnSpc>
                <a:spcPct val="150000"/>
              </a:lnSpc>
              <a:spcAft>
                <a:spcPts val="0"/>
              </a:spcAft>
              <a:defRPr/>
            </a:pPr>
            <a:r>
              <a:rPr lang="en-US" altLang="zh-CN" sz="2400" b="1" kern="100" dirty="0">
                <a:latin typeface="+mn-ea"/>
                <a:cs typeface="Times New Roman" panose="02020603050405020304" pitchFamily="18" charset="0"/>
              </a:rPr>
              <a:t>(2) </a:t>
            </a:r>
            <a:r>
              <a:rPr lang="zh-CN" altLang="zh-CN" sz="2400" b="1" kern="100" dirty="0">
                <a:cs typeface="Times New Roman" panose="02020603050405020304" pitchFamily="18" charset="0"/>
              </a:rPr>
              <a:t>迟到</a:t>
            </a:r>
            <a:r>
              <a:rPr lang="en-US" altLang="zh-CN" sz="2400" b="1" kern="100" dirty="0">
                <a:cs typeface="Times New Roman" panose="02020603050405020304" pitchFamily="18" charset="0"/>
              </a:rPr>
              <a:t>15</a:t>
            </a:r>
            <a:r>
              <a:rPr lang="zh-CN" altLang="zh-CN" sz="2400" b="1" kern="100" dirty="0">
                <a:cs typeface="Times New Roman" panose="02020603050405020304" pitchFamily="18" charset="0"/>
              </a:rPr>
              <a:t>分钟及以上不允许进实验室。</a:t>
            </a:r>
          </a:p>
          <a:p>
            <a:pPr indent="304800" algn="just">
              <a:lnSpc>
                <a:spcPct val="150000"/>
              </a:lnSpc>
              <a:spcAft>
                <a:spcPts val="0"/>
              </a:spcAft>
              <a:defRPr/>
            </a:pPr>
            <a:r>
              <a:rPr lang="en-US" altLang="zh-CN" sz="2400" b="1" kern="100" dirty="0">
                <a:latin typeface="+mn-ea"/>
                <a:cs typeface="Times New Roman" panose="02020603050405020304" pitchFamily="18" charset="0"/>
              </a:rPr>
              <a:t>(3) </a:t>
            </a:r>
            <a:r>
              <a:rPr lang="zh-CN" altLang="zh-CN" sz="2400" b="1" kern="100" dirty="0">
                <a:cs typeface="Times New Roman" panose="02020603050405020304" pitchFamily="18" charset="0"/>
              </a:rPr>
              <a:t>进入实验室先签到，按照序号坐在相应的位置处。</a:t>
            </a:r>
          </a:p>
          <a:p>
            <a:pPr indent="304800" algn="just">
              <a:lnSpc>
                <a:spcPct val="150000"/>
              </a:lnSpc>
              <a:spcAft>
                <a:spcPts val="0"/>
              </a:spcAft>
              <a:defRPr/>
            </a:pPr>
            <a:r>
              <a:rPr lang="en-US" altLang="zh-CN" sz="2400" b="1" kern="100" dirty="0">
                <a:latin typeface="+mn-ea"/>
                <a:cs typeface="Times New Roman" panose="02020603050405020304" pitchFamily="18" charset="0"/>
              </a:rPr>
              <a:t>(4)</a:t>
            </a:r>
            <a:r>
              <a:rPr lang="zh-CN" altLang="en-US" sz="2400" b="1" dirty="0">
                <a:latin typeface="Arial" panose="020B0604020202020204" pitchFamily="34" charset="0"/>
              </a:rPr>
              <a:t>实验前必须预习讲义，手写</a:t>
            </a:r>
            <a:r>
              <a:rPr lang="en-US" altLang="zh-CN" sz="2400" b="1" kern="100" dirty="0">
                <a:cs typeface="Times New Roman" panose="02020603050405020304" pitchFamily="18" charset="0"/>
              </a:rPr>
              <a:t>2</a:t>
            </a:r>
            <a:r>
              <a:rPr lang="zh-CN" altLang="zh-CN" sz="2400" b="1" kern="100" dirty="0">
                <a:cs typeface="Times New Roman" panose="02020603050405020304" pitchFamily="18" charset="0"/>
              </a:rPr>
              <a:t>页左右纸质版预习报告上</a:t>
            </a:r>
            <a:r>
              <a:rPr lang="zh-CN" altLang="en-US" sz="2400" b="1" kern="100" dirty="0">
                <a:cs typeface="Times New Roman" panose="02020603050405020304" pitchFamily="18" charset="0"/>
              </a:rPr>
              <a:t>课带上</a:t>
            </a:r>
            <a:r>
              <a:rPr lang="zh-CN" altLang="zh-CN" sz="2400" b="1" kern="100" dirty="0">
                <a:cs typeface="Times New Roman" panose="02020603050405020304" pitchFamily="18" charset="0"/>
              </a:rPr>
              <a:t>，没有预习报告不允许做实验。</a:t>
            </a:r>
            <a:r>
              <a:rPr lang="zh-CN" altLang="en-US" sz="2400" b="1" kern="100" dirty="0">
                <a:cs typeface="Times New Roman" panose="02020603050405020304" pitchFamily="18" charset="0"/>
              </a:rPr>
              <a:t>部分实验讲义以选课系统上为准。</a:t>
            </a:r>
            <a:r>
              <a:rPr lang="zh-CN" altLang="en-US" sz="2400" b="1" dirty="0">
                <a:latin typeface="Arial" panose="020B0604020202020204" pitchFamily="34" charset="0"/>
              </a:rPr>
              <a:t>预习报告要有</a:t>
            </a:r>
            <a:r>
              <a:rPr lang="zh-CN" altLang="en-US" sz="2400" b="1" dirty="0">
                <a:solidFill>
                  <a:srgbClr val="C00000"/>
                </a:solidFill>
                <a:latin typeface="Arial" panose="020B0604020202020204" pitchFamily="34" charset="0"/>
              </a:rPr>
              <a:t>老师签字，</a:t>
            </a:r>
            <a:r>
              <a:rPr lang="zh-CN" altLang="en-US" sz="2400" b="1" dirty="0">
                <a:latin typeface="Arial" panose="020B0604020202020204" pitchFamily="34" charset="0"/>
              </a:rPr>
              <a:t>交签字前务必写上</a:t>
            </a:r>
            <a:r>
              <a:rPr lang="zh-CN" altLang="en-US" sz="2400" b="1" dirty="0">
                <a:solidFill>
                  <a:srgbClr val="C00000"/>
                </a:solidFill>
                <a:latin typeface="Arial" panose="020B0604020202020204" pitchFamily="34" charset="0"/>
              </a:rPr>
              <a:t>班号、学号、姓名、日期</a:t>
            </a:r>
            <a:r>
              <a:rPr lang="zh-CN" altLang="en-US" sz="2400" b="1" dirty="0">
                <a:latin typeface="Arial" panose="020B0604020202020204" pitchFamily="34" charset="0"/>
              </a:rPr>
              <a:t>（含上午、下午、晚上），以及在</a:t>
            </a:r>
            <a:r>
              <a:rPr lang="zh-CN" altLang="en-US" sz="2400" b="1" dirty="0">
                <a:solidFill>
                  <a:srgbClr val="C00000"/>
                </a:solidFill>
                <a:latin typeface="Arial" panose="020B0604020202020204" pitchFamily="34" charset="0"/>
              </a:rPr>
              <a:t>签到表上的序号</a:t>
            </a:r>
            <a:r>
              <a:rPr lang="zh-CN" altLang="en-US" sz="2400" b="1" dirty="0">
                <a:latin typeface="Arial" panose="020B0604020202020204" pitchFamily="34" charset="0"/>
              </a:rPr>
              <a:t>。</a:t>
            </a:r>
            <a:endParaRPr lang="zh-CN" altLang="zh-CN" sz="2400" b="1" kern="100" dirty="0">
              <a:cs typeface="Times New Roman" panose="02020603050405020304" pitchFamily="18" charset="0"/>
            </a:endParaRPr>
          </a:p>
        </p:txBody>
      </p:sp>
    </p:spTree>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396875" y="1030288"/>
            <a:ext cx="7893050" cy="5078412"/>
          </a:xfrm>
          <a:prstGeom prst="rect">
            <a:avLst/>
          </a:prstGeom>
        </p:spPr>
        <p:txBody>
          <a:bodyPr>
            <a:spAutoFit/>
          </a:bodyPr>
          <a:lstStyle/>
          <a:p>
            <a:pPr indent="304800" algn="just">
              <a:lnSpc>
                <a:spcPct val="150000"/>
              </a:lnSpc>
              <a:spcAft>
                <a:spcPts val="0"/>
              </a:spcAft>
              <a:defRPr/>
            </a:pPr>
            <a:r>
              <a:rPr lang="en-US" altLang="zh-CN" sz="2400" b="1" kern="100" dirty="0">
                <a:latin typeface="+mn-ea"/>
                <a:cs typeface="Times New Roman" panose="02020603050405020304" pitchFamily="18" charset="0"/>
              </a:rPr>
              <a:t>(5) </a:t>
            </a:r>
            <a:r>
              <a:rPr lang="zh-CN" altLang="en-US" sz="2400" b="1" kern="100" dirty="0">
                <a:cs typeface="Times New Roman" panose="02020603050405020304" pitchFamily="18" charset="0"/>
              </a:rPr>
              <a:t>每次上课都要带上该实验的数据表格，部分实验在选课网站上下载数据表格。原始数据另外用张纸记录。 </a:t>
            </a:r>
            <a:endParaRPr lang="en-US" altLang="zh-CN" sz="2400" b="1" kern="100" dirty="0">
              <a:cs typeface="Times New Roman" panose="02020603050405020304" pitchFamily="18" charset="0"/>
            </a:endParaRPr>
          </a:p>
          <a:p>
            <a:pPr indent="304800" algn="just">
              <a:lnSpc>
                <a:spcPct val="150000"/>
              </a:lnSpc>
              <a:spcAft>
                <a:spcPts val="0"/>
              </a:spcAft>
              <a:defRPr/>
            </a:pPr>
            <a:r>
              <a:rPr lang="en-US" altLang="zh-CN" sz="2400" b="1" kern="100" dirty="0">
                <a:latin typeface="+mn-ea"/>
                <a:cs typeface="Times New Roman" panose="02020603050405020304" pitchFamily="18" charset="0"/>
              </a:rPr>
              <a:t>(6)</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完成实验后，需找老师检查原始测量数据并签字或盖章，然后将原始测量数据拍照备份以防万一。</a:t>
            </a:r>
          </a:p>
          <a:p>
            <a:pPr indent="304800" algn="just">
              <a:lnSpc>
                <a:spcPct val="150000"/>
              </a:lnSpc>
              <a:spcAft>
                <a:spcPts val="0"/>
              </a:spcAft>
              <a:defRPr/>
            </a:pPr>
            <a:r>
              <a:rPr lang="en-US" altLang="zh-CN" sz="2400" b="1" kern="100" dirty="0">
                <a:latin typeface="+mn-ea"/>
                <a:cs typeface="Times New Roman" panose="02020603050405020304" pitchFamily="18" charset="0"/>
              </a:rPr>
              <a:t>(7)</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实验结束后，将器材设备收拾整齐，关闭电源，带走垃圾，凳子推入桌下，方可离开实验室。</a:t>
            </a:r>
          </a:p>
          <a:p>
            <a:pPr>
              <a:lnSpc>
                <a:spcPct val="150000"/>
              </a:lnSpc>
              <a:defRPr/>
            </a:pPr>
            <a:r>
              <a:rPr lang="en-US" altLang="zh-CN" sz="2400" b="1" kern="100" dirty="0">
                <a:latin typeface="+mn-ea"/>
                <a:cs typeface="Times New Roman" panose="02020603050405020304" pitchFamily="18" charset="0"/>
              </a:rPr>
              <a:t>  (8) </a:t>
            </a:r>
            <a:r>
              <a:rPr lang="en-US" altLang="zh-CN" sz="2400" b="1" dirty="0">
                <a:cs typeface="Times New Roman" panose="02020603050405020304" pitchFamily="18" charset="0"/>
              </a:rPr>
              <a:t> </a:t>
            </a:r>
            <a:r>
              <a:rPr lang="zh-CN" altLang="zh-CN" sz="2400" b="1" dirty="0">
                <a:cs typeface="Times New Roman" panose="02020603050405020304" pitchFamily="18" charset="0"/>
              </a:rPr>
              <a:t>因故不能在已选的时间来上课，上课前可以在物理实验选课系统自行退选实验。实验课开始上课后，无法退选。</a:t>
            </a:r>
            <a:endParaRPr lang="zh-CN" altLang="en-US" sz="2400" b="1" dirty="0"/>
          </a:p>
        </p:txBody>
      </p:sp>
    </p:spTree>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p:cNvPr>
          <p:cNvSpPr/>
          <p:nvPr/>
        </p:nvSpPr>
        <p:spPr>
          <a:xfrm>
            <a:off x="690563" y="1096963"/>
            <a:ext cx="7840662" cy="5078412"/>
          </a:xfrm>
          <a:prstGeom prst="rect">
            <a:avLst/>
          </a:prstGeom>
        </p:spPr>
        <p:txBody>
          <a:bodyPr>
            <a:spAutoFit/>
          </a:bodyPr>
          <a:lstStyle/>
          <a:p>
            <a:pPr indent="304800" algn="just">
              <a:lnSpc>
                <a:spcPct val="150000"/>
              </a:lnSpc>
              <a:spcAft>
                <a:spcPts val="0"/>
              </a:spcAft>
              <a:defRPr/>
            </a:pPr>
            <a:r>
              <a:rPr lang="en-US" altLang="zh-CN" sz="2400" b="1" kern="100" dirty="0">
                <a:latin typeface="+mn-ea"/>
                <a:cs typeface="Times New Roman" panose="02020603050405020304" pitchFamily="18" charset="0"/>
              </a:rPr>
              <a:t>(9) </a:t>
            </a:r>
            <a:r>
              <a:rPr lang="zh-CN" altLang="zh-CN" sz="2400" b="1" kern="100" dirty="0">
                <a:cs typeface="Times New Roman" panose="02020603050405020304" pitchFamily="18" charset="0"/>
              </a:rPr>
              <a:t>关于旷课及补选实验的</a:t>
            </a:r>
            <a:r>
              <a:rPr lang="zh-CN" altLang="zh-CN" sz="2400" b="1" kern="100" dirty="0">
                <a:solidFill>
                  <a:srgbClr val="000000"/>
                </a:solidFill>
                <a:cs typeface="Times New Roman" panose="02020603050405020304" pitchFamily="18" charset="0"/>
              </a:rPr>
              <a:t>说明：</a:t>
            </a:r>
            <a:endParaRPr lang="zh-CN" altLang="zh-CN" sz="2400" b="1" kern="100" dirty="0">
              <a:cs typeface="Times New Roman" panose="02020603050405020304" pitchFamily="18" charset="0"/>
            </a:endParaRPr>
          </a:p>
          <a:p>
            <a:pPr indent="304800" algn="just">
              <a:lnSpc>
                <a:spcPct val="150000"/>
              </a:lnSpc>
              <a:spcAft>
                <a:spcPts val="0"/>
              </a:spcAft>
              <a:defRPr/>
            </a:pPr>
            <a:r>
              <a:rPr lang="zh-CN" altLang="en-US" sz="2400" b="1" kern="100" dirty="0">
                <a:cs typeface="Times New Roman" panose="02020603050405020304" pitchFamily="18" charset="0"/>
              </a:rPr>
              <a:t>①</a:t>
            </a:r>
            <a:r>
              <a:rPr lang="zh-CN" altLang="zh-CN" sz="2400" b="1" kern="100" dirty="0">
                <a:cs typeface="Times New Roman" panose="02020603050405020304" pitchFamily="18" charset="0"/>
              </a:rPr>
              <a:t>课前未自行退选且不按预约时间来上课为旷课，本次实验记</a:t>
            </a:r>
            <a:r>
              <a:rPr lang="en-US" altLang="zh-CN" sz="2400" b="1" kern="100" dirty="0">
                <a:cs typeface="Times New Roman" panose="02020603050405020304" pitchFamily="18" charset="0"/>
              </a:rPr>
              <a:t>0</a:t>
            </a:r>
            <a:r>
              <a:rPr lang="zh-CN" altLang="zh-CN" sz="2400" b="1" kern="100" dirty="0">
                <a:cs typeface="Times New Roman" panose="02020603050405020304" pitchFamily="18" charset="0"/>
              </a:rPr>
              <a:t>分。不接受课后补假条。</a:t>
            </a:r>
          </a:p>
          <a:p>
            <a:pPr indent="304800" algn="just">
              <a:lnSpc>
                <a:spcPct val="150000"/>
              </a:lnSpc>
              <a:spcAft>
                <a:spcPts val="0"/>
              </a:spcAft>
              <a:defRPr/>
            </a:pPr>
            <a:r>
              <a:rPr lang="zh-CN" altLang="en-US" sz="2400" b="1" kern="100" dirty="0">
                <a:cs typeface="Times New Roman" panose="02020603050405020304" pitchFamily="18" charset="0"/>
              </a:rPr>
              <a:t>②</a:t>
            </a:r>
            <a:r>
              <a:rPr lang="zh-CN" altLang="zh-CN" sz="2400" b="1" kern="100" dirty="0">
                <a:cs typeface="Times New Roman" panose="02020603050405020304" pitchFamily="18" charset="0"/>
              </a:rPr>
              <a:t>原则上旷课后不允许补选，除非任课老师同意。</a:t>
            </a:r>
          </a:p>
          <a:p>
            <a:pPr indent="304800" algn="just">
              <a:lnSpc>
                <a:spcPct val="150000"/>
              </a:lnSpc>
              <a:spcAft>
                <a:spcPts val="0"/>
              </a:spcAft>
              <a:defRPr/>
            </a:pPr>
            <a:r>
              <a:rPr lang="zh-CN" altLang="en-US" sz="2400" b="1" kern="100" dirty="0">
                <a:cs typeface="Times New Roman" panose="02020603050405020304" pitchFamily="18" charset="0"/>
              </a:rPr>
              <a:t>③</a:t>
            </a:r>
            <a:r>
              <a:rPr lang="zh-CN" altLang="zh-CN" sz="2400" b="1" kern="100" dirty="0">
                <a:cs typeface="Times New Roman" panose="02020603050405020304" pitchFamily="18" charset="0"/>
              </a:rPr>
              <a:t>旷课后如发现无法补选，即在“可选实验列表”中的旷课实验后面没有出现 “允许补选”，可及时与本次实验的任课老师联系，申请补选。</a:t>
            </a:r>
            <a:endParaRPr lang="en-US" altLang="zh-CN" sz="2400" b="1" kern="100" dirty="0">
              <a:cs typeface="Times New Roman" panose="02020603050405020304" pitchFamily="18" charset="0"/>
            </a:endParaRPr>
          </a:p>
          <a:p>
            <a:pPr indent="304800" algn="just">
              <a:lnSpc>
                <a:spcPct val="150000"/>
              </a:lnSpc>
              <a:spcAft>
                <a:spcPts val="0"/>
              </a:spcAft>
              <a:defRPr/>
            </a:pPr>
            <a:r>
              <a:rPr lang="zh-CN" altLang="en-US" sz="2400" b="1" kern="100" dirty="0">
                <a:cs typeface="Times New Roman" panose="02020603050405020304" pitchFamily="18" charset="0"/>
              </a:rPr>
              <a:t>④</a:t>
            </a:r>
            <a:r>
              <a:rPr lang="zh-CN" altLang="zh-CN" sz="2400" b="1" kern="100" dirty="0">
                <a:cs typeface="Times New Roman" panose="02020603050405020304" pitchFamily="18" charset="0"/>
              </a:rPr>
              <a:t>每次补选课程总分扣</a:t>
            </a:r>
            <a:r>
              <a:rPr lang="en-US" altLang="zh-CN" sz="2400" b="1" kern="100" dirty="0">
                <a:cs typeface="Times New Roman" panose="02020603050405020304" pitchFamily="18" charset="0"/>
              </a:rPr>
              <a:t>3</a:t>
            </a:r>
            <a:r>
              <a:rPr lang="zh-CN" altLang="zh-CN" sz="2400" b="1" kern="100" dirty="0">
                <a:cs typeface="Times New Roman" panose="02020603050405020304" pitchFamily="18" charset="0"/>
              </a:rPr>
              <a:t>分。</a:t>
            </a:r>
            <a:endParaRPr lang="en-US" altLang="zh-CN" sz="2400" b="1" kern="100" dirty="0">
              <a:cs typeface="Times New Roman" panose="02020603050405020304" pitchFamily="18" charset="0"/>
            </a:endParaRPr>
          </a:p>
          <a:p>
            <a:pPr indent="304800" algn="just">
              <a:lnSpc>
                <a:spcPct val="150000"/>
              </a:lnSpc>
              <a:spcAft>
                <a:spcPts val="0"/>
              </a:spcAft>
              <a:defRPr/>
            </a:pPr>
            <a:r>
              <a:rPr lang="zh-CN" altLang="zh-CN" sz="2400" b="1" kern="100" dirty="0">
                <a:cs typeface="Times New Roman" panose="02020603050405020304" pitchFamily="18" charset="0"/>
              </a:rPr>
              <a:t>⑤</a:t>
            </a:r>
            <a:r>
              <a:rPr lang="zh-CN" altLang="en-US" sz="2400" b="1" kern="100" dirty="0">
                <a:cs typeface="Times New Roman" panose="02020603050405020304" pitchFamily="18" charset="0"/>
              </a:rPr>
              <a:t>尽早补选。</a:t>
            </a:r>
            <a:endParaRPr lang="zh-CN" altLang="zh-CN" sz="2400" b="1" kern="100" dirty="0">
              <a:cs typeface="Times New Roman" panose="02020603050405020304" pitchFamily="18" charset="0"/>
            </a:endParaRPr>
          </a:p>
        </p:txBody>
      </p:sp>
    </p:spTree>
  </p:cSld>
  <p:clrMapOvr>
    <a:masterClrMapping/>
  </p:clrMapOvr>
  <p:transition spd="med">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p:cNvPr>
          <p:cNvSpPr/>
          <p:nvPr/>
        </p:nvSpPr>
        <p:spPr>
          <a:xfrm>
            <a:off x="647700" y="1131888"/>
            <a:ext cx="7986713" cy="5570537"/>
          </a:xfrm>
          <a:prstGeom prst="rect">
            <a:avLst/>
          </a:prstGeom>
        </p:spPr>
        <p:txBody>
          <a:bodyPr>
            <a:spAutoFit/>
          </a:bodyPr>
          <a:lstStyle/>
          <a:p>
            <a:pPr algn="just">
              <a:spcAft>
                <a:spcPts val="0"/>
              </a:spcAft>
              <a:defRPr/>
            </a:pPr>
            <a:r>
              <a:rPr lang="en-US" altLang="zh-CN" sz="3200" b="1" dirty="0">
                <a:solidFill>
                  <a:srgbClr val="C00000"/>
                </a:solidFill>
                <a:latin typeface="黑体" pitchFamily="49" charset="-122"/>
                <a:ea typeface="黑体" pitchFamily="49" charset="-122"/>
                <a:cs typeface="+mj-cs"/>
              </a:rPr>
              <a:t>5. </a:t>
            </a:r>
            <a:r>
              <a:rPr lang="zh-CN" altLang="zh-CN" sz="3200" b="1" dirty="0">
                <a:solidFill>
                  <a:srgbClr val="C00000"/>
                </a:solidFill>
                <a:latin typeface="黑体" pitchFamily="49" charset="-122"/>
                <a:ea typeface="黑体" pitchFamily="49" charset="-122"/>
                <a:cs typeface="+mj-cs"/>
              </a:rPr>
              <a:t>实验报告要求</a:t>
            </a:r>
          </a:p>
          <a:p>
            <a:pPr indent="304800" algn="just">
              <a:lnSpc>
                <a:spcPct val="150000"/>
              </a:lnSpc>
              <a:spcAft>
                <a:spcPts val="0"/>
              </a:spcAft>
              <a:defRPr/>
            </a:pPr>
            <a:r>
              <a:rPr lang="en-US" altLang="zh-CN" sz="2400" b="1" kern="100" dirty="0">
                <a:latin typeface="+mn-ea"/>
                <a:cs typeface="Times New Roman" panose="02020603050405020304" pitchFamily="18" charset="0"/>
              </a:rPr>
              <a:t>(1)</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实验报告应在实验报告纸上书写。</a:t>
            </a:r>
          </a:p>
          <a:p>
            <a:pPr indent="304800" algn="just">
              <a:lnSpc>
                <a:spcPct val="150000"/>
              </a:lnSpc>
              <a:spcAft>
                <a:spcPts val="0"/>
              </a:spcAft>
              <a:defRPr/>
            </a:pPr>
            <a:r>
              <a:rPr lang="en-US" altLang="zh-CN" sz="2400" b="1" kern="100" dirty="0">
                <a:latin typeface="+mn-ea"/>
                <a:cs typeface="Times New Roman" panose="02020603050405020304" pitchFamily="18" charset="0"/>
              </a:rPr>
              <a:t>(2) </a:t>
            </a:r>
            <a:r>
              <a:rPr lang="zh-CN" altLang="zh-CN" sz="2400" b="1" kern="100" dirty="0">
                <a:cs typeface="Times New Roman" panose="02020603050405020304" pitchFamily="18" charset="0"/>
              </a:rPr>
              <a:t>实验报告应包括以下方面的内容：</a:t>
            </a:r>
          </a:p>
          <a:p>
            <a:pPr indent="304800" algn="just">
              <a:lnSpc>
                <a:spcPct val="150000"/>
              </a:lnSpc>
              <a:spcAft>
                <a:spcPts val="0"/>
              </a:spcAft>
              <a:defRPr/>
            </a:pP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实验名称、实验目的、实验仪器、实验原理（文字叙述、公式、必要的图）、实验内容与主要步骤（以上这几项内容在课前写好，作为预习报告，上课时教师要检查）、实验数据处理（数据表、计算、作图）、思考题。</a:t>
            </a:r>
            <a:r>
              <a:rPr lang="zh-CN" altLang="en-US" sz="2400" b="1" dirty="0"/>
              <a:t>如实验老师允许，可以用计算机软件处理数据，打印处理结果。</a:t>
            </a:r>
            <a:endParaRPr lang="zh-CN" altLang="zh-CN" sz="2400" b="1" kern="100" dirty="0">
              <a:cs typeface="Times New Roman" panose="02020603050405020304" pitchFamily="18" charset="0"/>
            </a:endParaRPr>
          </a:p>
          <a:p>
            <a:pPr indent="304800" algn="just">
              <a:lnSpc>
                <a:spcPct val="150000"/>
              </a:lnSpc>
              <a:spcAft>
                <a:spcPts val="0"/>
              </a:spcAft>
              <a:defRPr/>
            </a:pPr>
            <a:r>
              <a:rPr lang="en-US" altLang="zh-CN" sz="2400" b="1" kern="100" dirty="0">
                <a:latin typeface="+mn-ea"/>
                <a:cs typeface="Times New Roman" panose="02020603050405020304" pitchFamily="18" charset="0"/>
              </a:rPr>
              <a:t>(3)</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实验报告的后面须附上有教师签字的原始测量数据，没有教师签字的报告为无效报告。</a:t>
            </a:r>
          </a:p>
        </p:txBody>
      </p:sp>
    </p:spTree>
  </p:cSld>
  <p:clrMapOvr>
    <a:masterClrMapping/>
  </p:clrMapOvr>
  <p:transition spd="med">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p:cNvPr>
          <p:cNvSpPr/>
          <p:nvPr/>
        </p:nvSpPr>
        <p:spPr>
          <a:xfrm>
            <a:off x="542925" y="1095375"/>
            <a:ext cx="8178800" cy="5568950"/>
          </a:xfrm>
          <a:prstGeom prst="rect">
            <a:avLst/>
          </a:prstGeom>
        </p:spPr>
        <p:txBody>
          <a:bodyPr>
            <a:spAutoFit/>
          </a:bodyPr>
          <a:lstStyle/>
          <a:p>
            <a:pPr indent="304800" algn="just">
              <a:lnSpc>
                <a:spcPct val="150000"/>
              </a:lnSpc>
              <a:spcAft>
                <a:spcPts val="0"/>
              </a:spcAft>
              <a:defRPr/>
            </a:pPr>
            <a:r>
              <a:rPr lang="en-US" altLang="zh-CN" sz="2400" b="1" kern="100" dirty="0">
                <a:latin typeface="+mn-ea"/>
                <a:cs typeface="Times New Roman" panose="02020603050405020304" pitchFamily="18" charset="0"/>
              </a:rPr>
              <a:t>(4)</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将报告纸按报告内容顺序</a:t>
            </a:r>
            <a:r>
              <a:rPr lang="zh-CN" altLang="en-US" sz="2400" b="1" kern="100" dirty="0">
                <a:cs typeface="Times New Roman" panose="02020603050405020304" pitchFamily="18" charset="0"/>
              </a:rPr>
              <a:t>用订书机</a:t>
            </a:r>
            <a:r>
              <a:rPr lang="zh-CN" altLang="zh-CN" sz="2400" b="1" kern="100" dirty="0">
                <a:cs typeface="Times New Roman" panose="02020603050405020304" pitchFamily="18" charset="0"/>
              </a:rPr>
              <a:t>装订在一起，以免丢失。</a:t>
            </a:r>
          </a:p>
          <a:p>
            <a:pPr indent="304800" algn="just">
              <a:lnSpc>
                <a:spcPct val="150000"/>
              </a:lnSpc>
              <a:spcAft>
                <a:spcPts val="0"/>
              </a:spcAft>
              <a:defRPr/>
            </a:pPr>
            <a:r>
              <a:rPr lang="en-US" altLang="zh-CN" sz="2400" b="1" kern="100" dirty="0">
                <a:latin typeface="+mn-ea"/>
                <a:cs typeface="Times New Roman" panose="02020603050405020304" pitchFamily="18" charset="0"/>
              </a:rPr>
              <a:t>(5)</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课后一周之内提交实验报告。</a:t>
            </a:r>
          </a:p>
          <a:p>
            <a:pPr indent="304800" algn="just">
              <a:lnSpc>
                <a:spcPct val="150000"/>
              </a:lnSpc>
              <a:spcAft>
                <a:spcPts val="0"/>
              </a:spcAft>
              <a:defRPr/>
            </a:pPr>
            <a:r>
              <a:rPr lang="en-US" altLang="zh-CN" sz="2400" b="1" kern="100" dirty="0">
                <a:latin typeface="+mn-ea"/>
                <a:cs typeface="Times New Roman" panose="02020603050405020304" pitchFamily="18" charset="0"/>
              </a:rPr>
              <a:t>(6)</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在提交实验报告前，将报告拍照备份。</a:t>
            </a:r>
          </a:p>
          <a:p>
            <a:pPr indent="304800" algn="just">
              <a:lnSpc>
                <a:spcPct val="150000"/>
              </a:lnSpc>
              <a:spcAft>
                <a:spcPts val="0"/>
              </a:spcAft>
              <a:defRPr/>
            </a:pPr>
            <a:r>
              <a:rPr lang="en-US" altLang="zh-CN" sz="2400" b="1" kern="100" dirty="0">
                <a:latin typeface="+mn-ea"/>
                <a:cs typeface="Times New Roman" panose="02020603050405020304" pitchFamily="18" charset="0"/>
              </a:rPr>
              <a:t>(7)</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授课老师的报告箱在物理实验中心二楼大厅，请同学们在交报告时认清选课系统上本次实验课老师名字，以免交错报告箱。没写姓名或投错报告箱等情况易造成报告丢失，此情况下该次实验成绩只有操作分，无报告分。</a:t>
            </a:r>
            <a:endParaRPr lang="en-US" altLang="zh-CN" sz="2400" b="1" kern="100" dirty="0">
              <a:cs typeface="Times New Roman" panose="02020603050405020304" pitchFamily="18" charset="0"/>
            </a:endParaRPr>
          </a:p>
          <a:p>
            <a:pPr indent="304800" algn="just">
              <a:lnSpc>
                <a:spcPct val="150000"/>
              </a:lnSpc>
              <a:spcAft>
                <a:spcPts val="0"/>
              </a:spcAft>
              <a:defRPr/>
            </a:pPr>
            <a:r>
              <a:rPr lang="en-US" altLang="zh-CN" sz="2400" b="1" kern="100" dirty="0">
                <a:latin typeface="+mn-ea"/>
                <a:cs typeface="Times New Roman" panose="02020603050405020304" pitchFamily="18" charset="0"/>
              </a:rPr>
              <a:t>(8)</a:t>
            </a:r>
            <a:r>
              <a:rPr lang="en-US" altLang="zh-CN" sz="2400" b="1" kern="100" dirty="0">
                <a:cs typeface="Times New Roman" panose="02020603050405020304" pitchFamily="18" charset="0"/>
              </a:rPr>
              <a:t> </a:t>
            </a:r>
            <a:r>
              <a:rPr lang="zh-CN" altLang="zh-CN" sz="2400" b="1" kern="100" dirty="0">
                <a:cs typeface="Times New Roman" panose="02020603050405020304" pitchFamily="18" charset="0"/>
              </a:rPr>
              <a:t>对于抄袭、剽窃他人数据的，一经发现，课程总成绩计</a:t>
            </a:r>
            <a:r>
              <a:rPr lang="en-US" altLang="zh-CN" sz="2400" b="1" kern="100" dirty="0">
                <a:cs typeface="Times New Roman" panose="02020603050405020304" pitchFamily="18" charset="0"/>
              </a:rPr>
              <a:t>0</a:t>
            </a:r>
            <a:r>
              <a:rPr lang="zh-CN" altLang="zh-CN" sz="2400" b="1" kern="100" dirty="0">
                <a:cs typeface="Times New Roman" panose="02020603050405020304" pitchFamily="18" charset="0"/>
              </a:rPr>
              <a:t>分。</a:t>
            </a:r>
          </a:p>
        </p:txBody>
      </p:sp>
    </p:spTree>
  </p:cSld>
  <p:clrMapOvr>
    <a:masterClrMapping/>
  </p:clrMapOvr>
  <p:transition spd="med">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612775" y="981075"/>
            <a:ext cx="7953375" cy="1876425"/>
          </a:xfrm>
          <a:prstGeom prst="rect">
            <a:avLst/>
          </a:prstGeom>
        </p:spPr>
        <p:txBody>
          <a:bodyPr>
            <a:spAutoFit/>
          </a:bodyPr>
          <a:lstStyle/>
          <a:p>
            <a:pPr algn="just">
              <a:lnSpc>
                <a:spcPct val="150000"/>
              </a:lnSpc>
              <a:spcAft>
                <a:spcPts val="0"/>
              </a:spcAft>
              <a:defRPr/>
            </a:pPr>
            <a:r>
              <a:rPr lang="en-US" altLang="zh-CN" sz="3200" b="1" dirty="0">
                <a:solidFill>
                  <a:srgbClr val="C00000"/>
                </a:solidFill>
                <a:latin typeface="黑体" pitchFamily="49" charset="-122"/>
                <a:ea typeface="黑体" pitchFamily="49" charset="-122"/>
                <a:cs typeface="+mj-cs"/>
              </a:rPr>
              <a:t> 6.</a:t>
            </a:r>
            <a:r>
              <a:rPr lang="zh-CN" altLang="zh-CN" sz="3200" b="1" dirty="0">
                <a:solidFill>
                  <a:srgbClr val="C00000"/>
                </a:solidFill>
                <a:latin typeface="黑体" pitchFamily="49" charset="-122"/>
                <a:ea typeface="黑体" pitchFamily="49" charset="-122"/>
                <a:cs typeface="+mj-cs"/>
              </a:rPr>
              <a:t>课程重修、补修办理</a:t>
            </a:r>
          </a:p>
          <a:p>
            <a:pPr indent="304800" algn="just">
              <a:lnSpc>
                <a:spcPct val="150000"/>
              </a:lnSpc>
              <a:spcAft>
                <a:spcPts val="0"/>
              </a:spcAft>
              <a:defRPr/>
            </a:pPr>
            <a:r>
              <a:rPr lang="zh-CN" altLang="zh-CN" sz="2400" b="1" kern="100" dirty="0">
                <a:cs typeface="Times New Roman" panose="02020603050405020304" pitchFamily="18" charset="0"/>
              </a:rPr>
              <a:t>关于课程重修、补修等事宜，请关注</a:t>
            </a:r>
            <a:r>
              <a:rPr lang="zh-CN" altLang="en-US" sz="2400" b="1" kern="100" dirty="0">
                <a:cs typeface="Times New Roman" panose="02020603050405020304" pitchFamily="18" charset="0"/>
              </a:rPr>
              <a:t>学校</a:t>
            </a:r>
            <a:r>
              <a:rPr lang="zh-CN" altLang="zh-CN" sz="2400" b="1" kern="100" dirty="0">
                <a:cs typeface="Times New Roman" panose="02020603050405020304" pitchFamily="18" charset="0"/>
              </a:rPr>
              <a:t>教学运行中心通知，按通知要求时间及时办理。</a:t>
            </a:r>
          </a:p>
        </p:txBody>
      </p:sp>
    </p:spTree>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673100" y="1208088"/>
            <a:ext cx="8159750" cy="2736850"/>
          </a:xfrm>
          <a:prstGeom prst="rect">
            <a:avLst/>
          </a:prstGeom>
        </p:spPr>
        <p:txBody>
          <a:bodyPr>
            <a:spAutoFit/>
          </a:bodyPr>
          <a:lstStyle/>
          <a:p>
            <a:pPr algn="just">
              <a:spcAft>
                <a:spcPts val="0"/>
              </a:spcAft>
              <a:defRPr/>
            </a:pPr>
            <a:r>
              <a:rPr lang="en-US" altLang="zh-CN" sz="3200" b="1" dirty="0">
                <a:solidFill>
                  <a:srgbClr val="C00000"/>
                </a:solidFill>
                <a:latin typeface="黑体" pitchFamily="49" charset="-122"/>
                <a:ea typeface="黑体" pitchFamily="49" charset="-122"/>
                <a:cs typeface="+mj-cs"/>
              </a:rPr>
              <a:t>7.</a:t>
            </a:r>
            <a:r>
              <a:rPr lang="zh-CN" altLang="en-US" sz="3200" b="1" dirty="0">
                <a:solidFill>
                  <a:srgbClr val="C00000"/>
                </a:solidFill>
                <a:latin typeface="黑体" pitchFamily="49" charset="-122"/>
                <a:ea typeface="黑体" pitchFamily="49" charset="-122"/>
                <a:cs typeface="+mj-cs"/>
              </a:rPr>
              <a:t> 课程教务事宜办理</a:t>
            </a:r>
            <a:endParaRPr lang="zh-CN" altLang="zh-CN" sz="3200" b="1" dirty="0">
              <a:solidFill>
                <a:srgbClr val="C00000"/>
              </a:solidFill>
              <a:latin typeface="黑体" pitchFamily="49" charset="-122"/>
              <a:ea typeface="黑体" pitchFamily="49" charset="-122"/>
              <a:cs typeface="+mj-cs"/>
            </a:endParaRPr>
          </a:p>
          <a:p>
            <a:pPr indent="304800" algn="just">
              <a:lnSpc>
                <a:spcPct val="150000"/>
              </a:lnSpc>
              <a:spcAft>
                <a:spcPts val="0"/>
              </a:spcAft>
              <a:defRPr/>
            </a:pPr>
            <a:r>
              <a:rPr lang="zh-CN" altLang="zh-CN" sz="2400" kern="100" dirty="0">
                <a:cs typeface="Times New Roman" panose="02020603050405020304" pitchFamily="18" charset="0"/>
              </a:rPr>
              <a:t>物理实验中心教学管理办公室</a:t>
            </a:r>
          </a:p>
          <a:p>
            <a:pPr indent="304800" algn="just">
              <a:lnSpc>
                <a:spcPct val="150000"/>
              </a:lnSpc>
              <a:spcAft>
                <a:spcPts val="0"/>
              </a:spcAft>
              <a:defRPr/>
            </a:pPr>
            <a:r>
              <a:rPr lang="zh-CN" altLang="zh-CN" sz="2400" kern="100" dirty="0">
                <a:cs typeface="Times New Roman" panose="02020603050405020304" pitchFamily="18" charset="0"/>
              </a:rPr>
              <a:t>地点：物理实验中心楼</a:t>
            </a:r>
            <a:r>
              <a:rPr lang="en-US" altLang="zh-CN" sz="2400" kern="100" dirty="0">
                <a:cs typeface="Times New Roman" panose="02020603050405020304" pitchFamily="18" charset="0"/>
              </a:rPr>
              <a:t>212</a:t>
            </a:r>
          </a:p>
          <a:p>
            <a:pPr indent="304800" algn="just">
              <a:lnSpc>
                <a:spcPct val="150000"/>
              </a:lnSpc>
              <a:spcAft>
                <a:spcPts val="0"/>
              </a:spcAft>
              <a:defRPr/>
            </a:pPr>
            <a:r>
              <a:rPr lang="zh-CN" altLang="zh-CN" sz="2400" kern="100" dirty="0">
                <a:cs typeface="Times New Roman" panose="02020603050405020304" pitchFamily="18" charset="0"/>
              </a:rPr>
              <a:t>联系人：窦老师</a:t>
            </a:r>
            <a:endParaRPr lang="en-US" altLang="zh-CN" sz="2400" kern="100" dirty="0">
              <a:cs typeface="Times New Roman" panose="02020603050405020304" pitchFamily="18" charset="0"/>
            </a:endParaRPr>
          </a:p>
          <a:p>
            <a:pPr indent="304800" algn="just">
              <a:lnSpc>
                <a:spcPct val="150000"/>
              </a:lnSpc>
              <a:spcAft>
                <a:spcPts val="0"/>
              </a:spcAft>
              <a:defRPr/>
            </a:pPr>
            <a:r>
              <a:rPr lang="zh-CN" altLang="zh-CN" sz="2400" kern="100" dirty="0">
                <a:cs typeface="Times New Roman" panose="02020603050405020304" pitchFamily="18" charset="0"/>
              </a:rPr>
              <a:t>电话：</a:t>
            </a:r>
            <a:r>
              <a:rPr lang="en-US" altLang="zh-CN" sz="2400" kern="100" dirty="0">
                <a:cs typeface="Times New Roman" panose="02020603050405020304" pitchFamily="18" charset="0"/>
              </a:rPr>
              <a:t>81383361</a:t>
            </a:r>
            <a:endParaRPr lang="zh-CN" altLang="zh-CN" sz="2400" kern="100" dirty="0">
              <a:cs typeface="Times New Roman" panose="02020603050405020304" pitchFamily="18" charset="0"/>
            </a:endParaRPr>
          </a:p>
        </p:txBody>
      </p:sp>
    </p:spTree>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p:cNvPr>
          <p:cNvSpPr/>
          <p:nvPr/>
        </p:nvSpPr>
        <p:spPr>
          <a:xfrm>
            <a:off x="673100" y="1208088"/>
            <a:ext cx="8159750" cy="1692275"/>
          </a:xfrm>
          <a:prstGeom prst="rect">
            <a:avLst/>
          </a:prstGeom>
        </p:spPr>
        <p:txBody>
          <a:bodyPr>
            <a:spAutoFit/>
          </a:bodyPr>
          <a:lstStyle/>
          <a:p>
            <a:pPr algn="just">
              <a:spcAft>
                <a:spcPts val="0"/>
              </a:spcAft>
              <a:defRPr/>
            </a:pPr>
            <a:r>
              <a:rPr lang="en-US" altLang="zh-CN" sz="3200" b="1" dirty="0">
                <a:solidFill>
                  <a:srgbClr val="C00000"/>
                </a:solidFill>
                <a:latin typeface="黑体" pitchFamily="49" charset="-122"/>
                <a:ea typeface="黑体" pitchFamily="49" charset="-122"/>
                <a:cs typeface="+mj-cs"/>
              </a:rPr>
              <a:t>8.</a:t>
            </a:r>
            <a:r>
              <a:rPr lang="zh-CN" altLang="en-US" sz="3200" b="1" dirty="0">
                <a:solidFill>
                  <a:srgbClr val="C00000"/>
                </a:solidFill>
                <a:latin typeface="黑体" pitchFamily="49" charset="-122"/>
                <a:ea typeface="黑体" pitchFamily="49" charset="-122"/>
                <a:cs typeface="+mj-cs"/>
              </a:rPr>
              <a:t> 学习委员群</a:t>
            </a:r>
            <a:endParaRPr lang="zh-CN" altLang="zh-CN" sz="3200" b="1" dirty="0">
              <a:solidFill>
                <a:srgbClr val="C00000"/>
              </a:solidFill>
              <a:latin typeface="黑体" pitchFamily="49" charset="-122"/>
              <a:ea typeface="黑体" pitchFamily="49" charset="-122"/>
              <a:cs typeface="+mj-cs"/>
            </a:endParaRPr>
          </a:p>
          <a:p>
            <a:pPr>
              <a:lnSpc>
                <a:spcPct val="150000"/>
              </a:lnSpc>
              <a:defRPr/>
            </a:pPr>
            <a:r>
              <a:rPr lang="zh-CN" altLang="zh-CN" sz="2400" dirty="0"/>
              <a:t>请各班级学习委员打开</a:t>
            </a:r>
            <a:r>
              <a:rPr lang="en-US" altLang="zh-CN" sz="2400" dirty="0" err="1"/>
              <a:t>i</a:t>
            </a:r>
            <a:r>
              <a:rPr lang="zh-CN" altLang="zh-CN" sz="2400" dirty="0"/>
              <a:t>北理扫描下方二维码加入</a:t>
            </a:r>
            <a:r>
              <a:rPr lang="en-US" altLang="zh-CN" sz="2400" dirty="0"/>
              <a:t>2023</a:t>
            </a:r>
            <a:r>
              <a:rPr lang="zh-CN" altLang="zh-CN" sz="2400" dirty="0"/>
              <a:t>年春季学期物理实验课程通知群。</a:t>
            </a:r>
            <a:endParaRPr lang="en-US" altLang="zh-CN" sz="2400" dirty="0"/>
          </a:p>
        </p:txBody>
      </p:sp>
      <p:pic>
        <p:nvPicPr>
          <p:cNvPr id="41987" name="图片 3"/>
          <p:cNvPicPr>
            <a:picLocks noChangeAspect="1" noChangeArrowheads="1"/>
          </p:cNvPicPr>
          <p:nvPr/>
        </p:nvPicPr>
        <p:blipFill>
          <a:blip r:embed="rId2"/>
          <a:srcRect/>
          <a:stretch>
            <a:fillRect/>
          </a:stretch>
        </p:blipFill>
        <p:spPr bwMode="auto">
          <a:xfrm>
            <a:off x="3154363" y="2767013"/>
            <a:ext cx="2835275" cy="4090987"/>
          </a:xfrm>
          <a:prstGeom prst="rect">
            <a:avLst/>
          </a:prstGeom>
          <a:noFill/>
          <a:ln w="9525">
            <a:noFill/>
            <a:miter lim="800000"/>
            <a:headEnd/>
            <a:tailEnd/>
          </a:ln>
        </p:spPr>
      </p:pic>
    </p:spTree>
  </p:cSld>
  <p:clrMapOvr>
    <a:masterClrMapping/>
  </p:clrMapOvr>
  <p:transition spd="med">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684338" y="3886199"/>
            <a:ext cx="5910262" cy="2017059"/>
          </a:xfrm>
          <a:prstGeom prst="rect">
            <a:avLst/>
          </a:prstGeom>
        </p:spPr>
        <p:txBody>
          <a:bodyPr/>
          <a:lstStyle/>
          <a:p>
            <a:pPr algn="ctr" defTabSz="914400">
              <a:lnSpc>
                <a:spcPct val="90000"/>
              </a:lnSpc>
              <a:buFontTx/>
              <a:buNone/>
              <a:defRPr/>
            </a:pPr>
            <a:r>
              <a:rPr lang="zh-CN" altLang="en-US" sz="3600" dirty="0">
                <a:latin typeface="黑体" pitchFamily="2" charset="-122"/>
                <a:ea typeface="黑体" pitchFamily="2" charset="-122"/>
                <a:cs typeface="+mj-cs"/>
              </a:rPr>
              <a:t/>
            </a:r>
            <a:br>
              <a:rPr lang="zh-CN" altLang="en-US" sz="3600" dirty="0">
                <a:latin typeface="黑体" pitchFamily="2" charset="-122"/>
                <a:ea typeface="黑体" pitchFamily="2" charset="-122"/>
                <a:cs typeface="+mj-cs"/>
              </a:rPr>
            </a:br>
            <a:r>
              <a:rPr lang="zh-CN" altLang="en-US" sz="6000" dirty="0">
                <a:latin typeface="黑体" pitchFamily="2" charset="-122"/>
                <a:ea typeface="黑体" pitchFamily="2" charset="-122"/>
                <a:cs typeface="+mj-cs"/>
              </a:rPr>
              <a:t>误差和不确定度</a:t>
            </a:r>
          </a:p>
        </p:txBody>
      </p:sp>
      <p:sp>
        <p:nvSpPr>
          <p:cNvPr id="3" name="Rectangle 2"/>
          <p:cNvSpPr txBox="1">
            <a:spLocks noChangeArrowheads="1"/>
          </p:cNvSpPr>
          <p:nvPr/>
        </p:nvSpPr>
        <p:spPr>
          <a:xfrm>
            <a:off x="1116105" y="1183995"/>
            <a:ext cx="7207624" cy="2630487"/>
          </a:xfrm>
          <a:prstGeom prst="rect">
            <a:avLst/>
          </a:prstGeom>
        </p:spPr>
        <p:txBody>
          <a:bodyPr/>
          <a:lstStyle/>
          <a:p>
            <a:pPr algn="ctr" defTabSz="914400">
              <a:lnSpc>
                <a:spcPct val="90000"/>
              </a:lnSpc>
              <a:defRPr/>
            </a:pPr>
            <a:r>
              <a:rPr lang="zh-CN" altLang="en-US" sz="6000" dirty="0" smtClean="0">
                <a:latin typeface="黑体" pitchFamily="2" charset="-122"/>
                <a:ea typeface="黑体" pitchFamily="2" charset="-122"/>
                <a:cs typeface="+mj-cs"/>
              </a:rPr>
              <a:t>第二部分  </a:t>
            </a:r>
            <a:r>
              <a:rPr lang="zh-CN" altLang="en-US" sz="6000" dirty="0">
                <a:latin typeface="黑体" pitchFamily="2" charset="-122"/>
                <a:ea typeface="黑体" pitchFamily="2" charset="-122"/>
                <a:cs typeface="+mj-cs"/>
              </a:rPr>
              <a:t/>
            </a:r>
            <a:br>
              <a:rPr lang="zh-CN" altLang="en-US" sz="6000" dirty="0">
                <a:latin typeface="黑体" pitchFamily="2" charset="-122"/>
                <a:ea typeface="黑体" pitchFamily="2" charset="-122"/>
                <a:cs typeface="+mj-cs"/>
              </a:rPr>
            </a:br>
            <a:r>
              <a:rPr lang="zh-CN" altLang="en-US" sz="3600" dirty="0">
                <a:latin typeface="黑体" pitchFamily="2" charset="-122"/>
                <a:ea typeface="黑体" pitchFamily="2" charset="-122"/>
                <a:cs typeface="+mj-cs"/>
              </a:rPr>
              <a:t/>
            </a:r>
            <a:br>
              <a:rPr lang="zh-CN" altLang="en-US" sz="3600" dirty="0">
                <a:latin typeface="黑体" pitchFamily="2" charset="-122"/>
                <a:ea typeface="黑体" pitchFamily="2" charset="-122"/>
                <a:cs typeface="+mj-cs"/>
              </a:rPr>
            </a:br>
            <a:r>
              <a:rPr lang="zh-CN" altLang="en-US" sz="6600" b="1" dirty="0" smtClean="0">
                <a:latin typeface="Arial" pitchFamily="34" charset="0"/>
              </a:rPr>
              <a:t>关于测量的</a:t>
            </a:r>
            <a:r>
              <a:rPr lang="zh-CN" altLang="en-US" sz="6600" b="1" dirty="0" smtClean="0">
                <a:latin typeface="Arial" pitchFamily="34" charset="0"/>
              </a:rPr>
              <a:t>理论</a:t>
            </a:r>
            <a:endParaRPr lang="zh-CN" altLang="en-US" sz="6600" dirty="0">
              <a:latin typeface="黑体" pitchFamily="2" charset="-122"/>
              <a:ea typeface="黑体" pitchFamily="2" charset="-122"/>
              <a:cs typeface="+mj-cs"/>
            </a:endParaRPr>
          </a:p>
        </p:txBody>
      </p:sp>
    </p:spTree>
  </p:cSld>
  <p:clrMapOvr>
    <a:masterClrMapping/>
  </p:clrMapOvr>
  <p:transition spd="med">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ln/>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
        <p:nvSpPr>
          <p:cNvPr id="66563" name="Rectangle 1027"/>
          <p:cNvSpPr txBox="1">
            <a:spLocks noChangeArrowheads="1"/>
          </p:cNvSpPr>
          <p:nvPr/>
        </p:nvSpPr>
        <p:spPr bwMode="auto">
          <a:xfrm>
            <a:off x="506413" y="1003300"/>
            <a:ext cx="4457700" cy="482600"/>
          </a:xfrm>
          <a:prstGeom prst="rect">
            <a:avLst/>
          </a:prstGeom>
          <a:noFill/>
          <a:ln w="9525">
            <a:noFill/>
            <a:miter lim="800000"/>
            <a:headEnd/>
            <a:tailEnd/>
          </a:ln>
        </p:spPr>
        <p:txBody>
          <a:bodyPr/>
          <a:lstStyle/>
          <a:p>
            <a:pPr defTabSz="914400">
              <a:lnSpc>
                <a:spcPct val="90000"/>
              </a:lnSpc>
              <a:spcBef>
                <a:spcPts val="1000"/>
              </a:spcBef>
              <a:buFont typeface="Wingdings" pitchFamily="2" charset="2"/>
              <a:buNone/>
            </a:pPr>
            <a:r>
              <a:rPr lang="en-US" altLang="zh-CN" sz="3200" b="1">
                <a:latin typeface="黑体" pitchFamily="2" charset="-122"/>
                <a:ea typeface="黑体" pitchFamily="2" charset="-122"/>
              </a:rPr>
              <a:t>1</a:t>
            </a:r>
            <a:r>
              <a:rPr lang="zh-CN" altLang="en-US" sz="3200" b="1">
                <a:latin typeface="黑体" pitchFamily="2" charset="-122"/>
                <a:ea typeface="黑体" pitchFamily="2" charset="-122"/>
              </a:rPr>
              <a:t>、</a:t>
            </a:r>
            <a:r>
              <a:rPr lang="en-US" altLang="zh-CN" sz="3200" b="1">
                <a:latin typeface="黑体" pitchFamily="2" charset="-122"/>
                <a:ea typeface="黑体" pitchFamily="2" charset="-122"/>
              </a:rPr>
              <a:t> </a:t>
            </a:r>
            <a:r>
              <a:rPr lang="zh-CN" altLang="en-US" sz="3200" b="1">
                <a:latin typeface="黑体" pitchFamily="2" charset="-122"/>
                <a:ea typeface="黑体" pitchFamily="2" charset="-122"/>
              </a:rPr>
              <a:t>测量的定义与分类</a:t>
            </a:r>
            <a:endParaRPr lang="en-US" altLang="zh-CN" sz="3200" b="1">
              <a:latin typeface="黑体" pitchFamily="2" charset="-122"/>
              <a:ea typeface="黑体" pitchFamily="2" charset="-122"/>
            </a:endParaRPr>
          </a:p>
          <a:p>
            <a:pPr defTabSz="914400">
              <a:lnSpc>
                <a:spcPct val="90000"/>
              </a:lnSpc>
              <a:spcBef>
                <a:spcPts val="1000"/>
              </a:spcBef>
              <a:buFont typeface="Wingdings" pitchFamily="2" charset="2"/>
              <a:buNone/>
            </a:pPr>
            <a:endParaRPr lang="zh-CN" altLang="en-US" sz="4800" b="1">
              <a:solidFill>
                <a:srgbClr val="0000FF"/>
              </a:solidFill>
            </a:endParaRPr>
          </a:p>
          <a:p>
            <a:pPr defTabSz="914400">
              <a:buFont typeface="Wingdings" pitchFamily="2" charset="2"/>
              <a:buNone/>
            </a:pPr>
            <a:endParaRPr lang="en-US" altLang="zh-CN" sz="3600" b="1">
              <a:latin typeface="Arial" pitchFamily="34" charset="0"/>
            </a:endParaRPr>
          </a:p>
        </p:txBody>
      </p:sp>
      <p:sp>
        <p:nvSpPr>
          <p:cNvPr id="66564" name="矩形 6"/>
          <p:cNvSpPr>
            <a:spLocks noChangeArrowheads="1"/>
          </p:cNvSpPr>
          <p:nvPr/>
        </p:nvSpPr>
        <p:spPr bwMode="auto">
          <a:xfrm>
            <a:off x="506413" y="1562100"/>
            <a:ext cx="8113712" cy="1006475"/>
          </a:xfrm>
          <a:prstGeom prst="rect">
            <a:avLst/>
          </a:prstGeom>
          <a:noFill/>
          <a:ln w="9525">
            <a:noFill/>
            <a:miter lim="800000"/>
            <a:headEnd/>
            <a:tailEnd/>
          </a:ln>
        </p:spPr>
        <p:txBody>
          <a:bodyPr>
            <a:spAutoFit/>
          </a:bodyPr>
          <a:lstStyle/>
          <a:p>
            <a:pPr>
              <a:buFont typeface="Wingdings" pitchFamily="2" charset="2"/>
              <a:buNone/>
            </a:pPr>
            <a:r>
              <a:rPr lang="zh-CN" altLang="en-US" sz="3200" b="1">
                <a:solidFill>
                  <a:srgbClr val="0000FF"/>
                </a:solidFill>
                <a:latin typeface="Arial" pitchFamily="34" charset="0"/>
              </a:rPr>
              <a:t>测量的定义：</a:t>
            </a:r>
            <a:r>
              <a:rPr lang="zh-CN" altLang="en-US" sz="2800" b="1">
                <a:latin typeface="Arial" pitchFamily="34" charset="0"/>
              </a:rPr>
              <a:t>利用各种方法和器具对“被测量”进行尽量合理的赋值。</a:t>
            </a:r>
          </a:p>
        </p:txBody>
      </p:sp>
      <p:sp>
        <p:nvSpPr>
          <p:cNvPr id="66565" name="Text Box 1028"/>
          <p:cNvSpPr txBox="1">
            <a:spLocks noChangeArrowheads="1"/>
          </p:cNvSpPr>
          <p:nvPr/>
        </p:nvSpPr>
        <p:spPr bwMode="auto">
          <a:xfrm>
            <a:off x="506413" y="2646363"/>
            <a:ext cx="3786187" cy="579437"/>
          </a:xfrm>
          <a:prstGeom prst="rect">
            <a:avLst/>
          </a:prstGeom>
          <a:noFill/>
          <a:ln w="12700">
            <a:noFill/>
            <a:miter lim="800000"/>
            <a:headEnd/>
            <a:tailEnd/>
          </a:ln>
        </p:spPr>
        <p:txBody>
          <a:bodyPr>
            <a:spAutoFit/>
          </a:bodyPr>
          <a:lstStyle/>
          <a:p>
            <a:pPr>
              <a:spcBef>
                <a:spcPct val="50000"/>
              </a:spcBef>
            </a:pPr>
            <a:r>
              <a:rPr lang="zh-CN" altLang="en-US" sz="3200" b="1">
                <a:solidFill>
                  <a:srgbClr val="0000FF"/>
                </a:solidFill>
                <a:latin typeface="Arial" pitchFamily="34" charset="0"/>
              </a:rPr>
              <a:t>基本物理量</a:t>
            </a:r>
          </a:p>
        </p:txBody>
      </p:sp>
      <p:graphicFrame>
        <p:nvGraphicFramePr>
          <p:cNvPr id="12" name="Group 52"/>
          <p:cNvGraphicFramePr>
            <a:graphicFrameLocks noGrp="1"/>
          </p:cNvGraphicFramePr>
          <p:nvPr/>
        </p:nvGraphicFramePr>
        <p:xfrm>
          <a:off x="304800" y="3292475"/>
          <a:ext cx="8742363" cy="2482852"/>
        </p:xfrm>
        <a:graphic>
          <a:graphicData uri="http://schemas.openxmlformats.org/drawingml/2006/table">
            <a:tbl>
              <a:tblPr/>
              <a:tblGrid>
                <a:gridCol w="1063625"/>
                <a:gridCol w="1054100"/>
                <a:gridCol w="1073150"/>
                <a:gridCol w="1133475"/>
                <a:gridCol w="1419225"/>
                <a:gridCol w="1493838"/>
                <a:gridCol w="1504950"/>
              </a:tblGrid>
              <a:tr h="6207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长度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质量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时间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电流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温度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物质量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光强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07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IV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07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米</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千克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安培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开尔文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摩尔</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坎培拉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07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kg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mol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cd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608" name="Text Box 5"/>
          <p:cNvSpPr txBox="1">
            <a:spLocks noChangeArrowheads="1"/>
          </p:cNvSpPr>
          <p:nvPr/>
        </p:nvSpPr>
        <p:spPr bwMode="auto">
          <a:xfrm>
            <a:off x="487363" y="6000750"/>
            <a:ext cx="7848600" cy="579438"/>
          </a:xfrm>
          <a:prstGeom prst="rect">
            <a:avLst/>
          </a:prstGeom>
          <a:noFill/>
          <a:ln w="9525">
            <a:noFill/>
            <a:miter lim="800000"/>
            <a:headEnd/>
            <a:tailEnd/>
          </a:ln>
        </p:spPr>
        <p:txBody>
          <a:bodyPr>
            <a:spAutoFit/>
          </a:bodyPr>
          <a:lstStyle/>
          <a:p>
            <a:pPr>
              <a:spcBef>
                <a:spcPct val="50000"/>
              </a:spcBef>
            </a:pPr>
            <a:r>
              <a:rPr lang="zh-CN" altLang="en-US" sz="3200" b="1">
                <a:latin typeface="Arial" pitchFamily="34" charset="0"/>
              </a:rPr>
              <a:t>辅助单位：平面弧度</a:t>
            </a:r>
            <a:r>
              <a:rPr lang="en-US" altLang="zh-CN" sz="3200" b="1">
                <a:latin typeface="Arial" pitchFamily="34" charset="0"/>
              </a:rPr>
              <a:t>rad，</a:t>
            </a:r>
            <a:r>
              <a:rPr lang="zh-CN" altLang="en-US" sz="3200" b="1">
                <a:latin typeface="Arial" pitchFamily="34" charset="0"/>
              </a:rPr>
              <a:t>立体球面度</a:t>
            </a:r>
            <a:r>
              <a:rPr lang="en-US" altLang="zh-CN" sz="3200" b="1">
                <a:latin typeface="Arial" pitchFamily="34" charset="0"/>
              </a:rPr>
              <a:t>sr</a:t>
            </a:r>
          </a:p>
        </p:txBody>
      </p:sp>
    </p:spTree>
  </p:cSld>
  <p:clrMapOvr>
    <a:masterClrMapping/>
  </p:clrMapOvr>
  <p:transition spd="med">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2413000" y="2017713"/>
            <a:ext cx="4414838" cy="2630487"/>
          </a:xfrm>
          <a:prstGeom prst="rect">
            <a:avLst/>
          </a:prstGeom>
        </p:spPr>
        <p:txBody>
          <a:bodyPr/>
          <a:lstStyle/>
          <a:p>
            <a:pPr algn="ctr" defTabSz="914400">
              <a:lnSpc>
                <a:spcPct val="90000"/>
              </a:lnSpc>
              <a:buFontTx/>
              <a:buNone/>
              <a:defRPr/>
            </a:pPr>
            <a:r>
              <a:rPr lang="zh-CN" altLang="en-US" sz="6000" dirty="0">
                <a:latin typeface="黑体" pitchFamily="2" charset="-122"/>
                <a:ea typeface="黑体" pitchFamily="2" charset="-122"/>
                <a:cs typeface="+mj-cs"/>
              </a:rPr>
              <a:t>第一部分  </a:t>
            </a:r>
            <a:br>
              <a:rPr lang="zh-CN" altLang="en-US" sz="6000" dirty="0">
                <a:latin typeface="黑体" pitchFamily="2" charset="-122"/>
                <a:ea typeface="黑体" pitchFamily="2" charset="-122"/>
                <a:cs typeface="+mj-cs"/>
              </a:rPr>
            </a:br>
            <a:r>
              <a:rPr lang="zh-CN" altLang="en-US" sz="3600" dirty="0">
                <a:latin typeface="黑体" pitchFamily="2" charset="-122"/>
                <a:ea typeface="黑体" pitchFamily="2" charset="-122"/>
                <a:cs typeface="+mj-cs"/>
              </a:rPr>
              <a:t/>
            </a:r>
            <a:br>
              <a:rPr lang="zh-CN" altLang="en-US" sz="3600" dirty="0">
                <a:latin typeface="黑体" pitchFamily="2" charset="-122"/>
                <a:ea typeface="黑体" pitchFamily="2" charset="-122"/>
                <a:cs typeface="+mj-cs"/>
              </a:rPr>
            </a:br>
            <a:r>
              <a:rPr lang="zh-CN" altLang="en-US" sz="6600" dirty="0">
                <a:latin typeface="黑体" pitchFamily="2" charset="-122"/>
                <a:ea typeface="黑体" pitchFamily="2" charset="-122"/>
                <a:cs typeface="+mj-cs"/>
              </a:rPr>
              <a:t>概 述</a:t>
            </a:r>
          </a:p>
        </p:txBody>
      </p:sp>
    </p:spTree>
  </p:cSld>
  <p:clrMapOvr>
    <a:masterClrMapping/>
  </p:clrMapOvr>
  <p:transition spd="med">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矩形 1"/>
          <p:cNvSpPr>
            <a:spLocks noChangeArrowheads="1"/>
          </p:cNvSpPr>
          <p:nvPr/>
        </p:nvSpPr>
        <p:spPr bwMode="auto">
          <a:xfrm>
            <a:off x="519113" y="1012825"/>
            <a:ext cx="8307387" cy="1066800"/>
          </a:xfrm>
          <a:prstGeom prst="rect">
            <a:avLst/>
          </a:prstGeom>
          <a:noFill/>
          <a:ln w="9525">
            <a:noFill/>
            <a:miter lim="800000"/>
            <a:headEnd/>
            <a:tailEnd/>
          </a:ln>
        </p:spPr>
        <p:txBody>
          <a:bodyPr>
            <a:spAutoFit/>
          </a:bodyPr>
          <a:lstStyle/>
          <a:p>
            <a:r>
              <a:rPr lang="zh-CN" altLang="en-US" sz="3200" b="1">
                <a:latin typeface="Arial" pitchFamily="34" charset="0"/>
              </a:rPr>
              <a:t>力学量： 长度、质量、时间、密度、速度、加速度、杨氏模量等等；</a:t>
            </a:r>
            <a:endParaRPr lang="en-US" altLang="zh-CN" sz="3200" b="1">
              <a:latin typeface="Arial" pitchFamily="34" charset="0"/>
            </a:endParaRPr>
          </a:p>
        </p:txBody>
      </p:sp>
      <p:sp>
        <p:nvSpPr>
          <p:cNvPr id="67587" name="矩形 2"/>
          <p:cNvSpPr>
            <a:spLocks noChangeArrowheads="1"/>
          </p:cNvSpPr>
          <p:nvPr/>
        </p:nvSpPr>
        <p:spPr bwMode="auto">
          <a:xfrm>
            <a:off x="519113" y="3422650"/>
            <a:ext cx="7486650" cy="579438"/>
          </a:xfrm>
          <a:prstGeom prst="rect">
            <a:avLst/>
          </a:prstGeom>
          <a:noFill/>
          <a:ln w="9525">
            <a:noFill/>
            <a:miter lim="800000"/>
            <a:headEnd/>
            <a:tailEnd/>
          </a:ln>
        </p:spPr>
        <p:txBody>
          <a:bodyPr>
            <a:spAutoFit/>
          </a:bodyPr>
          <a:lstStyle/>
          <a:p>
            <a:r>
              <a:rPr lang="zh-CN" altLang="en-US" sz="3200" b="1">
                <a:latin typeface="Arial" pitchFamily="34" charset="0"/>
              </a:rPr>
              <a:t>热力学：温度，体积、质量、摩尔数等</a:t>
            </a:r>
            <a:endParaRPr lang="en-US" altLang="zh-CN" sz="3200" b="1">
              <a:latin typeface="Arial" pitchFamily="34" charset="0"/>
            </a:endParaRPr>
          </a:p>
        </p:txBody>
      </p:sp>
      <p:sp>
        <p:nvSpPr>
          <p:cNvPr id="67588" name="矩形 3"/>
          <p:cNvSpPr>
            <a:spLocks noChangeArrowheads="1"/>
          </p:cNvSpPr>
          <p:nvPr/>
        </p:nvSpPr>
        <p:spPr bwMode="auto">
          <a:xfrm>
            <a:off x="519113" y="2217738"/>
            <a:ext cx="7718425" cy="1066800"/>
          </a:xfrm>
          <a:prstGeom prst="rect">
            <a:avLst/>
          </a:prstGeom>
          <a:noFill/>
          <a:ln w="9525">
            <a:noFill/>
            <a:miter lim="800000"/>
            <a:headEnd/>
            <a:tailEnd/>
          </a:ln>
        </p:spPr>
        <p:txBody>
          <a:bodyPr>
            <a:spAutoFit/>
          </a:bodyPr>
          <a:lstStyle/>
          <a:p>
            <a:r>
              <a:rPr lang="zh-CN" altLang="en-US" sz="3200" b="1">
                <a:latin typeface="Arial" pitchFamily="34" charset="0"/>
              </a:rPr>
              <a:t>电磁学：电流、电压、阻抗、霍尔系数、电场强度、磁场强度等；</a:t>
            </a:r>
          </a:p>
        </p:txBody>
      </p:sp>
      <p:sp>
        <p:nvSpPr>
          <p:cNvPr id="67589" name="矩形 4"/>
          <p:cNvSpPr>
            <a:spLocks noChangeArrowheads="1"/>
          </p:cNvSpPr>
          <p:nvPr/>
        </p:nvSpPr>
        <p:spPr bwMode="auto">
          <a:xfrm>
            <a:off x="519113" y="4857750"/>
            <a:ext cx="7686675" cy="579438"/>
          </a:xfrm>
          <a:prstGeom prst="rect">
            <a:avLst/>
          </a:prstGeom>
          <a:noFill/>
          <a:ln w="9525">
            <a:noFill/>
            <a:miter lim="800000"/>
            <a:headEnd/>
            <a:tailEnd/>
          </a:ln>
        </p:spPr>
        <p:txBody>
          <a:bodyPr>
            <a:spAutoFit/>
          </a:bodyPr>
          <a:lstStyle/>
          <a:p>
            <a:r>
              <a:rPr lang="zh-CN" altLang="en-US" sz="3200" b="1">
                <a:latin typeface="Arial" pitchFamily="34" charset="0"/>
              </a:rPr>
              <a:t>光学中有：光强、焦距、像差、折射率等</a:t>
            </a:r>
          </a:p>
        </p:txBody>
      </p:sp>
      <p:sp>
        <p:nvSpPr>
          <p:cNvPr id="67590" name="矩形 5"/>
          <p:cNvSpPr>
            <a:spLocks noChangeArrowheads="1"/>
          </p:cNvSpPr>
          <p:nvPr/>
        </p:nvSpPr>
        <p:spPr bwMode="auto">
          <a:xfrm>
            <a:off x="519113" y="5575300"/>
            <a:ext cx="8121650" cy="1066800"/>
          </a:xfrm>
          <a:prstGeom prst="rect">
            <a:avLst/>
          </a:prstGeom>
          <a:noFill/>
          <a:ln w="9525">
            <a:noFill/>
            <a:miter lim="800000"/>
            <a:headEnd/>
            <a:tailEnd/>
          </a:ln>
        </p:spPr>
        <p:txBody>
          <a:bodyPr>
            <a:spAutoFit/>
          </a:bodyPr>
          <a:lstStyle/>
          <a:p>
            <a:r>
              <a:rPr lang="zh-CN" altLang="en-US" sz="3200" b="1">
                <a:solidFill>
                  <a:srgbClr val="FF0000"/>
                </a:solidFill>
                <a:latin typeface="Arial" pitchFamily="34" charset="0"/>
              </a:rPr>
              <a:t>广延量</a:t>
            </a:r>
            <a:r>
              <a:rPr lang="zh-CN" altLang="en-US" sz="3200" b="1">
                <a:latin typeface="Arial" pitchFamily="34" charset="0"/>
              </a:rPr>
              <a:t>（如 体积、质量、摩尔数等）</a:t>
            </a:r>
            <a:endParaRPr lang="en-US" altLang="zh-CN" sz="3200" b="1">
              <a:latin typeface="Arial" pitchFamily="34" charset="0"/>
            </a:endParaRPr>
          </a:p>
          <a:p>
            <a:r>
              <a:rPr lang="zh-CN" altLang="en-US" sz="3200" b="1">
                <a:solidFill>
                  <a:srgbClr val="FF0000"/>
                </a:solidFill>
                <a:latin typeface="Arial" pitchFamily="34" charset="0"/>
              </a:rPr>
              <a:t>强度量</a:t>
            </a:r>
            <a:r>
              <a:rPr lang="zh-CN" altLang="en-US" sz="3200" b="1">
                <a:latin typeface="Arial" pitchFamily="34" charset="0"/>
              </a:rPr>
              <a:t>（压强、密度等）；</a:t>
            </a:r>
          </a:p>
        </p:txBody>
      </p:sp>
      <p:sp>
        <p:nvSpPr>
          <p:cNvPr id="67591" name="矩形 6"/>
          <p:cNvSpPr>
            <a:spLocks noChangeArrowheads="1"/>
          </p:cNvSpPr>
          <p:nvPr/>
        </p:nvSpPr>
        <p:spPr bwMode="auto">
          <a:xfrm>
            <a:off x="519113" y="4140200"/>
            <a:ext cx="7718425" cy="579438"/>
          </a:xfrm>
          <a:prstGeom prst="rect">
            <a:avLst/>
          </a:prstGeom>
          <a:noFill/>
          <a:ln w="9525">
            <a:noFill/>
            <a:miter lim="800000"/>
            <a:headEnd/>
            <a:tailEnd/>
          </a:ln>
        </p:spPr>
        <p:txBody>
          <a:bodyPr>
            <a:spAutoFit/>
          </a:bodyPr>
          <a:lstStyle/>
          <a:p>
            <a:r>
              <a:rPr lang="zh-CN" altLang="en-US" sz="3200" b="1">
                <a:latin typeface="Arial" pitchFamily="34" charset="0"/>
              </a:rPr>
              <a:t>统计：物质的量</a:t>
            </a:r>
          </a:p>
        </p:txBody>
      </p:sp>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1028"/>
          <p:cNvSpPr txBox="1">
            <a:spLocks noChangeArrowheads="1"/>
          </p:cNvSpPr>
          <p:nvPr/>
        </p:nvSpPr>
        <p:spPr bwMode="auto">
          <a:xfrm>
            <a:off x="388938" y="2936875"/>
            <a:ext cx="8551862" cy="1341438"/>
          </a:xfrm>
          <a:prstGeom prst="rect">
            <a:avLst/>
          </a:prstGeom>
          <a:noFill/>
          <a:ln w="9525">
            <a:noFill/>
            <a:miter lim="800000"/>
            <a:headEnd/>
            <a:tailEnd/>
          </a:ln>
        </p:spPr>
        <p:txBody>
          <a:bodyPr/>
          <a:lstStyle/>
          <a:p>
            <a:pPr defTabSz="914400">
              <a:lnSpc>
                <a:spcPct val="90000"/>
              </a:lnSpc>
              <a:spcBef>
                <a:spcPts val="1000"/>
              </a:spcBef>
              <a:buFont typeface="Wingdings" pitchFamily="2" charset="2"/>
              <a:buNone/>
            </a:pPr>
            <a:r>
              <a:rPr lang="zh-CN" altLang="en-US" sz="2400" b="1">
                <a:solidFill>
                  <a:srgbClr val="C00000"/>
                </a:solidFill>
                <a:latin typeface="黑体" pitchFamily="2" charset="-122"/>
                <a:ea typeface="黑体" pitchFamily="2" charset="-122"/>
              </a:rPr>
              <a:t>等精度测量：</a:t>
            </a:r>
          </a:p>
          <a:p>
            <a:pPr defTabSz="914400">
              <a:lnSpc>
                <a:spcPct val="90000"/>
              </a:lnSpc>
              <a:spcBef>
                <a:spcPts val="1000"/>
              </a:spcBef>
              <a:buFont typeface="Wingdings" pitchFamily="2" charset="2"/>
              <a:buNone/>
            </a:pPr>
            <a:r>
              <a:rPr lang="zh-CN" altLang="en-US" sz="2400" b="1">
                <a:latin typeface="黑体" pitchFamily="2" charset="-122"/>
                <a:ea typeface="黑体" pitchFamily="2" charset="-122"/>
              </a:rPr>
              <a:t>    在测量条件不变的情况下对同一物理量进行重复测量，各次测量值具有相同的精度。</a:t>
            </a:r>
          </a:p>
        </p:txBody>
      </p:sp>
      <p:sp>
        <p:nvSpPr>
          <p:cNvPr id="68611" name="Rectangle 1029"/>
          <p:cNvSpPr>
            <a:spLocks noChangeArrowheads="1"/>
          </p:cNvSpPr>
          <p:nvPr/>
        </p:nvSpPr>
        <p:spPr bwMode="auto">
          <a:xfrm>
            <a:off x="388938" y="5695950"/>
            <a:ext cx="8532812" cy="647700"/>
          </a:xfrm>
          <a:prstGeom prst="rect">
            <a:avLst/>
          </a:prstGeom>
          <a:noFill/>
          <a:ln w="9525">
            <a:noFill/>
            <a:miter lim="800000"/>
            <a:headEnd/>
            <a:tailEnd/>
          </a:ln>
        </p:spPr>
        <p:txBody>
          <a:bodyPr/>
          <a:lstStyle/>
          <a:p>
            <a:pPr marL="179388" lvl="1" algn="just" defTabSz="911225">
              <a:spcBef>
                <a:spcPct val="20000"/>
              </a:spcBef>
              <a:buClr>
                <a:schemeClr val="tx1"/>
              </a:buClr>
              <a:buSzPct val="90000"/>
              <a:buFontTx/>
              <a:buNone/>
            </a:pPr>
            <a:r>
              <a:rPr lang="zh-CN" altLang="en-US" sz="2400" b="1">
                <a:solidFill>
                  <a:srgbClr val="0000FF"/>
                </a:solidFill>
                <a:latin typeface="黑体" pitchFamily="2" charset="-122"/>
                <a:ea typeface="黑体" pitchFamily="2" charset="-122"/>
              </a:rPr>
              <a:t>测量条件</a:t>
            </a:r>
            <a:r>
              <a:rPr lang="zh-CN" altLang="en-US" sz="2400" b="1">
                <a:latin typeface="黑体" pitchFamily="2" charset="-122"/>
                <a:ea typeface="黑体" pitchFamily="2" charset="-122"/>
              </a:rPr>
              <a:t>指实验仪器、方法、环境和人员等方面；</a:t>
            </a:r>
          </a:p>
        </p:txBody>
      </p:sp>
      <p:sp>
        <p:nvSpPr>
          <p:cNvPr id="6" name="Rectangle 1027"/>
          <p:cNvSpPr txBox="1">
            <a:spLocks noChangeArrowheads="1"/>
          </p:cNvSpPr>
          <p:nvPr/>
        </p:nvSpPr>
        <p:spPr>
          <a:xfrm>
            <a:off x="388938" y="996950"/>
            <a:ext cx="8229600" cy="658813"/>
          </a:xfrm>
          <a:prstGeom prst="rect">
            <a:avLst/>
          </a:prstGeom>
        </p:spPr>
        <p:txBody>
          <a:bodyPr/>
          <a:lstStyle/>
          <a:p>
            <a:pPr defTabSz="914400">
              <a:lnSpc>
                <a:spcPct val="90000"/>
              </a:lnSpc>
              <a:spcBef>
                <a:spcPts val="1000"/>
              </a:spcBef>
              <a:buFont typeface="Wingdings" pitchFamily="2" charset="2"/>
              <a:buNone/>
              <a:defRPr/>
            </a:pPr>
            <a:r>
              <a:rPr lang="zh-CN" altLang="en-US" sz="2400" b="1" dirty="0">
                <a:latin typeface="黑体" pitchFamily="49" charset="-122"/>
                <a:ea typeface="黑体" pitchFamily="49" charset="-122"/>
              </a:rPr>
              <a:t>测量的分类：</a:t>
            </a:r>
          </a:p>
          <a:p>
            <a:pPr defTabSz="914400">
              <a:lnSpc>
                <a:spcPct val="90000"/>
              </a:lnSpc>
              <a:spcBef>
                <a:spcPts val="1000"/>
              </a:spcBef>
              <a:buFont typeface="Wingdings" pitchFamily="2" charset="2"/>
              <a:buNone/>
              <a:defRPr/>
            </a:pPr>
            <a:endParaRPr lang="zh-CN" altLang="en-US" sz="2400" b="1" dirty="0">
              <a:latin typeface="宋体" pitchFamily="2" charset="-122"/>
              <a:ea typeface="+mn-ea"/>
            </a:endParaRPr>
          </a:p>
        </p:txBody>
      </p:sp>
      <p:sp>
        <p:nvSpPr>
          <p:cNvPr id="68613" name="矩形 6"/>
          <p:cNvSpPr>
            <a:spLocks noChangeArrowheads="1"/>
          </p:cNvSpPr>
          <p:nvPr/>
        </p:nvSpPr>
        <p:spPr bwMode="auto">
          <a:xfrm>
            <a:off x="388938" y="1636713"/>
            <a:ext cx="8337550" cy="425450"/>
          </a:xfrm>
          <a:prstGeom prst="rect">
            <a:avLst/>
          </a:prstGeom>
          <a:noFill/>
          <a:ln w="9525">
            <a:noFill/>
            <a:miter lim="800000"/>
            <a:headEnd/>
            <a:tailEnd/>
          </a:ln>
        </p:spPr>
        <p:txBody>
          <a:bodyPr>
            <a:spAutoFit/>
          </a:bodyPr>
          <a:lstStyle/>
          <a:p>
            <a:pPr defTabSz="914400">
              <a:lnSpc>
                <a:spcPct val="90000"/>
              </a:lnSpc>
              <a:spcBef>
                <a:spcPts val="1000"/>
              </a:spcBef>
            </a:pPr>
            <a:r>
              <a:rPr lang="zh-CN" altLang="en-US" sz="2400" b="1">
                <a:solidFill>
                  <a:srgbClr val="C00000"/>
                </a:solidFill>
                <a:latin typeface="黑体" pitchFamily="2" charset="-122"/>
                <a:ea typeface="黑体" pitchFamily="2" charset="-122"/>
              </a:rPr>
              <a:t>直接测量：</a:t>
            </a:r>
            <a:r>
              <a:rPr lang="zh-CN" altLang="en-US" sz="2400" b="1">
                <a:latin typeface="黑体" pitchFamily="2" charset="-122"/>
                <a:ea typeface="黑体" pitchFamily="2" charset="-122"/>
              </a:rPr>
              <a:t>从测量仪器（或量具）上直接读数。</a:t>
            </a:r>
          </a:p>
        </p:txBody>
      </p:sp>
      <p:sp>
        <p:nvSpPr>
          <p:cNvPr id="68614" name="矩形 7"/>
          <p:cNvSpPr>
            <a:spLocks noChangeArrowheads="1"/>
          </p:cNvSpPr>
          <p:nvPr/>
        </p:nvSpPr>
        <p:spPr bwMode="auto">
          <a:xfrm>
            <a:off x="388938" y="2157413"/>
            <a:ext cx="8012112" cy="425450"/>
          </a:xfrm>
          <a:prstGeom prst="rect">
            <a:avLst/>
          </a:prstGeom>
          <a:noFill/>
          <a:ln w="9525">
            <a:noFill/>
            <a:miter lim="800000"/>
            <a:headEnd/>
            <a:tailEnd/>
          </a:ln>
        </p:spPr>
        <p:txBody>
          <a:bodyPr>
            <a:spAutoFit/>
          </a:bodyPr>
          <a:lstStyle/>
          <a:p>
            <a:pPr defTabSz="914400">
              <a:lnSpc>
                <a:spcPct val="90000"/>
              </a:lnSpc>
              <a:spcBef>
                <a:spcPts val="1000"/>
              </a:spcBef>
            </a:pPr>
            <a:r>
              <a:rPr lang="zh-CN" altLang="en-US" sz="2400" b="1">
                <a:solidFill>
                  <a:srgbClr val="C00000"/>
                </a:solidFill>
                <a:latin typeface="黑体" pitchFamily="2" charset="-122"/>
                <a:ea typeface="黑体" pitchFamily="2" charset="-122"/>
              </a:rPr>
              <a:t>间接测量：</a:t>
            </a:r>
            <a:r>
              <a:rPr lang="zh-CN" altLang="en-US" sz="2400" b="1">
                <a:latin typeface="黑体" pitchFamily="2" charset="-122"/>
                <a:ea typeface="黑体" pitchFamily="2" charset="-122"/>
              </a:rPr>
              <a:t>用直接测量结果通过函数运算得到。</a:t>
            </a:r>
            <a:endParaRPr lang="zh-CN" altLang="en-US" sz="2400">
              <a:latin typeface="黑体" pitchFamily="2" charset="-122"/>
              <a:ea typeface="黑体" pitchFamily="2" charset="-122"/>
            </a:endParaRPr>
          </a:p>
        </p:txBody>
      </p:sp>
      <p:sp>
        <p:nvSpPr>
          <p:cNvPr id="68615" name="矩形 8"/>
          <p:cNvSpPr>
            <a:spLocks noChangeArrowheads="1"/>
          </p:cNvSpPr>
          <p:nvPr/>
        </p:nvSpPr>
        <p:spPr bwMode="auto">
          <a:xfrm>
            <a:off x="388938" y="4259263"/>
            <a:ext cx="8509000" cy="1217612"/>
          </a:xfrm>
          <a:prstGeom prst="rect">
            <a:avLst/>
          </a:prstGeom>
          <a:noFill/>
          <a:ln w="9525">
            <a:noFill/>
            <a:miter lim="800000"/>
            <a:headEnd/>
            <a:tailEnd/>
          </a:ln>
        </p:spPr>
        <p:txBody>
          <a:bodyPr>
            <a:spAutoFit/>
          </a:bodyPr>
          <a:lstStyle/>
          <a:p>
            <a:pPr defTabSz="914400">
              <a:lnSpc>
                <a:spcPct val="90000"/>
              </a:lnSpc>
              <a:spcBef>
                <a:spcPts val="1000"/>
              </a:spcBef>
              <a:buFontTx/>
              <a:buNone/>
            </a:pPr>
            <a:r>
              <a:rPr lang="zh-CN" altLang="en-US" sz="2400" b="1">
                <a:solidFill>
                  <a:srgbClr val="C00000"/>
                </a:solidFill>
                <a:latin typeface="黑体" pitchFamily="2" charset="-122"/>
                <a:ea typeface="黑体" pitchFamily="2" charset="-122"/>
              </a:rPr>
              <a:t>不等精度测量：</a:t>
            </a:r>
          </a:p>
          <a:p>
            <a:pPr defTabSz="914400">
              <a:lnSpc>
                <a:spcPct val="90000"/>
              </a:lnSpc>
              <a:spcBef>
                <a:spcPts val="1000"/>
              </a:spcBef>
              <a:buFontTx/>
              <a:buNone/>
            </a:pPr>
            <a:r>
              <a:rPr lang="zh-CN" altLang="en-US" sz="2400" b="1">
                <a:latin typeface="黑体" pitchFamily="2" charset="-122"/>
                <a:ea typeface="黑体" pitchFamily="2" charset="-122"/>
              </a:rPr>
              <a:t>    在</a:t>
            </a:r>
            <a:r>
              <a:rPr lang="zh-CN" altLang="en-US" sz="2400" b="1">
                <a:solidFill>
                  <a:srgbClr val="0000FF"/>
                </a:solidFill>
                <a:latin typeface="黑体" pitchFamily="2" charset="-122"/>
                <a:ea typeface="黑体" pitchFamily="2" charset="-122"/>
              </a:rPr>
              <a:t>测量条件</a:t>
            </a:r>
            <a:r>
              <a:rPr lang="zh-CN" altLang="en-US" sz="2400" b="1">
                <a:latin typeface="黑体" pitchFamily="2" charset="-122"/>
                <a:ea typeface="黑体" pitchFamily="2" charset="-122"/>
              </a:rPr>
              <a:t>有变化的情况下对同一物理量进行重复测量，各次测量值精度不同。</a:t>
            </a:r>
            <a:endParaRPr lang="en-US" altLang="zh-CN" sz="2400">
              <a:latin typeface="黑体" pitchFamily="2" charset="-122"/>
              <a:ea typeface="黑体" pitchFamily="2" charset="-122"/>
            </a:endParaRPr>
          </a:p>
        </p:txBody>
      </p:sp>
      <p:sp>
        <p:nvSpPr>
          <p:cNvPr id="2"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
        <p:nvSpPr>
          <p:cNvPr id="68617" name="矩形 9"/>
          <p:cNvSpPr>
            <a:spLocks noChangeArrowheads="1"/>
          </p:cNvSpPr>
          <p:nvPr/>
        </p:nvSpPr>
        <p:spPr bwMode="auto">
          <a:xfrm>
            <a:off x="236538" y="6215063"/>
            <a:ext cx="8591550" cy="460375"/>
          </a:xfrm>
          <a:prstGeom prst="rect">
            <a:avLst/>
          </a:prstGeom>
          <a:noFill/>
          <a:ln w="9525">
            <a:noFill/>
            <a:miter lim="800000"/>
            <a:headEnd/>
            <a:tailEnd/>
          </a:ln>
        </p:spPr>
        <p:txBody>
          <a:bodyPr>
            <a:spAutoFit/>
          </a:bodyPr>
          <a:lstStyle/>
          <a:p>
            <a:pPr marL="179388" lvl="1" algn="just" defTabSz="911225">
              <a:spcBef>
                <a:spcPct val="20000"/>
              </a:spcBef>
              <a:buClr>
                <a:schemeClr val="tx1"/>
              </a:buClr>
              <a:buSzPct val="90000"/>
              <a:buFontTx/>
              <a:buNone/>
            </a:pPr>
            <a:r>
              <a:rPr lang="zh-CN" altLang="en-US" sz="2400" b="1">
                <a:latin typeface="黑体" pitchFamily="2" charset="-122"/>
                <a:ea typeface="黑体" pitchFamily="2" charset="-122"/>
              </a:rPr>
              <a:t>在物理实验课上所涉及的测量均认为是</a:t>
            </a:r>
            <a:r>
              <a:rPr lang="zh-CN" altLang="en-US" sz="2400" b="1">
                <a:solidFill>
                  <a:srgbClr val="C00000"/>
                </a:solidFill>
                <a:latin typeface="黑体" pitchFamily="2" charset="-122"/>
                <a:ea typeface="黑体" pitchFamily="2" charset="-122"/>
              </a:rPr>
              <a:t>等精度测量</a:t>
            </a:r>
            <a:r>
              <a:rPr lang="zh-CN" altLang="en-US" sz="2400" b="1">
                <a:solidFill>
                  <a:srgbClr val="C00000"/>
                </a:solidFill>
                <a:latin typeface="宋体" pitchFamily="2" charset="-122"/>
              </a:rPr>
              <a:t>。</a:t>
            </a:r>
            <a:endParaRPr lang="zh-CN" altLang="en-US" sz="2400" b="1">
              <a:solidFill>
                <a:srgbClr val="C00000"/>
              </a:solidFill>
              <a:latin typeface="Arial" pitchFamily="34" charset="0"/>
            </a:endParaRPr>
          </a:p>
        </p:txBody>
      </p:sp>
    </p:spTree>
  </p:cSld>
  <p:clrMapOvr>
    <a:masterClrMapping/>
  </p:clrMapOvr>
  <p:transition spd="med">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txBox="1">
            <a:spLocks noChangeArrowheads="1"/>
          </p:cNvSpPr>
          <p:nvPr/>
        </p:nvSpPr>
        <p:spPr bwMode="auto">
          <a:xfrm>
            <a:off x="661147" y="3322638"/>
            <a:ext cx="4468813" cy="455612"/>
          </a:xfrm>
          <a:prstGeom prst="rect">
            <a:avLst/>
          </a:prstGeom>
          <a:noFill/>
          <a:ln w="9525">
            <a:noFill/>
            <a:miter lim="800000"/>
            <a:headEnd/>
            <a:tailEnd/>
          </a:ln>
        </p:spPr>
        <p:txBody>
          <a:bodyPr/>
          <a:lstStyle/>
          <a:p>
            <a:pPr marL="228600" indent="-228600" defTabSz="914400">
              <a:lnSpc>
                <a:spcPct val="90000"/>
              </a:lnSpc>
              <a:spcBef>
                <a:spcPts val="1000"/>
              </a:spcBef>
              <a:buFontTx/>
              <a:buNone/>
            </a:pPr>
            <a:r>
              <a:rPr lang="en-US" altLang="zh-CN" sz="2800" b="1" dirty="0">
                <a:solidFill>
                  <a:srgbClr val="0000FF"/>
                </a:solidFill>
                <a:latin typeface="黑体" pitchFamily="2" charset="-122"/>
                <a:ea typeface="黑体" pitchFamily="2" charset="-122"/>
              </a:rPr>
              <a:t>2 </a:t>
            </a:r>
            <a:r>
              <a:rPr lang="zh-CN" altLang="en-US" sz="2800" b="1" dirty="0">
                <a:solidFill>
                  <a:srgbClr val="0000FF"/>
                </a:solidFill>
                <a:latin typeface="黑体" pitchFamily="2" charset="-122"/>
                <a:ea typeface="黑体" pitchFamily="2" charset="-122"/>
              </a:rPr>
              <a:t>测量误差的定义与分类</a:t>
            </a:r>
          </a:p>
        </p:txBody>
      </p:sp>
      <p:sp>
        <p:nvSpPr>
          <p:cNvPr id="69635" name="Rectangle 3"/>
          <p:cNvSpPr txBox="1">
            <a:spLocks noChangeArrowheads="1"/>
          </p:cNvSpPr>
          <p:nvPr/>
        </p:nvSpPr>
        <p:spPr bwMode="auto">
          <a:xfrm>
            <a:off x="295836" y="3852490"/>
            <a:ext cx="4746812" cy="441325"/>
          </a:xfrm>
          <a:prstGeom prst="rect">
            <a:avLst/>
          </a:prstGeom>
          <a:noFill/>
          <a:ln w="9525">
            <a:noFill/>
            <a:miter lim="800000"/>
            <a:headEnd/>
            <a:tailEnd/>
          </a:ln>
        </p:spPr>
        <p:txBody>
          <a:bodyPr/>
          <a:lstStyle/>
          <a:p>
            <a:pPr marL="228600" indent="-228600" defTabSz="914400">
              <a:lnSpc>
                <a:spcPct val="90000"/>
              </a:lnSpc>
              <a:spcBef>
                <a:spcPts val="1000"/>
              </a:spcBef>
              <a:buFont typeface="Wingdings" pitchFamily="2" charset="2"/>
              <a:buNone/>
            </a:pPr>
            <a:r>
              <a:rPr lang="en-US" altLang="zh-CN" sz="2800" b="1" dirty="0">
                <a:solidFill>
                  <a:srgbClr val="FF00FF"/>
                </a:solidFill>
                <a:latin typeface="黑体" pitchFamily="2" charset="-122"/>
                <a:ea typeface="黑体" pitchFamily="2" charset="-122"/>
              </a:rPr>
              <a:t>   </a:t>
            </a:r>
            <a:r>
              <a:rPr lang="zh-CN" altLang="en-US" sz="2800" b="1" dirty="0">
                <a:solidFill>
                  <a:srgbClr val="FF0000"/>
                </a:solidFill>
                <a:latin typeface="黑体" pitchFamily="2" charset="-122"/>
                <a:ea typeface="黑体" pitchFamily="2" charset="-122"/>
              </a:rPr>
              <a:t>为什么要学习误差理论？</a:t>
            </a:r>
            <a:endParaRPr lang="en-US" altLang="zh-CN" sz="2800" b="1" dirty="0">
              <a:solidFill>
                <a:srgbClr val="FF00FF"/>
              </a:solidFill>
              <a:latin typeface="黑体" pitchFamily="2" charset="-122"/>
              <a:ea typeface="黑体" pitchFamily="2" charset="-122"/>
            </a:endParaRPr>
          </a:p>
        </p:txBody>
      </p:sp>
      <p:sp>
        <p:nvSpPr>
          <p:cNvPr id="69636" name="矩形 5"/>
          <p:cNvSpPr>
            <a:spLocks noChangeArrowheads="1"/>
          </p:cNvSpPr>
          <p:nvPr/>
        </p:nvSpPr>
        <p:spPr bwMode="auto">
          <a:xfrm>
            <a:off x="853233" y="4347603"/>
            <a:ext cx="7337425" cy="423862"/>
          </a:xfrm>
          <a:prstGeom prst="rect">
            <a:avLst/>
          </a:prstGeom>
          <a:noFill/>
          <a:ln w="9525">
            <a:noFill/>
            <a:miter lim="800000"/>
            <a:headEnd/>
            <a:tailEnd/>
          </a:ln>
        </p:spPr>
        <p:txBody>
          <a:bodyPr>
            <a:spAutoFit/>
          </a:bodyPr>
          <a:lstStyle/>
          <a:p>
            <a:pPr marL="228600" indent="-228600" defTabSz="914400">
              <a:lnSpc>
                <a:spcPct val="90000"/>
              </a:lnSpc>
              <a:spcBef>
                <a:spcPts val="1000"/>
              </a:spcBef>
              <a:buClr>
                <a:srgbClr val="FFFF00"/>
              </a:buClr>
              <a:buFontTx/>
              <a:buNone/>
            </a:pPr>
            <a:r>
              <a:rPr lang="en-US" altLang="zh-CN" sz="2400" b="1" dirty="0">
                <a:latin typeface="黑体" pitchFamily="2" charset="-122"/>
                <a:ea typeface="黑体" pitchFamily="2" charset="-122"/>
              </a:rPr>
              <a:t>* </a:t>
            </a:r>
            <a:r>
              <a:rPr lang="zh-CN" altLang="en-US" sz="2400" b="1" dirty="0">
                <a:latin typeface="黑体" pitchFamily="2" charset="-122"/>
                <a:ea typeface="黑体" pitchFamily="2" charset="-122"/>
              </a:rPr>
              <a:t>明确测量结果的可信赖程度；</a:t>
            </a:r>
          </a:p>
        </p:txBody>
      </p:sp>
      <p:sp>
        <p:nvSpPr>
          <p:cNvPr id="69637" name="矩形 6"/>
          <p:cNvSpPr>
            <a:spLocks noChangeArrowheads="1"/>
          </p:cNvSpPr>
          <p:nvPr/>
        </p:nvSpPr>
        <p:spPr bwMode="auto">
          <a:xfrm>
            <a:off x="839787" y="4809472"/>
            <a:ext cx="8304213" cy="425450"/>
          </a:xfrm>
          <a:prstGeom prst="rect">
            <a:avLst/>
          </a:prstGeom>
          <a:noFill/>
          <a:ln w="9525">
            <a:noFill/>
            <a:miter lim="800000"/>
            <a:headEnd/>
            <a:tailEnd/>
          </a:ln>
        </p:spPr>
        <p:txBody>
          <a:bodyPr>
            <a:spAutoFit/>
          </a:bodyPr>
          <a:lstStyle/>
          <a:p>
            <a:pPr marL="228600" indent="-228600" defTabSz="914400">
              <a:lnSpc>
                <a:spcPct val="90000"/>
              </a:lnSpc>
              <a:spcBef>
                <a:spcPts val="1000"/>
              </a:spcBef>
              <a:buClr>
                <a:srgbClr val="FFFF00"/>
              </a:buClr>
              <a:buFontTx/>
              <a:buNone/>
            </a:pPr>
            <a:r>
              <a:rPr lang="en-US" altLang="zh-CN" sz="2400" b="1" dirty="0">
                <a:latin typeface="黑体" pitchFamily="2" charset="-122"/>
                <a:ea typeface="黑体" pitchFamily="2" charset="-122"/>
              </a:rPr>
              <a:t>* </a:t>
            </a:r>
            <a:r>
              <a:rPr lang="zh-CN" altLang="en-US" sz="2400" b="1" dirty="0">
                <a:latin typeface="黑体" pitchFamily="2" charset="-122"/>
                <a:ea typeface="黑体" pitchFamily="2" charset="-122"/>
              </a:rPr>
              <a:t>求找误差产生的原因，提出消除或减小误差的方向和措施；</a:t>
            </a:r>
          </a:p>
        </p:txBody>
      </p:sp>
      <p:sp>
        <p:nvSpPr>
          <p:cNvPr id="69638" name="矩形 7"/>
          <p:cNvSpPr>
            <a:spLocks noChangeArrowheads="1"/>
          </p:cNvSpPr>
          <p:nvPr/>
        </p:nvSpPr>
        <p:spPr bwMode="auto">
          <a:xfrm>
            <a:off x="860612" y="5997388"/>
            <a:ext cx="8041341" cy="757130"/>
          </a:xfrm>
          <a:prstGeom prst="rect">
            <a:avLst/>
          </a:prstGeom>
          <a:noFill/>
          <a:ln w="9525">
            <a:noFill/>
            <a:miter lim="800000"/>
            <a:headEnd/>
            <a:tailEnd/>
          </a:ln>
        </p:spPr>
        <p:txBody>
          <a:bodyPr wrap="square">
            <a:spAutoFit/>
          </a:bodyPr>
          <a:lstStyle/>
          <a:p>
            <a:pPr eaLnBrk="1" hangingPunct="1">
              <a:lnSpc>
                <a:spcPct val="90000"/>
              </a:lnSpc>
            </a:pPr>
            <a:r>
              <a:rPr lang="en-US" altLang="zh-CN" sz="2400" b="1" dirty="0" smtClean="0">
                <a:latin typeface="黑体" pitchFamily="2" charset="-122"/>
                <a:ea typeface="黑体" pitchFamily="2" charset="-122"/>
              </a:rPr>
              <a:t>* </a:t>
            </a:r>
            <a:r>
              <a:rPr lang="zh-CN" altLang="en-US" sz="2400" b="1" dirty="0" smtClean="0">
                <a:ea typeface="黑体" pitchFamily="2" charset="-122"/>
              </a:rPr>
              <a:t>利用误差理论进行测量结果不确定度的“评定”与“表示”是现代科技交流和国际贸易的需要。</a:t>
            </a:r>
          </a:p>
        </p:txBody>
      </p:sp>
      <p:sp>
        <p:nvSpPr>
          <p:cNvPr id="69639" name="Rectangle 7172"/>
          <p:cNvSpPr>
            <a:spLocks noChangeArrowheads="1"/>
          </p:cNvSpPr>
          <p:nvPr/>
        </p:nvSpPr>
        <p:spPr bwMode="auto">
          <a:xfrm>
            <a:off x="647700" y="1620838"/>
            <a:ext cx="8567738" cy="523875"/>
          </a:xfrm>
          <a:prstGeom prst="rect">
            <a:avLst/>
          </a:prstGeom>
          <a:noFill/>
          <a:ln w="12700">
            <a:noFill/>
            <a:miter lim="800000"/>
            <a:headEnd/>
            <a:tailEnd/>
          </a:ln>
        </p:spPr>
        <p:txBody>
          <a:bodyPr>
            <a:spAutoFit/>
          </a:bodyPr>
          <a:lstStyle/>
          <a:p>
            <a:r>
              <a:rPr lang="zh-CN" altLang="en-US" sz="2800" b="1">
                <a:solidFill>
                  <a:srgbClr val="FF0000"/>
                </a:solidFill>
                <a:latin typeface="黑体" pitchFamily="2" charset="-122"/>
                <a:ea typeface="黑体" pitchFamily="2" charset="-122"/>
              </a:rPr>
              <a:t>真值的特性：</a:t>
            </a:r>
            <a:r>
              <a:rPr lang="zh-CN" altLang="en-US" sz="2800" b="1">
                <a:latin typeface="黑体" pitchFamily="2" charset="-122"/>
                <a:ea typeface="黑体" pitchFamily="2" charset="-122"/>
              </a:rPr>
              <a:t>理想概念，客观存在，不能得到</a:t>
            </a:r>
          </a:p>
        </p:txBody>
      </p:sp>
      <p:sp>
        <p:nvSpPr>
          <p:cNvPr id="69640" name="Text Box 7"/>
          <p:cNvSpPr txBox="1">
            <a:spLocks noChangeArrowheads="1"/>
          </p:cNvSpPr>
          <p:nvPr/>
        </p:nvSpPr>
        <p:spPr bwMode="auto">
          <a:xfrm>
            <a:off x="647700" y="2265363"/>
            <a:ext cx="7504113" cy="954087"/>
          </a:xfrm>
          <a:prstGeom prst="rect">
            <a:avLst/>
          </a:prstGeom>
          <a:noFill/>
          <a:ln w="12700">
            <a:noFill/>
            <a:miter lim="800000"/>
            <a:headEnd/>
            <a:tailEnd/>
          </a:ln>
        </p:spPr>
        <p:txBody>
          <a:bodyPr>
            <a:spAutoFit/>
          </a:bodyPr>
          <a:lstStyle/>
          <a:p>
            <a:pPr>
              <a:spcBef>
                <a:spcPct val="50000"/>
              </a:spcBef>
            </a:pPr>
            <a:r>
              <a:rPr lang="zh-CN" altLang="en-US" sz="2800" b="1">
                <a:solidFill>
                  <a:srgbClr val="FF0000"/>
                </a:solidFill>
                <a:latin typeface="黑体" pitchFamily="2" charset="-122"/>
                <a:ea typeface="黑体" pitchFamily="2" charset="-122"/>
              </a:rPr>
              <a:t>约定真值：</a:t>
            </a:r>
            <a:r>
              <a:rPr lang="zh-CN" altLang="en-US" sz="2800" b="1">
                <a:latin typeface="黑体" pitchFamily="2" charset="-122"/>
                <a:ea typeface="黑体" pitchFamily="2" charset="-122"/>
              </a:rPr>
              <a:t>理论值、公认值、被测（量）量的最佳估计值。</a:t>
            </a:r>
          </a:p>
        </p:txBody>
      </p:sp>
      <p:sp>
        <p:nvSpPr>
          <p:cNvPr id="22538" name="矩形 11"/>
          <p:cNvSpPr/>
          <p:nvPr/>
        </p:nvSpPr>
        <p:spPr>
          <a:xfrm>
            <a:off x="647700" y="974725"/>
            <a:ext cx="7197725" cy="519113"/>
          </a:xfrm>
          <a:prstGeom prst="rect">
            <a:avLst/>
          </a:prstGeom>
          <a:noFill/>
          <a:ln w="9525">
            <a:noFill/>
            <a:miter/>
          </a:ln>
        </p:spPr>
        <p:txBody>
          <a:bodyPr>
            <a:spAutoFit/>
          </a:bodyPr>
          <a:lstStyle/>
          <a:p>
            <a:pPr>
              <a:defRPr/>
            </a:pPr>
            <a:r>
              <a:rPr lang="zh-CN" altLang="en-US" sz="2800" b="1" dirty="0">
                <a:solidFill>
                  <a:srgbClr val="FF0000"/>
                </a:solidFill>
                <a:latin typeface="黑体" pitchFamily="49" charset="-122"/>
                <a:ea typeface="黑体" pitchFamily="49" charset="-122"/>
                <a:sym typeface="+mn-ea"/>
              </a:rPr>
              <a:t>真值：</a:t>
            </a:r>
            <a:r>
              <a:rPr lang="zh-CN" altLang="en-US" sz="2800" b="1" noProof="1">
                <a:latin typeface="黑体" pitchFamily="49" charset="-122"/>
                <a:ea typeface="黑体" pitchFamily="49" charset="-122"/>
                <a:cs typeface="+mn-ea"/>
              </a:rPr>
              <a:t>被测量在一定客观条件下存在真实值。</a:t>
            </a:r>
            <a:endParaRPr lang="zh-CN" altLang="en-US" sz="2800" b="1" noProof="1">
              <a:latin typeface="黑体" pitchFamily="49" charset="-122"/>
              <a:ea typeface="黑体" pitchFamily="49" charset="-122"/>
            </a:endParaRPr>
          </a:p>
        </p:txBody>
      </p:sp>
      <p:sp>
        <p:nvSpPr>
          <p:cNvPr id="2"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
        <p:nvSpPr>
          <p:cNvPr id="12" name="矩形 6"/>
          <p:cNvSpPr>
            <a:spLocks noChangeArrowheads="1"/>
          </p:cNvSpPr>
          <p:nvPr/>
        </p:nvSpPr>
        <p:spPr bwMode="auto">
          <a:xfrm>
            <a:off x="839787" y="5298048"/>
            <a:ext cx="8304213" cy="757130"/>
          </a:xfrm>
          <a:prstGeom prst="rect">
            <a:avLst/>
          </a:prstGeom>
          <a:noFill/>
          <a:ln w="9525">
            <a:noFill/>
            <a:miter lim="800000"/>
            <a:headEnd/>
            <a:tailEnd/>
          </a:ln>
        </p:spPr>
        <p:txBody>
          <a:bodyPr wrap="square">
            <a:spAutoFit/>
          </a:bodyPr>
          <a:lstStyle/>
          <a:p>
            <a:pPr marL="228600" indent="-228600" defTabSz="914400">
              <a:lnSpc>
                <a:spcPct val="90000"/>
              </a:lnSpc>
              <a:spcBef>
                <a:spcPts val="1000"/>
              </a:spcBef>
              <a:buClr>
                <a:srgbClr val="FFFF00"/>
              </a:buClr>
            </a:pPr>
            <a:r>
              <a:rPr lang="en-US" altLang="zh-CN" sz="2400" b="1" dirty="0" smtClean="0">
                <a:latin typeface="黑体" pitchFamily="2" charset="-122"/>
                <a:ea typeface="黑体" pitchFamily="2" charset="-122"/>
              </a:rPr>
              <a:t>* </a:t>
            </a:r>
            <a:r>
              <a:rPr lang="zh-CN" altLang="en-US" sz="2400" b="1" dirty="0" smtClean="0">
                <a:ea typeface="黑体" pitchFamily="2" charset="-122"/>
              </a:rPr>
              <a:t>误差理论是设计合理的实验方法，选择合理的测量仪器的必要理论依据</a:t>
            </a:r>
            <a:r>
              <a:rPr lang="en-US" altLang="zh-CN" sz="2400" b="1" dirty="0" smtClean="0">
                <a:ea typeface="黑体" pitchFamily="2" charset="-122"/>
              </a:rPr>
              <a:t>;</a:t>
            </a:r>
            <a:endParaRPr lang="zh-CN" altLang="en-US" sz="2400" b="1" dirty="0">
              <a:latin typeface="黑体" pitchFamily="2" charset="-122"/>
              <a:ea typeface="黑体" pitchFamily="2" charset="-122"/>
            </a:endParaRPr>
          </a:p>
        </p:txBody>
      </p:sp>
    </p:spTree>
  </p:cSld>
  <p:clrMapOvr>
    <a:masterClrMapping/>
  </p:clrMapOvr>
  <p:transition spd="med">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Rectangle 2"/>
          <p:cNvSpPr txBox="1">
            <a:spLocks noChangeArrowheads="1"/>
          </p:cNvSpPr>
          <p:nvPr/>
        </p:nvSpPr>
        <p:spPr>
          <a:xfrm>
            <a:off x="381000" y="2286000"/>
            <a:ext cx="8305800" cy="3048000"/>
          </a:xfrm>
          <a:prstGeom prst="rect">
            <a:avLst/>
          </a:prstGeom>
        </p:spPr>
        <p:txBody>
          <a:bodyPr/>
          <a:lstStyle/>
          <a:p>
            <a:pPr marL="381000" marR="0" lvl="0" indent="-381000" algn="l" defTabSz="914400" rtl="0" eaLnBrk="1" fontAlgn="base" latinLnBrk="0" hangingPunct="1">
              <a:lnSpc>
                <a:spcPct val="90000"/>
              </a:lnSpc>
              <a:spcBef>
                <a:spcPts val="1000"/>
              </a:spcBef>
              <a:spcAft>
                <a:spcPct val="0"/>
              </a:spcAft>
              <a:buClrTx/>
              <a:buSzTx/>
              <a:buFontTx/>
              <a:buChar char="•"/>
              <a:tabLst/>
              <a:defRPr/>
            </a:pPr>
            <a:r>
              <a:rPr kumimoji="0" lang="en-US" altLang="zh-CN" sz="2800" b="0" i="0" u="none" strike="noStrike" kern="1200" cap="none" spc="0" normalizeH="0" baseline="0" noProof="0" dirty="0" smtClean="0">
                <a:ln>
                  <a:noFill/>
                </a:ln>
                <a:solidFill>
                  <a:srgbClr val="FF0000"/>
                </a:solidFill>
                <a:effectLst/>
                <a:uLnTx/>
                <a:uFillTx/>
                <a:latin typeface="+mn-lt"/>
                <a:ea typeface="+mn-ea"/>
                <a:cs typeface="+mn-cs"/>
              </a:rPr>
              <a:t> </a:t>
            </a:r>
            <a:r>
              <a:rPr kumimoji="0" lang="zh-CN" altLang="en-US" sz="4000" b="0" i="0" u="none" strike="noStrike" kern="1200" cap="none" spc="0" normalizeH="0" baseline="0" noProof="0" dirty="0" smtClean="0">
                <a:ln>
                  <a:noFill/>
                </a:ln>
                <a:solidFill>
                  <a:srgbClr val="FF0000"/>
                </a:solidFill>
                <a:effectLst/>
                <a:uLnTx/>
                <a:uFillTx/>
                <a:latin typeface="黑体" pitchFamily="2" charset="-122"/>
                <a:ea typeface="黑体" pitchFamily="2" charset="-122"/>
                <a:cs typeface="+mn-cs"/>
              </a:rPr>
              <a:t>实验数据的去伪存真，上升为理论</a:t>
            </a:r>
            <a:r>
              <a:rPr kumimoji="0" lang="zh-CN" altLang="en-US" sz="2800" b="0" i="0" u="none" strike="noStrike" kern="1200" cap="none" spc="0" normalizeH="0" baseline="0" noProof="0" dirty="0" smtClean="0">
                <a:ln>
                  <a:noFill/>
                </a:ln>
                <a:solidFill>
                  <a:srgbClr val="CCFF33"/>
                </a:solidFill>
                <a:effectLst/>
                <a:uLnTx/>
                <a:uFillTx/>
                <a:latin typeface="黑体" pitchFamily="2" charset="-122"/>
                <a:ea typeface="黑体" pitchFamily="2" charset="-122"/>
                <a:cs typeface="+mn-cs"/>
              </a:rPr>
              <a:t/>
            </a:r>
            <a:br>
              <a:rPr kumimoji="0" lang="zh-CN" altLang="en-US" sz="2800" b="0" i="0" u="none" strike="noStrike" kern="1200" cap="none" spc="0" normalizeH="0" baseline="0" noProof="0" dirty="0" smtClean="0">
                <a:ln>
                  <a:noFill/>
                </a:ln>
                <a:solidFill>
                  <a:srgbClr val="CCFF33"/>
                </a:solidFill>
                <a:effectLst/>
                <a:uLnTx/>
                <a:uFillTx/>
                <a:latin typeface="黑体" pitchFamily="2" charset="-122"/>
                <a:ea typeface="黑体" pitchFamily="2" charset="-122"/>
                <a:cs typeface="+mn-cs"/>
              </a:rPr>
            </a:br>
            <a:r>
              <a:rPr kumimoji="0" lang="zh-CN" altLang="en-US" sz="40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n-cs"/>
              </a:rPr>
              <a:t>英国物理学家</a:t>
            </a:r>
            <a:r>
              <a:rPr kumimoji="0" lang="zh-CN" altLang="en-US" sz="36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n-cs"/>
              </a:rPr>
              <a:t>瑞利（</a:t>
            </a:r>
            <a:r>
              <a:rPr kumimoji="0" lang="en-US" altLang="zh-CN" sz="3600" b="0" i="0" u="none" strike="noStrike" kern="1200" cap="none" spc="0" normalizeH="0" baseline="0" noProof="0" dirty="0" err="1" smtClean="0">
                <a:ln>
                  <a:noFill/>
                </a:ln>
                <a:solidFill>
                  <a:schemeClr val="tx1"/>
                </a:solidFill>
                <a:effectLst/>
                <a:uLnTx/>
                <a:uFillTx/>
                <a:latin typeface="黑体" pitchFamily="2" charset="-122"/>
                <a:ea typeface="黑体" pitchFamily="2" charset="-122"/>
                <a:cs typeface="+mn-cs"/>
              </a:rPr>
              <a:t>J.W.S.Rayleigh</a:t>
            </a:r>
            <a:r>
              <a:rPr kumimoji="0" lang="en-US" altLang="zh-CN" sz="36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n-cs"/>
              </a:rPr>
              <a:t>)</a:t>
            </a:r>
            <a:r>
              <a:rPr kumimoji="0" lang="zh-CN" altLang="en-US" sz="36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n-cs"/>
              </a:rPr>
              <a:t>对于用两种制氮方法产生的密度的系统误差的深入研究，发现了惰性气体</a:t>
            </a:r>
            <a:r>
              <a:rPr kumimoji="0" lang="en-US" altLang="zh-CN" sz="3600" b="0" i="0" u="none" strike="noStrike" kern="1200" cap="none" spc="0" normalizeH="0" baseline="0" noProof="0" dirty="0" smtClean="0">
                <a:ln>
                  <a:noFill/>
                </a:ln>
                <a:solidFill>
                  <a:schemeClr val="tx1"/>
                </a:solidFill>
                <a:effectLst/>
                <a:uLnTx/>
                <a:uFillTx/>
                <a:latin typeface="+mn-lt"/>
                <a:ea typeface="黑体" pitchFamily="2" charset="-122"/>
                <a:cs typeface="+mn-cs"/>
              </a:rPr>
              <a:t>——</a:t>
            </a:r>
            <a:r>
              <a:rPr kumimoji="0" lang="zh-CN" altLang="en-US" sz="36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n-cs"/>
              </a:rPr>
              <a:t>氩气，而在</a:t>
            </a:r>
            <a:r>
              <a:rPr kumimoji="0" lang="en-US" altLang="zh-CN" sz="36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n-cs"/>
              </a:rPr>
              <a:t>1904</a:t>
            </a:r>
            <a:r>
              <a:rPr kumimoji="0" lang="zh-CN" altLang="en-US" sz="36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n-cs"/>
              </a:rPr>
              <a:t>年获诺贝尔奖。</a:t>
            </a:r>
            <a:endParaRPr kumimoji="0" lang="zh-CN" altLang="en-US" sz="4000" b="0" i="0" u="none" strike="noStrike" kern="1200" cap="none" spc="0" normalizeH="0" baseline="0" noProof="0" dirty="0" smtClean="0">
              <a:ln>
                <a:noFill/>
              </a:ln>
              <a:solidFill>
                <a:srgbClr val="FF0000"/>
              </a:solidFill>
              <a:effectLst/>
              <a:uLnTx/>
              <a:uFillTx/>
              <a:latin typeface="黑体" pitchFamily="2" charset="-122"/>
              <a:ea typeface="黑体" pitchFamily="2" charset="-122"/>
              <a:cs typeface="+mn-cs"/>
            </a:endParaRPr>
          </a:p>
        </p:txBody>
      </p:sp>
      <p:sp>
        <p:nvSpPr>
          <p:cNvPr id="14" name="Rectangle 3"/>
          <p:cNvSpPr>
            <a:spLocks noChangeArrowheads="1"/>
          </p:cNvSpPr>
          <p:nvPr/>
        </p:nvSpPr>
        <p:spPr bwMode="auto">
          <a:xfrm>
            <a:off x="1219200" y="865188"/>
            <a:ext cx="7162800" cy="823912"/>
          </a:xfrm>
          <a:prstGeom prst="rect">
            <a:avLst/>
          </a:prstGeom>
          <a:noFill/>
          <a:ln w="9525">
            <a:noFill/>
            <a:miter lim="800000"/>
            <a:headEnd/>
            <a:tailEnd/>
          </a:ln>
        </p:spPr>
        <p:txBody>
          <a:bodyPr>
            <a:spAutoFit/>
          </a:bodyPr>
          <a:lstStyle/>
          <a:p>
            <a:pPr algn="ctr">
              <a:spcBef>
                <a:spcPct val="0"/>
              </a:spcBef>
              <a:buClrTx/>
              <a:buFontTx/>
              <a:buNone/>
            </a:pPr>
            <a:r>
              <a:rPr lang="zh-CN" altLang="en-US" sz="4800" b="1" dirty="0">
                <a:solidFill>
                  <a:srgbClr val="FF0000"/>
                </a:solidFill>
                <a:latin typeface="Times New Roman" pitchFamily="18" charset="0"/>
                <a:ea typeface="华文彩云" pitchFamily="2" charset="-122"/>
              </a:rPr>
              <a:t>为什么要学习误差理论？</a:t>
            </a:r>
            <a:endParaRPr lang="zh-CN" altLang="en-US" sz="2800" b="1" dirty="0">
              <a:solidFill>
                <a:srgbClr val="FF0000"/>
              </a:solidFill>
              <a:latin typeface="Times New Roman" pitchFamily="18" charset="0"/>
              <a:ea typeface="华文彩云" pitchFamily="2" charset="-122"/>
            </a:endParaRPr>
          </a:p>
        </p:txBody>
      </p:sp>
    </p:spTree>
  </p:cSld>
  <p:clrMapOvr>
    <a:masterClrMapping/>
  </p:clrMapOvr>
  <p:transition spd="med">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050"/>
          <p:cNvSpPr>
            <a:spLocks noGrp="1" noChangeArrowheads="1"/>
          </p:cNvSpPr>
          <p:nvPr/>
        </p:nvSpPr>
        <p:spPr bwMode="auto">
          <a:xfrm>
            <a:off x="947738" y="1127125"/>
            <a:ext cx="3371850" cy="528638"/>
          </a:xfrm>
          <a:prstGeom prst="rect">
            <a:avLst/>
          </a:prstGeom>
          <a:noFill/>
          <a:ln w="9525">
            <a:noFill/>
            <a:miter lim="800000"/>
            <a:headEnd/>
            <a:tailEnd/>
          </a:ln>
        </p:spPr>
        <p:txBody>
          <a:bodyPr lIns="92075" tIns="46038" rIns="92075" bIns="46038" anchor="ctr"/>
          <a:lstStyle/>
          <a:p>
            <a:r>
              <a:rPr lang="zh-CN" altLang="en-US" sz="3200" b="1">
                <a:solidFill>
                  <a:srgbClr val="FF0000"/>
                </a:solidFill>
                <a:latin typeface="Calibri Light" pitchFamily="34" charset="0"/>
                <a:ea typeface="黑体" pitchFamily="2" charset="-122"/>
              </a:rPr>
              <a:t>测量误差的定义：</a:t>
            </a:r>
          </a:p>
        </p:txBody>
      </p:sp>
      <p:sp>
        <p:nvSpPr>
          <p:cNvPr id="70659" name="Rectangle 2051"/>
          <p:cNvSpPr>
            <a:spLocks noGrp="1" noChangeArrowheads="1"/>
          </p:cNvSpPr>
          <p:nvPr/>
        </p:nvSpPr>
        <p:spPr bwMode="auto">
          <a:xfrm>
            <a:off x="958850" y="1774825"/>
            <a:ext cx="6932613" cy="546100"/>
          </a:xfrm>
          <a:prstGeom prst="rect">
            <a:avLst/>
          </a:prstGeom>
          <a:noFill/>
          <a:ln w="9525">
            <a:noFill/>
            <a:miter lim="800000"/>
            <a:headEnd/>
            <a:tailEnd/>
          </a:ln>
        </p:spPr>
        <p:txBody>
          <a:bodyPr/>
          <a:lstStyle/>
          <a:p>
            <a:pPr marL="342900" indent="-342900">
              <a:spcBef>
                <a:spcPct val="20000"/>
              </a:spcBef>
              <a:buClr>
                <a:srgbClr val="FFFF00"/>
              </a:buClr>
              <a:buSzPct val="80000"/>
              <a:buFont typeface="Wingdings" pitchFamily="2" charset="2"/>
              <a:buNone/>
            </a:pPr>
            <a:r>
              <a:rPr lang="zh-CN" altLang="en-US" sz="2400" b="1">
                <a:latin typeface="黑体" pitchFamily="2" charset="-122"/>
                <a:ea typeface="黑体" pitchFamily="2" charset="-122"/>
              </a:rPr>
              <a:t>测量误差：测量值与被测（量）量真值之差。</a:t>
            </a:r>
          </a:p>
        </p:txBody>
      </p:sp>
      <p:sp>
        <p:nvSpPr>
          <p:cNvPr id="6" name="矩形 5"/>
          <p:cNvSpPr/>
          <p:nvPr/>
        </p:nvSpPr>
        <p:spPr>
          <a:xfrm>
            <a:off x="947738" y="3206750"/>
            <a:ext cx="7361237" cy="461963"/>
          </a:xfrm>
          <a:prstGeom prst="rect">
            <a:avLst/>
          </a:prstGeom>
        </p:spPr>
        <p:txBody>
          <a:bodyPr>
            <a:spAutoFit/>
          </a:bodyPr>
          <a:lstStyle/>
          <a:p>
            <a:pPr defTabSz="912495">
              <a:buClr>
                <a:srgbClr val="FFFF00"/>
              </a:buClr>
              <a:buFontTx/>
              <a:buNone/>
              <a:defRPr/>
            </a:pPr>
            <a:r>
              <a:rPr kumimoji="1" lang="zh-CN" altLang="en-US" sz="2400" dirty="0">
                <a:effectLst>
                  <a:outerShdw blurRad="38100" dist="38100" dir="2700000" algn="tl">
                    <a:srgbClr val="000000"/>
                  </a:outerShdw>
                </a:effectLst>
                <a:latin typeface="黑体" pitchFamily="49" charset="-122"/>
                <a:ea typeface="黑体" pitchFamily="49" charset="-122"/>
                <a:cs typeface="+mj-cs"/>
              </a:rPr>
              <a:t>绝对误差：</a:t>
            </a:r>
            <a:r>
              <a:rPr kumimoji="1" lang="en-US" altLang="zh-CN" sz="2400" b="1" dirty="0" err="1">
                <a:latin typeface="黑体" pitchFamily="49" charset="-122"/>
                <a:ea typeface="黑体" pitchFamily="49" charset="-122"/>
              </a:rPr>
              <a:t>Δx</a:t>
            </a:r>
            <a:r>
              <a:rPr kumimoji="1" lang="en-US" altLang="zh-CN" sz="2400" b="1" dirty="0">
                <a:latin typeface="黑体" pitchFamily="49" charset="-122"/>
                <a:ea typeface="黑体" pitchFamily="49" charset="-122"/>
              </a:rPr>
              <a:t> = x – x0</a:t>
            </a:r>
            <a:endParaRPr kumimoji="1" lang="zh-CN" altLang="en-US" sz="2400" b="1" dirty="0">
              <a:latin typeface="黑体" pitchFamily="49" charset="-122"/>
              <a:ea typeface="黑体" pitchFamily="49" charset="-122"/>
            </a:endParaRPr>
          </a:p>
        </p:txBody>
      </p:sp>
      <p:sp>
        <p:nvSpPr>
          <p:cNvPr id="70661" name="TextBox 13"/>
          <p:cNvSpPr txBox="1">
            <a:spLocks noChangeArrowheads="1"/>
          </p:cNvSpPr>
          <p:nvPr/>
        </p:nvSpPr>
        <p:spPr bwMode="auto">
          <a:xfrm>
            <a:off x="925513" y="2463800"/>
            <a:ext cx="7175500" cy="461963"/>
          </a:xfrm>
          <a:prstGeom prst="rect">
            <a:avLst/>
          </a:prstGeom>
          <a:noFill/>
          <a:ln w="9525">
            <a:noFill/>
            <a:miter lim="800000"/>
            <a:headEnd/>
            <a:tailEnd/>
          </a:ln>
        </p:spPr>
        <p:txBody>
          <a:bodyPr>
            <a:spAutoFit/>
          </a:bodyPr>
          <a:lstStyle/>
          <a:p>
            <a:r>
              <a:rPr lang="zh-CN" altLang="en-US" sz="2400" b="1">
                <a:solidFill>
                  <a:srgbClr val="0000FF"/>
                </a:solidFill>
                <a:latin typeface="黑体" pitchFamily="2" charset="-122"/>
                <a:ea typeface="黑体" pitchFamily="2" charset="-122"/>
              </a:rPr>
              <a:t>两种表示：绝对误差，相对误差</a:t>
            </a:r>
          </a:p>
        </p:txBody>
      </p:sp>
      <p:sp>
        <p:nvSpPr>
          <p:cNvPr id="15" name="Rectangle 3074"/>
          <p:cNvSpPr>
            <a:spLocks noGrp="1" noChangeArrowheads="1"/>
          </p:cNvSpPr>
          <p:nvPr/>
        </p:nvSpPr>
        <p:spPr bwMode="auto">
          <a:xfrm>
            <a:off x="965200" y="3740150"/>
            <a:ext cx="3810000" cy="1219200"/>
          </a:xfrm>
          <a:prstGeom prst="rect">
            <a:avLst/>
          </a:prstGeom>
          <a:noFill/>
          <a:ln w="9525">
            <a:noFill/>
            <a:miter lim="800000"/>
          </a:ln>
          <a:effectLst/>
        </p:spPr>
        <p:txBody>
          <a:bodyPr lIns="92075" tIns="46038" rIns="92075" bIns="46038" anchor="ctr"/>
          <a:lst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a:lstStyle>
          <a:p>
            <a:pPr algn="l" defTabSz="912495" eaLnBrk="1" hangingPunct="1">
              <a:buFontTx/>
              <a:buNone/>
              <a:defRPr/>
            </a:pPr>
            <a:r>
              <a:rPr lang="zh-CN" altLang="en-US" sz="2400" dirty="0" smtClean="0">
                <a:solidFill>
                  <a:schemeClr val="tx1"/>
                </a:solidFill>
                <a:latin typeface="黑体" pitchFamily="49" charset="-122"/>
                <a:ea typeface="黑体" pitchFamily="49" charset="-122"/>
              </a:rPr>
              <a:t>相对误差：</a:t>
            </a:r>
          </a:p>
        </p:txBody>
      </p:sp>
      <p:pic>
        <p:nvPicPr>
          <p:cNvPr id="70663" name="Object 3077"/>
          <p:cNvPicPr>
            <a:picLocks noChangeAspect="1" noChangeArrowheads="1"/>
          </p:cNvPicPr>
          <p:nvPr/>
        </p:nvPicPr>
        <p:blipFill>
          <a:blip r:embed="rId2" cstate="print"/>
          <a:srcRect/>
          <a:stretch>
            <a:fillRect/>
          </a:stretch>
        </p:blipFill>
        <p:spPr bwMode="auto">
          <a:xfrm>
            <a:off x="2746375" y="3905250"/>
            <a:ext cx="2254250" cy="1082675"/>
          </a:xfrm>
          <a:prstGeom prst="rect">
            <a:avLst/>
          </a:prstGeom>
          <a:noFill/>
          <a:ln w="9525">
            <a:noFill/>
            <a:miter lim="800000"/>
            <a:headEnd/>
            <a:tailEnd/>
          </a:ln>
        </p:spPr>
      </p:pic>
      <p:sp>
        <p:nvSpPr>
          <p:cNvPr id="70664" name="Rectangle 3075"/>
          <p:cNvSpPr>
            <a:spLocks noGrp="1" noChangeArrowheads="1"/>
          </p:cNvSpPr>
          <p:nvPr/>
        </p:nvSpPr>
        <p:spPr bwMode="auto">
          <a:xfrm>
            <a:off x="1008063" y="5199063"/>
            <a:ext cx="4614862" cy="547687"/>
          </a:xfrm>
          <a:prstGeom prst="rect">
            <a:avLst/>
          </a:prstGeom>
          <a:noFill/>
          <a:ln w="9525">
            <a:noFill/>
            <a:miter lim="800000"/>
            <a:headEnd/>
            <a:tailEnd/>
          </a:ln>
        </p:spPr>
        <p:txBody>
          <a:bodyPr/>
          <a:lstStyle/>
          <a:p>
            <a:pPr marL="342900" indent="-342900">
              <a:spcBef>
                <a:spcPct val="20000"/>
              </a:spcBef>
              <a:buClr>
                <a:srgbClr val="FFFF00"/>
              </a:buClr>
              <a:buSzPct val="80000"/>
              <a:buFont typeface="Wingdings" pitchFamily="2" charset="2"/>
              <a:buNone/>
            </a:pPr>
            <a:r>
              <a:rPr lang="zh-CN" altLang="en-US" sz="2400" b="1">
                <a:latin typeface="黑体" pitchFamily="2" charset="-122"/>
                <a:ea typeface="黑体" pitchFamily="2" charset="-122"/>
              </a:rPr>
              <a:t>用测量值表示相对误差：</a:t>
            </a:r>
          </a:p>
        </p:txBody>
      </p:sp>
      <p:pic>
        <p:nvPicPr>
          <p:cNvPr id="70665" name="Object 3078"/>
          <p:cNvPicPr>
            <a:picLocks noChangeAspect="1" noChangeArrowheads="1"/>
          </p:cNvPicPr>
          <p:nvPr/>
        </p:nvPicPr>
        <p:blipFill>
          <a:blip r:embed="rId3" cstate="print"/>
          <a:srcRect/>
          <a:stretch>
            <a:fillRect/>
          </a:stretch>
        </p:blipFill>
        <p:spPr bwMode="auto">
          <a:xfrm>
            <a:off x="4587875" y="4991100"/>
            <a:ext cx="2005013" cy="1063625"/>
          </a:xfrm>
          <a:prstGeom prst="rect">
            <a:avLst/>
          </a:prstGeom>
          <a:noFill/>
          <a:ln w="9525">
            <a:noFill/>
            <a:miter lim="800000"/>
            <a:headEnd/>
            <a:tailEnd/>
          </a:ln>
        </p:spPr>
      </p:pic>
      <p:sp>
        <p:nvSpPr>
          <p:cNvPr id="70666" name="Rectangle 3076"/>
          <p:cNvSpPr>
            <a:spLocks noGrp="1" noChangeArrowheads="1"/>
          </p:cNvSpPr>
          <p:nvPr/>
        </p:nvSpPr>
        <p:spPr bwMode="auto">
          <a:xfrm>
            <a:off x="984250" y="5937250"/>
            <a:ext cx="5119688" cy="519113"/>
          </a:xfrm>
          <a:prstGeom prst="rect">
            <a:avLst/>
          </a:prstGeom>
          <a:noFill/>
          <a:ln w="9525">
            <a:noFill/>
            <a:miter lim="800000"/>
            <a:headEnd/>
            <a:tailEnd/>
          </a:ln>
        </p:spPr>
        <p:txBody>
          <a:bodyPr/>
          <a:lstStyle/>
          <a:p>
            <a:pPr marL="342900" indent="-342900">
              <a:spcBef>
                <a:spcPct val="20000"/>
              </a:spcBef>
              <a:buClr>
                <a:schemeClr val="accent2"/>
              </a:buClr>
              <a:buSzPct val="80000"/>
              <a:buFont typeface="Wingdings" pitchFamily="2" charset="2"/>
              <a:buNone/>
            </a:pPr>
            <a:r>
              <a:rPr lang="zh-CN" altLang="en-US" sz="2400" b="1">
                <a:solidFill>
                  <a:srgbClr val="0000FF"/>
                </a:solidFill>
                <a:latin typeface="黑体" pitchFamily="2" charset="-122"/>
                <a:ea typeface="黑体" pitchFamily="2" charset="-122"/>
              </a:rPr>
              <a:t>相对误差通常用百分数表示</a:t>
            </a:r>
          </a:p>
        </p:txBody>
      </p:sp>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
          <p:cNvSpPr txBox="1">
            <a:spLocks noChangeArrowheads="1"/>
          </p:cNvSpPr>
          <p:nvPr/>
        </p:nvSpPr>
        <p:spPr>
          <a:xfrm>
            <a:off x="488950" y="1265238"/>
            <a:ext cx="7772400" cy="576262"/>
          </a:xfrm>
          <a:prstGeom prst="rect">
            <a:avLst/>
          </a:prstGeom>
        </p:spPr>
        <p:txBody>
          <a:bodyPr/>
          <a:lstStyle/>
          <a:p>
            <a:pPr defTabSz="914400">
              <a:lnSpc>
                <a:spcPct val="90000"/>
              </a:lnSpc>
              <a:buFontTx/>
              <a:buNone/>
              <a:defRPr/>
            </a:pPr>
            <a:r>
              <a:rPr lang="zh-CN" altLang="en-US" sz="4000" b="1" dirty="0">
                <a:solidFill>
                  <a:srgbClr val="C00000"/>
                </a:solidFill>
                <a:latin typeface="+mj-lt"/>
                <a:ea typeface="黑体" pitchFamily="2" charset="-122"/>
                <a:cs typeface="+mj-cs"/>
              </a:rPr>
              <a:t>（测量）误差的分类</a:t>
            </a:r>
          </a:p>
        </p:txBody>
      </p:sp>
      <p:sp>
        <p:nvSpPr>
          <p:cNvPr id="71683" name="Rectangle 3"/>
          <p:cNvSpPr txBox="1">
            <a:spLocks noChangeArrowheads="1"/>
          </p:cNvSpPr>
          <p:nvPr/>
        </p:nvSpPr>
        <p:spPr bwMode="auto">
          <a:xfrm>
            <a:off x="966788" y="2252663"/>
            <a:ext cx="6564312" cy="952500"/>
          </a:xfrm>
          <a:prstGeom prst="rect">
            <a:avLst/>
          </a:prstGeom>
          <a:noFill/>
          <a:ln w="9525">
            <a:noFill/>
            <a:miter lim="800000"/>
            <a:headEnd/>
            <a:tailEnd/>
          </a:ln>
        </p:spPr>
        <p:txBody>
          <a:bodyPr/>
          <a:lstStyle/>
          <a:p>
            <a:pPr marL="2057400" indent="-2057400" defTabSz="914400">
              <a:lnSpc>
                <a:spcPct val="90000"/>
              </a:lnSpc>
              <a:spcBef>
                <a:spcPts val="1000"/>
              </a:spcBef>
              <a:buFont typeface="Wingdings" pitchFamily="2" charset="2"/>
              <a:buNone/>
            </a:pPr>
            <a:r>
              <a:rPr lang="zh-CN" altLang="en-US" sz="2400" b="1">
                <a:latin typeface="黑体" pitchFamily="2" charset="-122"/>
                <a:ea typeface="黑体" pitchFamily="2" charset="-122"/>
              </a:rPr>
              <a:t>误差按其性质可分为两类：</a:t>
            </a:r>
          </a:p>
          <a:p>
            <a:pPr marL="2057400" indent="-2057400" defTabSz="914400">
              <a:lnSpc>
                <a:spcPct val="90000"/>
              </a:lnSpc>
              <a:spcBef>
                <a:spcPts val="1000"/>
              </a:spcBef>
              <a:buFont typeface="Wingdings" pitchFamily="2" charset="2"/>
              <a:buNone/>
            </a:pPr>
            <a:r>
              <a:rPr lang="zh-CN" altLang="en-US" sz="2400" b="1">
                <a:latin typeface="黑体" pitchFamily="2" charset="-122"/>
                <a:ea typeface="黑体" pitchFamily="2" charset="-122"/>
              </a:rPr>
              <a:t>    “系统误差”和“随机误差”</a:t>
            </a:r>
          </a:p>
          <a:p>
            <a:pPr marL="2057400" indent="-2057400" defTabSz="914400">
              <a:lnSpc>
                <a:spcPct val="90000"/>
              </a:lnSpc>
              <a:spcBef>
                <a:spcPts val="1000"/>
              </a:spcBef>
              <a:buFont typeface="Wingdings" pitchFamily="2" charset="2"/>
              <a:buNone/>
            </a:pPr>
            <a:endParaRPr lang="zh-CN" altLang="en-US" sz="2400" b="1">
              <a:latin typeface="黑体" pitchFamily="2" charset="-122"/>
              <a:ea typeface="黑体" pitchFamily="2" charset="-122"/>
            </a:endParaRPr>
          </a:p>
        </p:txBody>
      </p:sp>
      <p:sp>
        <p:nvSpPr>
          <p:cNvPr id="71684" name="Text Box 9"/>
          <p:cNvSpPr txBox="1">
            <a:spLocks noChangeArrowheads="1"/>
          </p:cNvSpPr>
          <p:nvPr/>
        </p:nvSpPr>
        <p:spPr bwMode="auto">
          <a:xfrm>
            <a:off x="463550" y="3563938"/>
            <a:ext cx="8280400" cy="461962"/>
          </a:xfrm>
          <a:prstGeom prst="rect">
            <a:avLst/>
          </a:prstGeom>
          <a:noFill/>
          <a:ln w="12700">
            <a:noFill/>
            <a:miter lim="800000"/>
            <a:headEnd/>
            <a:tailEnd/>
          </a:ln>
        </p:spPr>
        <p:txBody>
          <a:bodyPr>
            <a:spAutoFit/>
          </a:bodyPr>
          <a:lstStyle/>
          <a:p>
            <a:pPr>
              <a:spcBef>
                <a:spcPct val="50000"/>
              </a:spcBef>
            </a:pPr>
            <a:r>
              <a:rPr lang="zh-CN" altLang="en-US" sz="2400" b="1">
                <a:solidFill>
                  <a:srgbClr val="0000FF"/>
                </a:solidFill>
                <a:latin typeface="黑体" pitchFamily="2" charset="-122"/>
                <a:ea typeface="黑体" pitchFamily="2" charset="-122"/>
              </a:rPr>
              <a:t>（错误：测量结果明显偏离正常测量值的异常误差）</a:t>
            </a:r>
          </a:p>
        </p:txBody>
      </p:sp>
      <p:sp>
        <p:nvSpPr>
          <p:cNvPr id="71685" name="Rectangle 10"/>
          <p:cNvSpPr>
            <a:spLocks noChangeArrowheads="1"/>
          </p:cNvSpPr>
          <p:nvPr/>
        </p:nvSpPr>
        <p:spPr bwMode="auto">
          <a:xfrm>
            <a:off x="555625" y="4721225"/>
            <a:ext cx="8072438" cy="1555750"/>
          </a:xfrm>
          <a:prstGeom prst="rect">
            <a:avLst/>
          </a:prstGeom>
          <a:noFill/>
          <a:ln w="12700">
            <a:noFill/>
            <a:miter lim="800000"/>
            <a:headEnd/>
            <a:tailEnd/>
          </a:ln>
        </p:spPr>
        <p:txBody>
          <a:bodyPr>
            <a:spAutoFit/>
          </a:bodyPr>
          <a:lstStyle/>
          <a:p>
            <a:pPr>
              <a:lnSpc>
                <a:spcPts val="4038"/>
              </a:lnSpc>
              <a:buClr>
                <a:schemeClr val="folHlink"/>
              </a:buClr>
              <a:buFont typeface="Wingdings" pitchFamily="2" charset="2"/>
              <a:buChar char="l"/>
            </a:pPr>
            <a:r>
              <a:rPr lang="zh-CN" altLang="en-US" sz="2400" b="1">
                <a:solidFill>
                  <a:srgbClr val="C00000"/>
                </a:solidFill>
                <a:latin typeface="黑体" pitchFamily="2" charset="-122"/>
                <a:ea typeface="黑体" pitchFamily="2" charset="-122"/>
              </a:rPr>
              <a:t>系统误差：</a:t>
            </a:r>
            <a:r>
              <a:rPr lang="zh-CN" altLang="en-US" sz="2400" b="1">
                <a:latin typeface="黑体" pitchFamily="2" charset="-122"/>
                <a:ea typeface="黑体" pitchFamily="2" charset="-122"/>
              </a:rPr>
              <a:t>指在相同条件下多次测量同一被测量的过程中，大小，正负恒定或按照某种规律变化的测量误差。即测量前后可以确切知道的误差</a:t>
            </a:r>
            <a:r>
              <a:rPr lang="en-US" altLang="zh-CN" sz="2400" b="1">
                <a:latin typeface="黑体" pitchFamily="2" charset="-122"/>
                <a:ea typeface="黑体" pitchFamily="2" charset="-122"/>
              </a:rPr>
              <a:t>(</a:t>
            </a:r>
            <a:r>
              <a:rPr lang="zh-CN" altLang="en-US" sz="2400" b="1">
                <a:latin typeface="黑体" pitchFamily="2" charset="-122"/>
                <a:ea typeface="黑体" pitchFamily="2" charset="-122"/>
              </a:rPr>
              <a:t>可修正</a:t>
            </a:r>
            <a:r>
              <a:rPr lang="en-US" altLang="zh-CN" sz="2400" b="1">
                <a:latin typeface="黑体" pitchFamily="2" charset="-122"/>
                <a:ea typeface="黑体" pitchFamily="2" charset="-122"/>
              </a:rPr>
              <a:t>)</a:t>
            </a:r>
          </a:p>
        </p:txBody>
      </p:sp>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txBox="1">
            <a:spLocks noChangeArrowheads="1"/>
          </p:cNvSpPr>
          <p:nvPr/>
        </p:nvSpPr>
        <p:spPr bwMode="auto">
          <a:xfrm>
            <a:off x="482600" y="1241425"/>
            <a:ext cx="7772400" cy="1143000"/>
          </a:xfrm>
          <a:prstGeom prst="rect">
            <a:avLst/>
          </a:prstGeom>
          <a:noFill/>
          <a:ln w="9525">
            <a:noFill/>
            <a:miter lim="800000"/>
            <a:headEnd/>
            <a:tailEnd/>
          </a:ln>
        </p:spPr>
        <p:txBody>
          <a:bodyPr/>
          <a:lstStyle/>
          <a:p>
            <a:pPr marL="990600" indent="-990600" defTabSz="914400">
              <a:lnSpc>
                <a:spcPct val="90000"/>
              </a:lnSpc>
              <a:spcAft>
                <a:spcPts val="1200"/>
              </a:spcAft>
              <a:buFont typeface="Wingdings" pitchFamily="2" charset="2"/>
              <a:buNone/>
            </a:pPr>
            <a:r>
              <a:rPr lang="zh-CN" altLang="en-US" sz="2800" b="1">
                <a:solidFill>
                  <a:srgbClr val="C00000"/>
                </a:solidFill>
                <a:latin typeface="黑体" pitchFamily="2" charset="-122"/>
                <a:ea typeface="黑体" pitchFamily="2" charset="-122"/>
              </a:rPr>
              <a:t>系统误差的来源</a:t>
            </a:r>
            <a:endParaRPr lang="en-US" altLang="zh-CN" sz="2800" b="1">
              <a:solidFill>
                <a:srgbClr val="C00000"/>
              </a:solidFill>
              <a:latin typeface="黑体" pitchFamily="2" charset="-122"/>
              <a:ea typeface="黑体" pitchFamily="2" charset="-122"/>
            </a:endParaRPr>
          </a:p>
        </p:txBody>
      </p:sp>
      <p:sp>
        <p:nvSpPr>
          <p:cNvPr id="72707" name="Rectangle 3"/>
          <p:cNvSpPr txBox="1">
            <a:spLocks noChangeArrowheads="1"/>
          </p:cNvSpPr>
          <p:nvPr/>
        </p:nvSpPr>
        <p:spPr bwMode="auto">
          <a:xfrm>
            <a:off x="317500" y="2573338"/>
            <a:ext cx="8572500" cy="2405062"/>
          </a:xfrm>
          <a:prstGeom prst="rect">
            <a:avLst/>
          </a:prstGeom>
          <a:noFill/>
          <a:ln w="9525">
            <a:noFill/>
            <a:miter lim="800000"/>
            <a:headEnd/>
            <a:tailEnd/>
          </a:ln>
        </p:spPr>
        <p:txBody>
          <a:bodyPr/>
          <a:lstStyle/>
          <a:p>
            <a:pPr marL="990600" indent="-990600" defTabSz="914400">
              <a:lnSpc>
                <a:spcPct val="90000"/>
              </a:lnSpc>
              <a:spcBef>
                <a:spcPts val="1000"/>
              </a:spcBef>
              <a:buFont typeface="Wingdings" pitchFamily="2" charset="2"/>
              <a:buNone/>
            </a:pPr>
            <a:endParaRPr lang="en-US" altLang="zh-CN" sz="2400" b="1">
              <a:latin typeface="黑体" pitchFamily="2" charset="-122"/>
              <a:ea typeface="黑体" pitchFamily="2" charset="-122"/>
            </a:endParaRPr>
          </a:p>
          <a:p>
            <a:pPr marL="990600" indent="-990600" defTabSz="914400">
              <a:lnSpc>
                <a:spcPct val="90000"/>
              </a:lnSpc>
              <a:spcBef>
                <a:spcPts val="1000"/>
              </a:spcBef>
              <a:buFont typeface="Wingdings" pitchFamily="2" charset="2"/>
              <a:buNone/>
            </a:pPr>
            <a:endParaRPr lang="zh-CN" altLang="en-US" sz="2400" b="1">
              <a:latin typeface="黑体" pitchFamily="2" charset="-122"/>
              <a:ea typeface="黑体" pitchFamily="2" charset="-122"/>
            </a:endParaRPr>
          </a:p>
          <a:p>
            <a:pPr marL="990600" indent="-990600" defTabSz="914400">
              <a:lnSpc>
                <a:spcPct val="90000"/>
              </a:lnSpc>
              <a:spcBef>
                <a:spcPts val="1000"/>
              </a:spcBef>
              <a:buFont typeface="Wingdings" pitchFamily="2" charset="2"/>
              <a:buNone/>
            </a:pPr>
            <a:r>
              <a:rPr lang="zh-CN" altLang="en-US" sz="2400" b="1">
                <a:latin typeface="黑体" pitchFamily="2" charset="-122"/>
                <a:ea typeface="黑体" pitchFamily="2" charset="-122"/>
              </a:rPr>
              <a:t>（</a:t>
            </a:r>
            <a:r>
              <a:rPr lang="en-US" altLang="zh-CN" sz="2400" b="1">
                <a:latin typeface="黑体" pitchFamily="2" charset="-122"/>
                <a:ea typeface="黑体" pitchFamily="2" charset="-122"/>
              </a:rPr>
              <a:t>2</a:t>
            </a:r>
            <a:r>
              <a:rPr lang="zh-CN" altLang="en-US" sz="2400" b="1">
                <a:latin typeface="黑体" pitchFamily="2" charset="-122"/>
                <a:ea typeface="黑体" pitchFamily="2" charset="-122"/>
              </a:rPr>
              <a:t>）理论和方法误差</a:t>
            </a:r>
          </a:p>
          <a:p>
            <a:pPr marL="990600" indent="-990600" defTabSz="914400">
              <a:lnSpc>
                <a:spcPct val="90000"/>
              </a:lnSpc>
              <a:spcBef>
                <a:spcPts val="1000"/>
              </a:spcBef>
              <a:buFont typeface="Wingdings" pitchFamily="2" charset="2"/>
              <a:buNone/>
            </a:pPr>
            <a:r>
              <a:rPr lang="zh-CN" altLang="en-US" sz="2400" b="1">
                <a:latin typeface="黑体" pitchFamily="2" charset="-122"/>
                <a:ea typeface="黑体" pitchFamily="2" charset="-122"/>
              </a:rPr>
              <a:t>     理论公式的近似性、理论公式成立的条件不完全满足、实验方法不完善</a:t>
            </a:r>
            <a:endParaRPr lang="en-US" altLang="zh-CN" sz="2400" b="1">
              <a:latin typeface="黑体" pitchFamily="2" charset="-122"/>
              <a:ea typeface="黑体" pitchFamily="2" charset="-122"/>
            </a:endParaRPr>
          </a:p>
          <a:p>
            <a:pPr marL="990600" indent="-990600" defTabSz="914400">
              <a:lnSpc>
                <a:spcPct val="90000"/>
              </a:lnSpc>
              <a:spcBef>
                <a:spcPts val="1000"/>
              </a:spcBef>
              <a:buFont typeface="Wingdings" pitchFamily="2" charset="2"/>
              <a:buNone/>
            </a:pPr>
            <a:endParaRPr lang="zh-CN" altLang="en-US" sz="2400" b="1">
              <a:latin typeface="黑体" pitchFamily="2" charset="-122"/>
              <a:ea typeface="黑体" pitchFamily="2" charset="-122"/>
            </a:endParaRPr>
          </a:p>
        </p:txBody>
      </p:sp>
      <p:sp>
        <p:nvSpPr>
          <p:cNvPr id="2"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
        <p:nvSpPr>
          <p:cNvPr id="72709" name="矩形 5"/>
          <p:cNvSpPr>
            <a:spLocks noChangeArrowheads="1"/>
          </p:cNvSpPr>
          <p:nvPr/>
        </p:nvSpPr>
        <p:spPr bwMode="auto">
          <a:xfrm>
            <a:off x="355600" y="2006600"/>
            <a:ext cx="7986713" cy="1219200"/>
          </a:xfrm>
          <a:prstGeom prst="rect">
            <a:avLst/>
          </a:prstGeom>
          <a:noFill/>
          <a:ln w="9525">
            <a:noFill/>
            <a:miter lim="800000"/>
            <a:headEnd/>
            <a:tailEnd/>
          </a:ln>
        </p:spPr>
        <p:txBody>
          <a:bodyPr>
            <a:spAutoFit/>
          </a:bodyPr>
          <a:lstStyle/>
          <a:p>
            <a:pPr marL="990600" indent="-990600" defTabSz="914400">
              <a:lnSpc>
                <a:spcPct val="90000"/>
              </a:lnSpc>
              <a:spcBef>
                <a:spcPts val="1000"/>
              </a:spcBef>
              <a:buFont typeface="Wingdings" pitchFamily="2" charset="2"/>
              <a:buNone/>
            </a:pPr>
            <a:r>
              <a:rPr lang="zh-CN" altLang="en-US" sz="2400" b="1">
                <a:latin typeface="黑体" pitchFamily="2" charset="-122"/>
                <a:ea typeface="黑体" pitchFamily="2" charset="-122"/>
              </a:rPr>
              <a:t>（</a:t>
            </a:r>
            <a:r>
              <a:rPr lang="en-US" altLang="zh-CN" sz="2400" b="1">
                <a:latin typeface="黑体" pitchFamily="2" charset="-122"/>
                <a:ea typeface="黑体" pitchFamily="2" charset="-122"/>
              </a:rPr>
              <a:t>1</a:t>
            </a:r>
            <a:r>
              <a:rPr lang="zh-CN" altLang="en-US" sz="2400" b="1">
                <a:latin typeface="黑体" pitchFamily="2" charset="-122"/>
                <a:ea typeface="黑体" pitchFamily="2" charset="-122"/>
              </a:rPr>
              <a:t>）仪器误差</a:t>
            </a:r>
          </a:p>
          <a:p>
            <a:pPr marL="990600" indent="-990600" defTabSz="914400">
              <a:lnSpc>
                <a:spcPct val="90000"/>
              </a:lnSpc>
              <a:spcBef>
                <a:spcPts val="1000"/>
              </a:spcBef>
              <a:buFont typeface="Wingdings" pitchFamily="2" charset="2"/>
              <a:buNone/>
            </a:pPr>
            <a:r>
              <a:rPr lang="zh-CN" altLang="en-US" sz="2400" b="1">
                <a:latin typeface="黑体" pitchFamily="2" charset="-122"/>
                <a:ea typeface="黑体" pitchFamily="2" charset="-122"/>
              </a:rPr>
              <a:t>     仪器本身有缺陷或使用不当（如仪器标尺刻度不均匀，零点不准 ，使用条件不符合要求等等）</a:t>
            </a:r>
            <a:endParaRPr lang="zh-CN" altLang="en-US" sz="2400"/>
          </a:p>
        </p:txBody>
      </p:sp>
      <p:sp>
        <p:nvSpPr>
          <p:cNvPr id="72710" name="矩形 6"/>
          <p:cNvSpPr>
            <a:spLocks noChangeArrowheads="1"/>
          </p:cNvSpPr>
          <p:nvPr/>
        </p:nvSpPr>
        <p:spPr bwMode="auto">
          <a:xfrm>
            <a:off x="242888" y="5089525"/>
            <a:ext cx="8324850" cy="1273175"/>
          </a:xfrm>
          <a:prstGeom prst="rect">
            <a:avLst/>
          </a:prstGeom>
          <a:noFill/>
          <a:ln w="9525">
            <a:noFill/>
            <a:miter lim="800000"/>
            <a:headEnd/>
            <a:tailEnd/>
          </a:ln>
        </p:spPr>
        <p:txBody>
          <a:bodyPr>
            <a:spAutoFit/>
          </a:bodyPr>
          <a:lstStyle/>
          <a:p>
            <a:pPr marL="990600" indent="-990600" defTabSz="914400">
              <a:lnSpc>
                <a:spcPct val="90000"/>
              </a:lnSpc>
              <a:spcBef>
                <a:spcPts val="1000"/>
              </a:spcBef>
              <a:buFont typeface="Wingdings" pitchFamily="2" charset="2"/>
              <a:buNone/>
            </a:pPr>
            <a:r>
              <a:rPr lang="zh-CN" altLang="en-US" sz="2800" b="1">
                <a:latin typeface="黑体" pitchFamily="2" charset="-122"/>
                <a:ea typeface="黑体" pitchFamily="2" charset="-122"/>
              </a:rPr>
              <a:t>（</a:t>
            </a:r>
            <a:r>
              <a:rPr lang="en-US" altLang="zh-CN" sz="2400" b="1">
                <a:latin typeface="黑体" pitchFamily="2" charset="-122"/>
                <a:ea typeface="黑体" pitchFamily="2" charset="-122"/>
              </a:rPr>
              <a:t>3</a:t>
            </a:r>
            <a:r>
              <a:rPr lang="zh-CN" altLang="en-US" sz="2400" b="1">
                <a:latin typeface="黑体" pitchFamily="2" charset="-122"/>
                <a:ea typeface="黑体" pitchFamily="2" charset="-122"/>
              </a:rPr>
              <a:t>）实验人员的误差</a:t>
            </a:r>
          </a:p>
          <a:p>
            <a:pPr marL="990600" indent="-990600" defTabSz="914400">
              <a:lnSpc>
                <a:spcPct val="90000"/>
              </a:lnSpc>
              <a:spcBef>
                <a:spcPts val="1000"/>
              </a:spcBef>
              <a:buFont typeface="Wingdings" pitchFamily="2" charset="2"/>
              <a:buNone/>
            </a:pPr>
            <a:r>
              <a:rPr lang="zh-CN" altLang="en-US" sz="2400" b="1">
                <a:latin typeface="黑体" pitchFamily="2" charset="-122"/>
                <a:ea typeface="黑体" pitchFamily="2" charset="-122"/>
              </a:rPr>
              <a:t>     实验人员的（固有的）操作习惯、熟练程度、分辨能力、反应速度等</a:t>
            </a:r>
          </a:p>
        </p:txBody>
      </p:sp>
    </p:spTree>
  </p:cSld>
  <p:clrMapOvr>
    <a:masterClrMapping/>
  </p:clrMapOvr>
  <p:transition spd="med">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txBox="1">
            <a:spLocks noChangeArrowheads="1"/>
          </p:cNvSpPr>
          <p:nvPr/>
        </p:nvSpPr>
        <p:spPr bwMode="auto">
          <a:xfrm>
            <a:off x="511175" y="1296988"/>
            <a:ext cx="8534400" cy="1928812"/>
          </a:xfrm>
          <a:prstGeom prst="rect">
            <a:avLst/>
          </a:prstGeom>
          <a:noFill/>
          <a:ln w="9525">
            <a:noFill/>
            <a:miter lim="800000"/>
            <a:headEnd/>
            <a:tailEnd/>
          </a:ln>
        </p:spPr>
        <p:txBody>
          <a:bodyPr/>
          <a:lstStyle/>
          <a:p>
            <a:pPr defTabSz="914400">
              <a:lnSpc>
                <a:spcPct val="90000"/>
              </a:lnSpc>
              <a:spcBef>
                <a:spcPts val="1000"/>
              </a:spcBef>
              <a:buClr>
                <a:srgbClr val="FFFF00"/>
              </a:buClr>
            </a:pPr>
            <a:r>
              <a:rPr lang="zh-CN" altLang="en-US" sz="2800" b="1">
                <a:solidFill>
                  <a:srgbClr val="0000FF"/>
                </a:solidFill>
                <a:latin typeface="黑体" pitchFamily="2" charset="-122"/>
                <a:ea typeface="黑体" pitchFamily="2" charset="-122"/>
              </a:rPr>
              <a:t>随机误差：</a:t>
            </a:r>
          </a:p>
          <a:p>
            <a:pPr defTabSz="914400">
              <a:lnSpc>
                <a:spcPct val="90000"/>
              </a:lnSpc>
              <a:spcBef>
                <a:spcPts val="1000"/>
              </a:spcBef>
            </a:pPr>
            <a:r>
              <a:rPr lang="zh-CN" altLang="en-US" sz="2800" b="1">
                <a:latin typeface="黑体" pitchFamily="2" charset="-122"/>
                <a:ea typeface="黑体" pitchFamily="2" charset="-122"/>
              </a:rPr>
              <a:t>    是指在</a:t>
            </a:r>
            <a:r>
              <a:rPr lang="zh-CN" altLang="en-US" sz="2800" b="1">
                <a:solidFill>
                  <a:srgbClr val="FF0000"/>
                </a:solidFill>
                <a:latin typeface="黑体" pitchFamily="2" charset="-122"/>
                <a:ea typeface="黑体" pitchFamily="2" charset="-122"/>
              </a:rPr>
              <a:t>相同条件下多次测量</a:t>
            </a:r>
            <a:r>
              <a:rPr lang="zh-CN" altLang="en-US" sz="2800" b="1">
                <a:latin typeface="黑体" pitchFamily="2" charset="-122"/>
                <a:ea typeface="黑体" pitchFamily="2" charset="-122"/>
              </a:rPr>
              <a:t>同一被测量的过程中，大小方向不能预料、变化方式</a:t>
            </a:r>
            <a:r>
              <a:rPr lang="zh-CN" altLang="en-US" sz="2800" b="1">
                <a:solidFill>
                  <a:srgbClr val="FF0000"/>
                </a:solidFill>
                <a:latin typeface="黑体" pitchFamily="2" charset="-122"/>
                <a:ea typeface="黑体" pitchFamily="2" charset="-122"/>
              </a:rPr>
              <a:t>不可预知的测量误差</a:t>
            </a:r>
            <a:r>
              <a:rPr lang="zh-CN" altLang="en-US" sz="2800" b="1">
                <a:latin typeface="黑体" pitchFamily="2" charset="-122"/>
                <a:ea typeface="黑体" pitchFamily="2" charset="-122"/>
              </a:rPr>
              <a:t>。</a:t>
            </a:r>
          </a:p>
        </p:txBody>
      </p:sp>
      <p:sp>
        <p:nvSpPr>
          <p:cNvPr id="73731" name="矩形 5"/>
          <p:cNvSpPr>
            <a:spLocks noChangeArrowheads="1"/>
          </p:cNvSpPr>
          <p:nvPr/>
        </p:nvSpPr>
        <p:spPr bwMode="auto">
          <a:xfrm>
            <a:off x="511175" y="3228975"/>
            <a:ext cx="8572500" cy="1816100"/>
          </a:xfrm>
          <a:prstGeom prst="rect">
            <a:avLst/>
          </a:prstGeom>
          <a:noFill/>
          <a:ln w="9525">
            <a:noFill/>
            <a:miter lim="800000"/>
            <a:headEnd/>
            <a:tailEnd/>
          </a:ln>
        </p:spPr>
        <p:txBody>
          <a:bodyPr>
            <a:spAutoFit/>
          </a:bodyPr>
          <a:lstStyle/>
          <a:p>
            <a:pPr>
              <a:buClr>
                <a:srgbClr val="FFFF00"/>
              </a:buClr>
            </a:pPr>
            <a:r>
              <a:rPr lang="zh-CN" altLang="en-US" sz="2800" b="1">
                <a:solidFill>
                  <a:srgbClr val="0000FF"/>
                </a:solidFill>
                <a:latin typeface="黑体" pitchFamily="2" charset="-122"/>
                <a:ea typeface="黑体" pitchFamily="2" charset="-122"/>
              </a:rPr>
              <a:t>随机误差的来源</a:t>
            </a:r>
            <a:endParaRPr lang="en-US" altLang="zh-CN" sz="2800" b="1">
              <a:solidFill>
                <a:srgbClr val="0000FF"/>
              </a:solidFill>
              <a:latin typeface="黑体" pitchFamily="2" charset="-122"/>
              <a:ea typeface="黑体" pitchFamily="2" charset="-122"/>
            </a:endParaRPr>
          </a:p>
          <a:p>
            <a:pPr>
              <a:buClr>
                <a:srgbClr val="FFFF00"/>
              </a:buClr>
            </a:pPr>
            <a:r>
              <a:rPr lang="zh-CN" altLang="en-US" sz="2800" b="1">
                <a:latin typeface="黑体" pitchFamily="2" charset="-122"/>
                <a:ea typeface="黑体" pitchFamily="2" charset="-122"/>
              </a:rPr>
              <a:t>    是由于影响测量结果的各种</a:t>
            </a:r>
            <a:r>
              <a:rPr lang="zh-CN" altLang="en-US" sz="2800" b="1">
                <a:solidFill>
                  <a:srgbClr val="FF0000"/>
                </a:solidFill>
                <a:latin typeface="黑体" pitchFamily="2" charset="-122"/>
                <a:ea typeface="黑体" pitchFamily="2" charset="-122"/>
              </a:rPr>
              <a:t>偶然因素</a:t>
            </a:r>
            <a:r>
              <a:rPr lang="zh-CN" altLang="en-US" sz="2800" b="1">
                <a:latin typeface="黑体" pitchFamily="2" charset="-122"/>
                <a:ea typeface="黑体" pitchFamily="2" charset="-122"/>
              </a:rPr>
              <a:t>的随机变化所造成的；包括外来因素和自人为因素，如：振动</a:t>
            </a:r>
            <a:r>
              <a:rPr lang="zh-CN" altLang="en-US" sz="2800" b="1">
                <a:latin typeface="黑体" pitchFamily="2" charset="-122"/>
                <a:ea typeface="黑体" pitchFamily="2" charset="-122"/>
                <a:cs typeface="楷体_GB2312" pitchFamily="49" charset="-122"/>
              </a:rPr>
              <a:t>、</a:t>
            </a:r>
            <a:r>
              <a:rPr lang="zh-CN" altLang="en-US" sz="2800" b="1">
                <a:latin typeface="黑体" pitchFamily="2" charset="-122"/>
                <a:ea typeface="黑体" pitchFamily="2" charset="-122"/>
              </a:rPr>
              <a:t>电网电压的波动、呼吸心跳等。</a:t>
            </a:r>
          </a:p>
        </p:txBody>
      </p:sp>
      <p:sp>
        <p:nvSpPr>
          <p:cNvPr id="73732" name="矩形 5"/>
          <p:cNvSpPr>
            <a:spLocks noChangeArrowheads="1"/>
          </p:cNvSpPr>
          <p:nvPr/>
        </p:nvSpPr>
        <p:spPr bwMode="auto">
          <a:xfrm>
            <a:off x="511175" y="5522913"/>
            <a:ext cx="8393113" cy="954087"/>
          </a:xfrm>
          <a:prstGeom prst="rect">
            <a:avLst/>
          </a:prstGeom>
          <a:noFill/>
          <a:ln w="9525">
            <a:noFill/>
            <a:miter lim="800000"/>
            <a:headEnd/>
            <a:tailEnd/>
          </a:ln>
        </p:spPr>
        <p:txBody>
          <a:bodyPr>
            <a:spAutoFit/>
          </a:bodyPr>
          <a:lstStyle/>
          <a:p>
            <a:r>
              <a:rPr lang="zh-CN" altLang="en-US" sz="2800" b="1">
                <a:solidFill>
                  <a:srgbClr val="0000FF"/>
                </a:solidFill>
                <a:latin typeface="黑体" pitchFamily="2" charset="-122"/>
                <a:ea typeface="黑体" pitchFamily="2" charset="-122"/>
              </a:rPr>
              <a:t>随机误差的特点：</a:t>
            </a:r>
            <a:r>
              <a:rPr lang="zh-CN" altLang="en-US" sz="2800" b="1">
                <a:solidFill>
                  <a:srgbClr val="FF0000"/>
                </a:solidFill>
                <a:latin typeface="黑体" pitchFamily="2" charset="-122"/>
                <a:ea typeface="黑体" pitchFamily="2" charset="-122"/>
              </a:rPr>
              <a:t>偶然性、不可预知性</a:t>
            </a:r>
            <a:endParaRPr lang="en-US" altLang="zh-CN" sz="2800" b="1">
              <a:solidFill>
                <a:srgbClr val="FF0000"/>
              </a:solidFill>
              <a:latin typeface="黑体" pitchFamily="2" charset="-122"/>
              <a:ea typeface="黑体" pitchFamily="2" charset="-122"/>
            </a:endParaRPr>
          </a:p>
          <a:p>
            <a:r>
              <a:rPr lang="zh-CN" altLang="en-US" sz="2800" b="1">
                <a:latin typeface="黑体" pitchFamily="2" charset="-122"/>
                <a:ea typeface="黑体" pitchFamily="2" charset="-122"/>
              </a:rPr>
              <a:t>单次随机，多次服从统计规律</a:t>
            </a:r>
            <a:endParaRPr lang="zh-CN" altLang="en-US" sz="2800">
              <a:latin typeface="黑体" pitchFamily="2" charset="-122"/>
              <a:ea typeface="黑体" pitchFamily="2" charset="-122"/>
            </a:endParaRPr>
          </a:p>
        </p:txBody>
      </p:sp>
      <p:sp>
        <p:nvSpPr>
          <p:cNvPr id="2"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txBox="1"/>
          <p:nvPr/>
        </p:nvSpPr>
        <p:spPr>
          <a:xfrm>
            <a:off x="468313" y="1109663"/>
            <a:ext cx="3981450" cy="498475"/>
          </a:xfrm>
          <a:prstGeom prst="rect">
            <a:avLst/>
          </a:prstGeom>
        </p:spPr>
        <p:txBody>
          <a:bodyPr/>
          <a:lstStyle/>
          <a:p>
            <a:pPr defTabSz="914400" eaLnBrk="0" hangingPunct="0">
              <a:lnSpc>
                <a:spcPct val="90000"/>
              </a:lnSpc>
              <a:buFontTx/>
              <a:buNone/>
              <a:defRPr/>
            </a:pPr>
            <a:r>
              <a:rPr lang="zh-CN" altLang="en-US" sz="2800" b="1" dirty="0">
                <a:solidFill>
                  <a:srgbClr val="C00000"/>
                </a:solidFill>
                <a:latin typeface="黑体" pitchFamily="49" charset="-122"/>
                <a:ea typeface="黑体" pitchFamily="49" charset="-122"/>
                <a:cs typeface="+mj-cs"/>
              </a:rPr>
              <a:t>统计分布函数和概率</a:t>
            </a:r>
          </a:p>
        </p:txBody>
      </p:sp>
      <p:sp>
        <p:nvSpPr>
          <p:cNvPr id="74755" name="内容占位符 2"/>
          <p:cNvSpPr txBox="1">
            <a:spLocks noChangeArrowheads="1"/>
          </p:cNvSpPr>
          <p:nvPr/>
        </p:nvSpPr>
        <p:spPr bwMode="auto">
          <a:xfrm>
            <a:off x="468313" y="1849438"/>
            <a:ext cx="8501062" cy="4576762"/>
          </a:xfrm>
          <a:prstGeom prst="rect">
            <a:avLst/>
          </a:prstGeom>
          <a:noFill/>
          <a:ln w="9525">
            <a:noFill/>
            <a:miter lim="800000"/>
            <a:headEnd/>
            <a:tailEnd/>
          </a:ln>
        </p:spPr>
        <p:txBody>
          <a:bodyPr/>
          <a:lstStyle/>
          <a:p>
            <a:pPr marL="228600" indent="-228600" defTabSz="914400" eaLnBrk="0" hangingPunct="0">
              <a:lnSpc>
                <a:spcPct val="90000"/>
              </a:lnSpc>
              <a:spcBef>
                <a:spcPts val="1000"/>
              </a:spcBef>
              <a:buClr>
                <a:srgbClr val="FFFF00"/>
              </a:buClr>
              <a:buFontTx/>
              <a:buNone/>
            </a:pPr>
            <a:r>
              <a:rPr lang="zh-CN" altLang="en-US" sz="2800" b="1">
                <a:solidFill>
                  <a:srgbClr val="0000FF"/>
                </a:solidFill>
                <a:latin typeface="黑体" pitchFamily="2" charset="-122"/>
                <a:ea typeface="黑体" pitchFamily="2" charset="-122"/>
              </a:rPr>
              <a:t>   统计分布函数</a:t>
            </a:r>
            <a:r>
              <a:rPr lang="zh-CN" altLang="en-US" sz="2800" b="1">
                <a:latin typeface="黑体" pitchFamily="2" charset="-122"/>
                <a:ea typeface="黑体" pitchFamily="2" charset="-122"/>
              </a:rPr>
              <a:t>：如果把多次反复测量中的某次结果记为</a:t>
            </a:r>
            <a:r>
              <a:rPr lang="en-US" altLang="zh-CN" sz="2800" b="1">
                <a:latin typeface="黑体" pitchFamily="2" charset="-122"/>
                <a:ea typeface="黑体" pitchFamily="2" charset="-122"/>
              </a:rPr>
              <a:t>x</a:t>
            </a:r>
            <a:r>
              <a:rPr lang="en-US" altLang="zh-CN" sz="2800" b="1" baseline="-25000">
                <a:latin typeface="黑体" pitchFamily="2" charset="-122"/>
                <a:ea typeface="黑体" pitchFamily="2" charset="-122"/>
              </a:rPr>
              <a:t>i</a:t>
            </a:r>
            <a:r>
              <a:rPr lang="zh-CN" altLang="en-US" sz="2800" b="1">
                <a:latin typeface="黑体" pitchFamily="2" charset="-122"/>
                <a:ea typeface="黑体" pitchFamily="2" charset="-122"/>
              </a:rPr>
              <a:t>，其出现的次数记为</a:t>
            </a:r>
            <a:r>
              <a:rPr lang="en-US" altLang="zh-CN" sz="2800" b="1">
                <a:latin typeface="黑体" pitchFamily="2" charset="-122"/>
                <a:ea typeface="黑体" pitchFamily="2" charset="-122"/>
              </a:rPr>
              <a:t>y</a:t>
            </a:r>
            <a:r>
              <a:rPr lang="en-US" altLang="zh-CN" sz="2800" b="1" baseline="-25000">
                <a:latin typeface="黑体" pitchFamily="2" charset="-122"/>
                <a:ea typeface="黑体" pitchFamily="2" charset="-122"/>
              </a:rPr>
              <a:t>i</a:t>
            </a:r>
            <a:r>
              <a:rPr lang="zh-CN" altLang="en-US" sz="2800" b="1" baseline="-25000">
                <a:latin typeface="黑体" pitchFamily="2" charset="-122"/>
                <a:ea typeface="黑体" pitchFamily="2" charset="-122"/>
              </a:rPr>
              <a:t>，</a:t>
            </a:r>
            <a:r>
              <a:rPr lang="zh-CN" altLang="en-US" sz="2800" b="1">
                <a:latin typeface="黑体" pitchFamily="2" charset="-122"/>
                <a:ea typeface="黑体" pitchFamily="2" charset="-122"/>
              </a:rPr>
              <a:t>则</a:t>
            </a:r>
            <a:r>
              <a:rPr lang="en-US" altLang="zh-CN" sz="2800" b="1">
                <a:solidFill>
                  <a:srgbClr val="0000FF"/>
                </a:solidFill>
                <a:latin typeface="黑体" pitchFamily="2" charset="-122"/>
                <a:ea typeface="黑体" pitchFamily="2" charset="-122"/>
              </a:rPr>
              <a:t>y</a:t>
            </a:r>
            <a:r>
              <a:rPr lang="en-US" altLang="zh-CN" sz="2800" b="1" baseline="-25000">
                <a:solidFill>
                  <a:srgbClr val="0000FF"/>
                </a:solidFill>
                <a:latin typeface="黑体" pitchFamily="2" charset="-122"/>
                <a:ea typeface="黑体" pitchFamily="2" charset="-122"/>
              </a:rPr>
              <a:t>i</a:t>
            </a:r>
            <a:r>
              <a:rPr lang="en-US" altLang="zh-CN" sz="2800" b="1">
                <a:solidFill>
                  <a:srgbClr val="0000FF"/>
                </a:solidFill>
                <a:latin typeface="黑体" pitchFamily="2" charset="-122"/>
                <a:ea typeface="黑体" pitchFamily="2" charset="-122"/>
              </a:rPr>
              <a:t>=f(x</a:t>
            </a:r>
            <a:r>
              <a:rPr lang="en-US" altLang="zh-CN" sz="2800" b="1" baseline="-25000">
                <a:solidFill>
                  <a:srgbClr val="0000FF"/>
                </a:solidFill>
                <a:latin typeface="黑体" pitchFamily="2" charset="-122"/>
                <a:ea typeface="黑体" pitchFamily="2" charset="-122"/>
              </a:rPr>
              <a:t>i</a:t>
            </a:r>
            <a:r>
              <a:rPr lang="en-US" altLang="zh-CN" sz="2800" b="1">
                <a:solidFill>
                  <a:srgbClr val="0000FF"/>
                </a:solidFill>
                <a:latin typeface="黑体" pitchFamily="2" charset="-122"/>
                <a:ea typeface="黑体" pitchFamily="2" charset="-122"/>
              </a:rPr>
              <a:t>)</a:t>
            </a:r>
            <a:r>
              <a:rPr lang="zh-CN" altLang="en-US" sz="2800" b="1">
                <a:latin typeface="黑体" pitchFamily="2" charset="-122"/>
                <a:ea typeface="黑体" pitchFamily="2" charset="-122"/>
              </a:rPr>
              <a:t>就是一个统计分布函数。</a:t>
            </a:r>
            <a:endParaRPr lang="en-US" altLang="zh-CN" sz="2800" b="1">
              <a:latin typeface="黑体" pitchFamily="2" charset="-122"/>
              <a:ea typeface="黑体" pitchFamily="2" charset="-122"/>
            </a:endParaRPr>
          </a:p>
          <a:p>
            <a:pPr marL="228600" indent="-228600" defTabSz="914400" eaLnBrk="0" hangingPunct="0">
              <a:lnSpc>
                <a:spcPct val="90000"/>
              </a:lnSpc>
              <a:spcBef>
                <a:spcPts val="1000"/>
              </a:spcBef>
              <a:buClr>
                <a:srgbClr val="FFFF00"/>
              </a:buClr>
              <a:buFont typeface="Arial" pitchFamily="34" charset="0"/>
              <a:buChar char="•"/>
            </a:pPr>
            <a:r>
              <a:rPr lang="zh-CN" altLang="en-US" sz="2800" b="1">
                <a:solidFill>
                  <a:srgbClr val="0000FF"/>
                </a:solidFill>
                <a:latin typeface="黑体" pitchFamily="2" charset="-122"/>
                <a:ea typeface="黑体" pitchFamily="2" charset="-122"/>
              </a:rPr>
              <a:t>概率：</a:t>
            </a:r>
            <a:r>
              <a:rPr lang="zh-CN" altLang="en-US" sz="2800" b="1">
                <a:latin typeface="黑体" pitchFamily="2" charset="-122"/>
                <a:ea typeface="黑体" pitchFamily="2" charset="-122"/>
              </a:rPr>
              <a:t>如果把测量的总次数记为</a:t>
            </a:r>
            <a:r>
              <a:rPr lang="en-US" altLang="zh-CN" sz="2800" b="1">
                <a:latin typeface="黑体" pitchFamily="2" charset="-122"/>
                <a:ea typeface="黑体" pitchFamily="2" charset="-122"/>
              </a:rPr>
              <a:t>n</a:t>
            </a:r>
            <a:r>
              <a:rPr lang="zh-CN" altLang="en-US" sz="2800" b="1">
                <a:latin typeface="黑体" pitchFamily="2" charset="-122"/>
                <a:ea typeface="黑体" pitchFamily="2" charset="-122"/>
              </a:rPr>
              <a:t>，则测量结果出现为</a:t>
            </a:r>
            <a:r>
              <a:rPr lang="en-US" altLang="zh-CN" sz="2800" b="1">
                <a:latin typeface="黑体" pitchFamily="2" charset="-122"/>
                <a:ea typeface="黑体" pitchFamily="2" charset="-122"/>
              </a:rPr>
              <a:t>x</a:t>
            </a:r>
            <a:r>
              <a:rPr lang="en-US" altLang="zh-CN" sz="2800" b="1" baseline="-25000">
                <a:latin typeface="黑体" pitchFamily="2" charset="-122"/>
                <a:ea typeface="黑体" pitchFamily="2" charset="-122"/>
              </a:rPr>
              <a:t>i</a:t>
            </a:r>
            <a:r>
              <a:rPr lang="zh-CN" altLang="en-US" sz="2800" b="1">
                <a:latin typeface="黑体" pitchFamily="2" charset="-122"/>
                <a:ea typeface="黑体" pitchFamily="2" charset="-122"/>
              </a:rPr>
              <a:t>的频繁程度就是</a:t>
            </a:r>
            <a:r>
              <a:rPr lang="en-US" altLang="zh-CN" sz="2800" b="1">
                <a:latin typeface="黑体" pitchFamily="2" charset="-122"/>
                <a:ea typeface="黑体" pitchFamily="2" charset="-122"/>
              </a:rPr>
              <a:t>y</a:t>
            </a:r>
            <a:r>
              <a:rPr lang="en-US" altLang="zh-CN" sz="2800" b="1" baseline="-25000">
                <a:latin typeface="黑体" pitchFamily="2" charset="-122"/>
                <a:ea typeface="黑体" pitchFamily="2" charset="-122"/>
              </a:rPr>
              <a:t>i</a:t>
            </a:r>
            <a:r>
              <a:rPr lang="en-US" altLang="zh-CN" sz="2800" b="1">
                <a:latin typeface="黑体" pitchFamily="2" charset="-122"/>
                <a:ea typeface="黑体" pitchFamily="2" charset="-122"/>
              </a:rPr>
              <a:t>/n (</a:t>
            </a:r>
            <a:r>
              <a:rPr lang="zh-CN" altLang="en-US" sz="2800" b="1">
                <a:latin typeface="黑体" pitchFamily="2" charset="-122"/>
                <a:ea typeface="黑体" pitchFamily="2" charset="-122"/>
              </a:rPr>
              <a:t>频率）；当</a:t>
            </a:r>
            <a:r>
              <a:rPr lang="en-US" altLang="zh-CN" sz="2800" b="1">
                <a:latin typeface="黑体" pitchFamily="2" charset="-122"/>
                <a:ea typeface="黑体" pitchFamily="2" charset="-122"/>
              </a:rPr>
              <a:t>n→∞ </a:t>
            </a:r>
            <a:r>
              <a:rPr lang="zh-CN" altLang="en-US" sz="2800" b="1">
                <a:latin typeface="黑体" pitchFamily="2" charset="-122"/>
                <a:ea typeface="黑体" pitchFamily="2" charset="-122"/>
              </a:rPr>
              <a:t>时，称为概率，记为</a:t>
            </a:r>
            <a:r>
              <a:rPr lang="en-US" altLang="zh-CN" sz="2800" b="1" i="1">
                <a:latin typeface="黑体" pitchFamily="2" charset="-122"/>
                <a:ea typeface="黑体" pitchFamily="2" charset="-122"/>
              </a:rPr>
              <a:t>P</a:t>
            </a:r>
            <a:r>
              <a:rPr lang="en-US" altLang="zh-CN" sz="2800" b="1">
                <a:latin typeface="黑体" pitchFamily="2" charset="-122"/>
                <a:ea typeface="黑体" pitchFamily="2" charset="-122"/>
              </a:rPr>
              <a:t>(x</a:t>
            </a:r>
            <a:r>
              <a:rPr lang="en-US" altLang="zh-CN" sz="2800" b="1" baseline="-25000">
                <a:latin typeface="黑体" pitchFamily="2" charset="-122"/>
                <a:ea typeface="黑体" pitchFamily="2" charset="-122"/>
              </a:rPr>
              <a:t>i</a:t>
            </a:r>
            <a:r>
              <a:rPr lang="en-US" altLang="zh-CN" sz="2800" b="1">
                <a:latin typeface="黑体" pitchFamily="2" charset="-122"/>
                <a:ea typeface="黑体" pitchFamily="2" charset="-122"/>
              </a:rPr>
              <a:t>) .</a:t>
            </a:r>
          </a:p>
          <a:p>
            <a:pPr marL="228600" indent="-228600" algn="ctr" defTabSz="914400" eaLnBrk="0" hangingPunct="0">
              <a:lnSpc>
                <a:spcPct val="90000"/>
              </a:lnSpc>
              <a:spcBef>
                <a:spcPts val="1000"/>
              </a:spcBef>
              <a:buClr>
                <a:srgbClr val="FFFF00"/>
              </a:buClr>
              <a:buFont typeface="Wingdings" pitchFamily="2" charset="2"/>
              <a:buNone/>
            </a:pPr>
            <a:r>
              <a:rPr lang="en-US" altLang="zh-CN" sz="2800" b="1">
                <a:latin typeface="黑体" pitchFamily="2" charset="-122"/>
                <a:ea typeface="黑体" pitchFamily="2" charset="-122"/>
              </a:rPr>
              <a:t>    </a:t>
            </a:r>
            <a:r>
              <a:rPr lang="en-US" altLang="zh-CN" sz="2800" b="1" i="1">
                <a:solidFill>
                  <a:srgbClr val="0000FF"/>
                </a:solidFill>
                <a:latin typeface="黑体" pitchFamily="2" charset="-122"/>
                <a:ea typeface="黑体" pitchFamily="2" charset="-122"/>
              </a:rPr>
              <a:t>P</a:t>
            </a:r>
            <a:r>
              <a:rPr lang="en-US" altLang="zh-CN" sz="2800" b="1">
                <a:solidFill>
                  <a:srgbClr val="0000FF"/>
                </a:solidFill>
                <a:latin typeface="黑体" pitchFamily="2" charset="-122"/>
                <a:ea typeface="黑体" pitchFamily="2" charset="-122"/>
              </a:rPr>
              <a:t>(x</a:t>
            </a:r>
            <a:r>
              <a:rPr lang="en-US" altLang="zh-CN" sz="2800" b="1" baseline="-25000">
                <a:solidFill>
                  <a:srgbClr val="0000FF"/>
                </a:solidFill>
                <a:latin typeface="黑体" pitchFamily="2" charset="-122"/>
                <a:ea typeface="黑体" pitchFamily="2" charset="-122"/>
              </a:rPr>
              <a:t>i</a:t>
            </a:r>
            <a:r>
              <a:rPr lang="en-US" altLang="zh-CN" sz="2800" b="1">
                <a:solidFill>
                  <a:srgbClr val="0000FF"/>
                </a:solidFill>
                <a:latin typeface="黑体" pitchFamily="2" charset="-122"/>
                <a:ea typeface="黑体" pitchFamily="2" charset="-122"/>
              </a:rPr>
              <a:t>)=y</a:t>
            </a:r>
            <a:r>
              <a:rPr lang="en-US" altLang="zh-CN" sz="2800" b="1" baseline="-25000">
                <a:solidFill>
                  <a:srgbClr val="0000FF"/>
                </a:solidFill>
                <a:latin typeface="黑体" pitchFamily="2" charset="-122"/>
                <a:ea typeface="黑体" pitchFamily="2" charset="-122"/>
              </a:rPr>
              <a:t>i</a:t>
            </a:r>
            <a:r>
              <a:rPr lang="en-US" altLang="zh-CN" sz="2800" b="1">
                <a:solidFill>
                  <a:srgbClr val="0000FF"/>
                </a:solidFill>
                <a:latin typeface="黑体" pitchFamily="2" charset="-122"/>
                <a:ea typeface="黑体" pitchFamily="2" charset="-122"/>
              </a:rPr>
              <a:t>(x</a:t>
            </a:r>
            <a:r>
              <a:rPr lang="en-US" altLang="zh-CN" sz="2800" b="1" baseline="-25000">
                <a:solidFill>
                  <a:srgbClr val="0000FF"/>
                </a:solidFill>
                <a:latin typeface="黑体" pitchFamily="2" charset="-122"/>
                <a:ea typeface="黑体" pitchFamily="2" charset="-122"/>
              </a:rPr>
              <a:t>i</a:t>
            </a:r>
            <a:r>
              <a:rPr lang="en-US" altLang="zh-CN" sz="2800" b="1">
                <a:solidFill>
                  <a:srgbClr val="0000FF"/>
                </a:solidFill>
                <a:latin typeface="黑体" pitchFamily="2" charset="-122"/>
                <a:ea typeface="黑体" pitchFamily="2" charset="-122"/>
              </a:rPr>
              <a:t>)/n</a:t>
            </a:r>
          </a:p>
          <a:p>
            <a:pPr marL="228600" indent="-228600" defTabSz="914400" eaLnBrk="0" hangingPunct="0">
              <a:lnSpc>
                <a:spcPct val="90000"/>
              </a:lnSpc>
              <a:spcBef>
                <a:spcPts val="1000"/>
              </a:spcBef>
              <a:buClr>
                <a:srgbClr val="FFFF00"/>
              </a:buClr>
              <a:buFont typeface="Arial" pitchFamily="34" charset="0"/>
              <a:buChar char="•"/>
            </a:pPr>
            <a:r>
              <a:rPr lang="zh-CN" altLang="en-US" sz="2800" b="1">
                <a:solidFill>
                  <a:srgbClr val="0000FF"/>
                </a:solidFill>
                <a:latin typeface="黑体" pitchFamily="2" charset="-122"/>
                <a:ea typeface="黑体" pitchFamily="2" charset="-122"/>
              </a:rPr>
              <a:t>概率密度分布函数 </a:t>
            </a:r>
            <a:r>
              <a:rPr lang="en-US" altLang="zh-CN" sz="2800" b="1">
                <a:solidFill>
                  <a:srgbClr val="0000FF"/>
                </a:solidFill>
                <a:latin typeface="黑体" pitchFamily="2" charset="-122"/>
                <a:ea typeface="黑体" pitchFamily="2" charset="-122"/>
              </a:rPr>
              <a:t>f(x)</a:t>
            </a:r>
            <a:r>
              <a:rPr lang="zh-CN" altLang="en-US" sz="2800" b="1">
                <a:latin typeface="黑体" pitchFamily="2" charset="-122"/>
                <a:ea typeface="黑体" pitchFamily="2" charset="-122"/>
              </a:rPr>
              <a:t>：如果</a:t>
            </a:r>
            <a:r>
              <a:rPr lang="en-US" altLang="zh-CN" sz="2800" b="1">
                <a:latin typeface="黑体" pitchFamily="2" charset="-122"/>
                <a:ea typeface="黑体" pitchFamily="2" charset="-122"/>
              </a:rPr>
              <a:t>x</a:t>
            </a:r>
            <a:r>
              <a:rPr lang="en-US" altLang="zh-CN" sz="2800" b="1" baseline="-25000">
                <a:latin typeface="黑体" pitchFamily="2" charset="-122"/>
                <a:ea typeface="黑体" pitchFamily="2" charset="-122"/>
              </a:rPr>
              <a:t>i</a:t>
            </a:r>
            <a:r>
              <a:rPr lang="zh-CN" altLang="en-US" sz="2800" b="1">
                <a:latin typeface="黑体" pitchFamily="2" charset="-122"/>
                <a:ea typeface="黑体" pitchFamily="2" charset="-122"/>
              </a:rPr>
              <a:t>是一个连续变量</a:t>
            </a:r>
            <a:r>
              <a:rPr lang="en-US" altLang="zh-CN" sz="2800" b="1">
                <a:latin typeface="黑体" pitchFamily="2" charset="-122"/>
                <a:ea typeface="黑体" pitchFamily="2" charset="-122"/>
              </a:rPr>
              <a:t>x</a:t>
            </a:r>
            <a:r>
              <a:rPr lang="zh-CN" altLang="en-US" sz="2800" b="1">
                <a:latin typeface="黑体" pitchFamily="2" charset="-122"/>
                <a:ea typeface="黑体" pitchFamily="2" charset="-122"/>
              </a:rPr>
              <a:t>，</a:t>
            </a:r>
            <a:r>
              <a:rPr lang="en-US" altLang="zh-CN" sz="2800" b="1" i="1">
                <a:latin typeface="黑体" pitchFamily="2" charset="-122"/>
                <a:ea typeface="黑体" pitchFamily="2" charset="-122"/>
              </a:rPr>
              <a:t>P</a:t>
            </a:r>
            <a:r>
              <a:rPr lang="en-US" altLang="zh-CN" sz="2800" b="1">
                <a:latin typeface="黑体" pitchFamily="2" charset="-122"/>
                <a:ea typeface="黑体" pitchFamily="2" charset="-122"/>
              </a:rPr>
              <a:t>(x)</a:t>
            </a:r>
            <a:r>
              <a:rPr lang="zh-CN" altLang="en-US" sz="2800" b="1">
                <a:latin typeface="黑体" pitchFamily="2" charset="-122"/>
                <a:ea typeface="黑体" pitchFamily="2" charset="-122"/>
              </a:rPr>
              <a:t>对</a:t>
            </a:r>
            <a:r>
              <a:rPr lang="en-US" altLang="zh-CN" sz="2800" b="1">
                <a:latin typeface="黑体" pitchFamily="2" charset="-122"/>
                <a:ea typeface="黑体" pitchFamily="2" charset="-122"/>
              </a:rPr>
              <a:t>x</a:t>
            </a:r>
            <a:r>
              <a:rPr lang="zh-CN" altLang="en-US" sz="2800" b="1">
                <a:latin typeface="黑体" pitchFamily="2" charset="-122"/>
                <a:ea typeface="黑体" pitchFamily="2" charset="-122"/>
              </a:rPr>
              <a:t>的导数，记为</a:t>
            </a:r>
            <a:r>
              <a:rPr lang="en-US" altLang="zh-CN" sz="2800" b="1">
                <a:latin typeface="黑体" pitchFamily="2" charset="-122"/>
                <a:ea typeface="黑体" pitchFamily="2" charset="-122"/>
              </a:rPr>
              <a:t>f(x). </a:t>
            </a:r>
            <a:r>
              <a:rPr lang="zh-CN" altLang="en-US" sz="2800" b="1">
                <a:latin typeface="黑体" pitchFamily="2" charset="-122"/>
                <a:ea typeface="黑体" pitchFamily="2" charset="-122"/>
              </a:rPr>
              <a:t>物理意义是指单位区间内出现测量结果为</a:t>
            </a:r>
            <a:r>
              <a:rPr lang="en-US" altLang="zh-CN" sz="2800" b="1">
                <a:latin typeface="黑体" pitchFamily="2" charset="-122"/>
                <a:ea typeface="黑体" pitchFamily="2" charset="-122"/>
              </a:rPr>
              <a:t>x</a:t>
            </a:r>
            <a:r>
              <a:rPr lang="en-US" altLang="zh-CN" sz="2800" b="1" baseline="-25000">
                <a:latin typeface="黑体" pitchFamily="2" charset="-122"/>
                <a:ea typeface="黑体" pitchFamily="2" charset="-122"/>
              </a:rPr>
              <a:t>i</a:t>
            </a:r>
            <a:r>
              <a:rPr lang="zh-CN" altLang="en-US" sz="2800" b="1">
                <a:latin typeface="黑体" pitchFamily="2" charset="-122"/>
                <a:ea typeface="黑体" pitchFamily="2" charset="-122"/>
              </a:rPr>
              <a:t>的次数。</a:t>
            </a:r>
          </a:p>
        </p:txBody>
      </p:sp>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3"/>
          <p:cNvSpPr txBox="1">
            <a:spLocks noChangeArrowheads="1"/>
          </p:cNvSpPr>
          <p:nvPr/>
        </p:nvSpPr>
        <p:spPr bwMode="auto">
          <a:xfrm>
            <a:off x="458788" y="1522413"/>
            <a:ext cx="8245475" cy="4702175"/>
          </a:xfrm>
          <a:prstGeom prst="rect">
            <a:avLst/>
          </a:prstGeom>
          <a:noFill/>
          <a:ln w="9525">
            <a:noFill/>
            <a:miter lim="800000"/>
            <a:headEnd/>
            <a:tailEnd/>
          </a:ln>
        </p:spPr>
        <p:txBody>
          <a:bodyPr/>
          <a:lstStyle/>
          <a:p>
            <a:pPr defTabSz="914400">
              <a:lnSpc>
                <a:spcPct val="90000"/>
              </a:lnSpc>
              <a:spcBef>
                <a:spcPts val="1000"/>
              </a:spcBef>
              <a:spcAft>
                <a:spcPts val="2400"/>
              </a:spcAft>
              <a:buClr>
                <a:srgbClr val="FFFF00"/>
              </a:buClr>
              <a:buFontTx/>
              <a:buNone/>
            </a:pPr>
            <a:r>
              <a:rPr lang="zh-CN" altLang="en-US" sz="2800" b="1">
                <a:latin typeface="黑体" pitchFamily="2" charset="-122"/>
                <a:ea typeface="黑体" pitchFamily="2" charset="-122"/>
              </a:rPr>
              <a:t>随机误差的分布有多种形式，如：</a:t>
            </a:r>
          </a:p>
          <a:p>
            <a:pPr defTabSz="914400">
              <a:lnSpc>
                <a:spcPct val="90000"/>
              </a:lnSpc>
              <a:spcBef>
                <a:spcPts val="1000"/>
              </a:spcBef>
              <a:spcAft>
                <a:spcPts val="2400"/>
              </a:spcAft>
              <a:buFont typeface="Wingdings" pitchFamily="2" charset="2"/>
              <a:buNone/>
            </a:pPr>
            <a:r>
              <a:rPr lang="zh-CN" altLang="en-US" sz="2800" b="1">
                <a:latin typeface="黑体" pitchFamily="2" charset="-122"/>
                <a:ea typeface="黑体" pitchFamily="2" charset="-122"/>
              </a:rPr>
              <a:t>二项式分布、正态分布、均匀分布、三角分布</a:t>
            </a:r>
            <a:r>
              <a:rPr lang="en-US" altLang="zh-CN" sz="2800" b="1">
                <a:latin typeface="黑体" pitchFamily="2" charset="-122"/>
                <a:ea typeface="黑体" pitchFamily="2" charset="-122"/>
              </a:rPr>
              <a:t>…… </a:t>
            </a:r>
          </a:p>
          <a:p>
            <a:pPr defTabSz="914400">
              <a:lnSpc>
                <a:spcPct val="90000"/>
              </a:lnSpc>
              <a:spcBef>
                <a:spcPts val="1000"/>
              </a:spcBef>
              <a:spcAft>
                <a:spcPts val="2400"/>
              </a:spcAft>
              <a:buFont typeface="Wingdings" pitchFamily="2" charset="2"/>
              <a:buNone/>
            </a:pPr>
            <a:r>
              <a:rPr lang="zh-CN" altLang="en-US" sz="2800" b="1">
                <a:latin typeface="黑体" pitchFamily="2" charset="-122"/>
                <a:ea typeface="黑体" pitchFamily="2" charset="-122"/>
              </a:rPr>
              <a:t>不同的分布有不同的分布函数，但是任何分布函数一般都有几个重要的参数，如：</a:t>
            </a:r>
          </a:p>
          <a:p>
            <a:pPr defTabSz="914400">
              <a:lnSpc>
                <a:spcPts val="4038"/>
              </a:lnSpc>
              <a:spcAft>
                <a:spcPts val="2400"/>
              </a:spcAft>
              <a:buFontTx/>
              <a:buNone/>
            </a:pPr>
            <a:r>
              <a:rPr lang="zh-CN" altLang="en-US" sz="2800" b="1">
                <a:solidFill>
                  <a:srgbClr val="C00000"/>
                </a:solidFill>
                <a:latin typeface="黑体" pitchFamily="2" charset="-122"/>
                <a:ea typeface="黑体" pitchFamily="2" charset="-122"/>
              </a:rPr>
              <a:t>数学期望值</a:t>
            </a:r>
            <a:r>
              <a:rPr lang="en-US" altLang="zh-CN" sz="2800" b="1">
                <a:solidFill>
                  <a:srgbClr val="C00000"/>
                </a:solidFill>
                <a:latin typeface="黑体" pitchFamily="2" charset="-122"/>
                <a:ea typeface="黑体" pitchFamily="2" charset="-122"/>
              </a:rPr>
              <a:t>E(x)</a:t>
            </a:r>
            <a:r>
              <a:rPr lang="zh-CN" altLang="en-US" sz="2800" b="1">
                <a:solidFill>
                  <a:srgbClr val="C00000"/>
                </a:solidFill>
                <a:latin typeface="黑体" pitchFamily="2" charset="-122"/>
                <a:ea typeface="黑体" pitchFamily="2" charset="-122"/>
              </a:rPr>
              <a:t>，总体平均值</a:t>
            </a:r>
            <a:r>
              <a:rPr lang="en-US" altLang="zh-CN" sz="2800" b="1">
                <a:solidFill>
                  <a:srgbClr val="C00000"/>
                </a:solidFill>
                <a:latin typeface="黑体" pitchFamily="2" charset="-122"/>
                <a:ea typeface="黑体" pitchFamily="2" charset="-122"/>
              </a:rPr>
              <a:t>m</a:t>
            </a:r>
            <a:r>
              <a:rPr lang="zh-CN" altLang="en-US" sz="2800" b="1">
                <a:solidFill>
                  <a:srgbClr val="C00000"/>
                </a:solidFill>
                <a:latin typeface="黑体" pitchFamily="2" charset="-122"/>
                <a:ea typeface="黑体" pitchFamily="2" charset="-122"/>
              </a:rPr>
              <a:t>，方差</a:t>
            </a:r>
            <a:r>
              <a:rPr lang="en-US" altLang="zh-CN" sz="2800" b="1">
                <a:solidFill>
                  <a:srgbClr val="C00000"/>
                </a:solidFill>
                <a:latin typeface="黑体" pitchFamily="2" charset="-122"/>
                <a:ea typeface="黑体" pitchFamily="2" charset="-122"/>
              </a:rPr>
              <a:t>V(x</a:t>
            </a:r>
            <a:r>
              <a:rPr lang="en-US" altLang="zh-CN" sz="2800" b="1" baseline="-25000">
                <a:solidFill>
                  <a:srgbClr val="C00000"/>
                </a:solidFill>
                <a:latin typeface="黑体" pitchFamily="2" charset="-122"/>
                <a:ea typeface="黑体" pitchFamily="2" charset="-122"/>
              </a:rPr>
              <a:t>i</a:t>
            </a:r>
            <a:r>
              <a:rPr lang="en-US" altLang="zh-CN" sz="2800" b="1">
                <a:solidFill>
                  <a:srgbClr val="C00000"/>
                </a:solidFill>
                <a:latin typeface="黑体" pitchFamily="2" charset="-122"/>
                <a:ea typeface="黑体" pitchFamily="2" charset="-122"/>
              </a:rPr>
              <a:t>)</a:t>
            </a:r>
            <a:r>
              <a:rPr lang="zh-CN" altLang="en-US" sz="2800" b="1">
                <a:solidFill>
                  <a:srgbClr val="C00000"/>
                </a:solidFill>
                <a:latin typeface="黑体" pitchFamily="2" charset="-122"/>
                <a:ea typeface="黑体" pitchFamily="2" charset="-122"/>
              </a:rPr>
              <a:t>，标准偏差（方均根）</a:t>
            </a:r>
            <a:r>
              <a:rPr lang="zh-CN" altLang="en-US" sz="2800" b="1">
                <a:latin typeface="黑体" pitchFamily="2" charset="-122"/>
                <a:ea typeface="黑体" pitchFamily="2" charset="-122"/>
              </a:rPr>
              <a:t>等</a:t>
            </a:r>
            <a:endParaRPr lang="en-US" altLang="zh-CN" sz="2800">
              <a:latin typeface="黑体" pitchFamily="2" charset="-122"/>
              <a:ea typeface="黑体" pitchFamily="2" charset="-122"/>
            </a:endParaRPr>
          </a:p>
        </p:txBody>
      </p:sp>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txBox="1">
            <a:spLocks noChangeArrowheads="1"/>
          </p:cNvSpPr>
          <p:nvPr/>
        </p:nvSpPr>
        <p:spPr bwMode="auto">
          <a:xfrm>
            <a:off x="0" y="1000125"/>
            <a:ext cx="7632700" cy="517525"/>
          </a:xfrm>
          <a:prstGeom prst="rect">
            <a:avLst/>
          </a:prstGeom>
          <a:noFill/>
          <a:ln w="9525">
            <a:noFill/>
            <a:miter lim="800000"/>
            <a:headEnd/>
            <a:tailEnd/>
          </a:ln>
        </p:spPr>
        <p:txBody>
          <a:bodyPr/>
          <a:lstStyle/>
          <a:p>
            <a:pPr marL="609600" indent="-609600" defTabSz="914400">
              <a:lnSpc>
                <a:spcPct val="90000"/>
              </a:lnSpc>
              <a:spcBef>
                <a:spcPts val="1000"/>
              </a:spcBef>
              <a:buFontTx/>
              <a:buNone/>
            </a:pPr>
            <a:r>
              <a:rPr lang="en-US" altLang="zh-CN" sz="2800" b="1">
                <a:solidFill>
                  <a:schemeClr val="folHlink"/>
                </a:solidFill>
                <a:latin typeface="黑体" pitchFamily="2" charset="-122"/>
                <a:ea typeface="黑体" pitchFamily="2" charset="-122"/>
              </a:rPr>
              <a:t>  </a:t>
            </a:r>
            <a:r>
              <a:rPr lang="en-US" altLang="zh-CN" sz="2800" b="1">
                <a:solidFill>
                  <a:srgbClr val="C00000"/>
                </a:solidFill>
                <a:latin typeface="黑体" pitchFamily="2" charset="-122"/>
                <a:ea typeface="黑体" pitchFamily="2" charset="-122"/>
              </a:rPr>
              <a:t>1</a:t>
            </a:r>
            <a:r>
              <a:rPr lang="zh-CN" altLang="en-US" sz="2800" b="1">
                <a:solidFill>
                  <a:srgbClr val="C00000"/>
                </a:solidFill>
                <a:latin typeface="黑体" pitchFamily="2" charset="-122"/>
                <a:ea typeface="黑体" pitchFamily="2" charset="-122"/>
              </a:rPr>
              <a:t>、物理实验是物理学发展的基础</a:t>
            </a:r>
          </a:p>
        </p:txBody>
      </p:sp>
      <p:sp>
        <p:nvSpPr>
          <p:cNvPr id="44035" name="Rectangle 2"/>
          <p:cNvSpPr txBox="1">
            <a:spLocks noChangeArrowheads="1"/>
          </p:cNvSpPr>
          <p:nvPr/>
        </p:nvSpPr>
        <p:spPr bwMode="auto">
          <a:xfrm>
            <a:off x="842963" y="3743325"/>
            <a:ext cx="8074025" cy="1249363"/>
          </a:xfrm>
          <a:prstGeom prst="rect">
            <a:avLst/>
          </a:prstGeom>
          <a:noFill/>
          <a:ln w="9525">
            <a:noFill/>
            <a:miter lim="800000"/>
            <a:headEnd/>
            <a:tailEnd/>
          </a:ln>
        </p:spPr>
        <p:txBody>
          <a:bodyPr/>
          <a:lstStyle/>
          <a:p>
            <a:pPr marL="342900" indent="-342900" algn="just" defTabSz="911225">
              <a:lnSpc>
                <a:spcPct val="90000"/>
              </a:lnSpc>
              <a:spcBef>
                <a:spcPct val="20000"/>
              </a:spcBef>
              <a:buClr>
                <a:srgbClr val="FFFF00"/>
              </a:buClr>
              <a:buSzPct val="80000"/>
              <a:buFontTx/>
              <a:buNone/>
            </a:pPr>
            <a:r>
              <a:rPr lang="zh-CN" altLang="en-US" sz="2800" b="1">
                <a:latin typeface="黑体" pitchFamily="2" charset="-122"/>
                <a:ea typeface="黑体" pitchFamily="2" charset="-122"/>
              </a:rPr>
              <a:t>物理定律的发现都以严格的物理实验为基础</a:t>
            </a:r>
            <a:endParaRPr lang="en-US" altLang="zh-CN" sz="2800" b="1">
              <a:latin typeface="黑体" pitchFamily="2" charset="-122"/>
              <a:ea typeface="黑体" pitchFamily="2" charset="-122"/>
            </a:endParaRPr>
          </a:p>
          <a:p>
            <a:pPr marL="342900" indent="-342900" algn="just" defTabSz="911225">
              <a:lnSpc>
                <a:spcPct val="90000"/>
              </a:lnSpc>
              <a:spcBef>
                <a:spcPct val="20000"/>
              </a:spcBef>
              <a:buClr>
                <a:srgbClr val="FFFF00"/>
              </a:buClr>
              <a:buSzPct val="80000"/>
              <a:buFontTx/>
              <a:buNone/>
            </a:pPr>
            <a:r>
              <a:rPr lang="zh-CN" altLang="en-US" sz="2800" b="1">
                <a:latin typeface="黑体" pitchFamily="2" charset="-122"/>
                <a:ea typeface="黑体" pitchFamily="2" charset="-122"/>
              </a:rPr>
              <a:t>一切物理理论的确立都经过了实验的检验</a:t>
            </a:r>
            <a:endParaRPr lang="en-US" altLang="zh-CN" sz="2800" b="1">
              <a:latin typeface="黑体" pitchFamily="2" charset="-122"/>
              <a:ea typeface="黑体" pitchFamily="2" charset="-122"/>
            </a:endParaRPr>
          </a:p>
        </p:txBody>
      </p:sp>
      <p:sp>
        <p:nvSpPr>
          <p:cNvPr id="44036" name="矩形 4"/>
          <p:cNvSpPr>
            <a:spLocks noChangeArrowheads="1"/>
          </p:cNvSpPr>
          <p:nvPr/>
        </p:nvSpPr>
        <p:spPr bwMode="auto">
          <a:xfrm>
            <a:off x="842963" y="1670050"/>
            <a:ext cx="4873625" cy="523875"/>
          </a:xfrm>
          <a:prstGeom prst="rect">
            <a:avLst/>
          </a:prstGeom>
          <a:noFill/>
          <a:ln w="9525">
            <a:noFill/>
            <a:miter lim="800000"/>
            <a:headEnd/>
            <a:tailEnd/>
          </a:ln>
        </p:spPr>
        <p:txBody>
          <a:bodyPr wrap="none">
            <a:spAutoFit/>
          </a:bodyPr>
          <a:lstStyle/>
          <a:p>
            <a:pPr defTabSz="911225">
              <a:buFontTx/>
              <a:buNone/>
            </a:pPr>
            <a:r>
              <a:rPr lang="zh-CN" altLang="en-US" sz="2800" b="1">
                <a:latin typeface="黑体" pitchFamily="2" charset="-122"/>
                <a:ea typeface="黑体" pitchFamily="2" charset="-122"/>
              </a:rPr>
              <a:t>物理学本身是一门实验的科学</a:t>
            </a:r>
            <a:endParaRPr lang="zh-CN" altLang="en-US" sz="2800">
              <a:latin typeface="黑体" pitchFamily="2" charset="-122"/>
              <a:ea typeface="黑体" pitchFamily="2" charset="-122"/>
            </a:endParaRPr>
          </a:p>
        </p:txBody>
      </p:sp>
      <p:sp>
        <p:nvSpPr>
          <p:cNvPr id="44037" name="矩形 5"/>
          <p:cNvSpPr>
            <a:spLocks noChangeArrowheads="1"/>
          </p:cNvSpPr>
          <p:nvPr/>
        </p:nvSpPr>
        <p:spPr bwMode="auto">
          <a:xfrm>
            <a:off x="842963" y="2406650"/>
            <a:ext cx="7802562" cy="996950"/>
          </a:xfrm>
          <a:prstGeom prst="rect">
            <a:avLst/>
          </a:prstGeom>
          <a:noFill/>
          <a:ln w="9525">
            <a:noFill/>
            <a:miter lim="800000"/>
            <a:headEnd/>
            <a:tailEnd/>
          </a:ln>
        </p:spPr>
        <p:txBody>
          <a:bodyPr>
            <a:spAutoFit/>
          </a:bodyPr>
          <a:lstStyle/>
          <a:p>
            <a:pPr marL="609600" indent="-609600" defTabSz="914400">
              <a:lnSpc>
                <a:spcPct val="90000"/>
              </a:lnSpc>
              <a:spcBef>
                <a:spcPts val="1000"/>
              </a:spcBef>
              <a:buFontTx/>
              <a:buNone/>
            </a:pPr>
            <a:r>
              <a:rPr lang="zh-CN" altLang="en-US" sz="2800" b="1">
                <a:latin typeface="黑体" pitchFamily="2" charset="-122"/>
                <a:ea typeface="黑体" pitchFamily="2" charset="-122"/>
              </a:rPr>
              <a:t>物理学发展的基本模式</a:t>
            </a:r>
            <a:endParaRPr lang="en-US" altLang="zh-CN" sz="2800" b="1">
              <a:latin typeface="黑体" pitchFamily="2" charset="-122"/>
              <a:ea typeface="黑体" pitchFamily="2" charset="-122"/>
            </a:endParaRPr>
          </a:p>
          <a:p>
            <a:pPr marL="609600" indent="-609600" defTabSz="914400">
              <a:lnSpc>
                <a:spcPct val="90000"/>
              </a:lnSpc>
              <a:spcBef>
                <a:spcPts val="1000"/>
              </a:spcBef>
              <a:buFontTx/>
              <a:buNone/>
            </a:pPr>
            <a:r>
              <a:rPr lang="zh-CN" altLang="en-US" sz="2800" b="1">
                <a:latin typeface="黑体" pitchFamily="2" charset="-122"/>
                <a:ea typeface="黑体" pitchFamily="2" charset="-122"/>
              </a:rPr>
              <a:t>“观察</a:t>
            </a:r>
            <a:r>
              <a:rPr lang="en-US" altLang="zh-CN" sz="2800" b="1">
                <a:latin typeface="黑体" pitchFamily="2" charset="-122"/>
                <a:ea typeface="黑体" pitchFamily="2" charset="-122"/>
              </a:rPr>
              <a:t>—</a:t>
            </a:r>
            <a:r>
              <a:rPr lang="zh-CN" altLang="en-US" sz="2800" b="1">
                <a:latin typeface="黑体" pitchFamily="2" charset="-122"/>
                <a:ea typeface="黑体" pitchFamily="2" charset="-122"/>
              </a:rPr>
              <a:t>总结</a:t>
            </a:r>
            <a:r>
              <a:rPr lang="en-US" altLang="zh-CN" sz="2800" b="1">
                <a:latin typeface="黑体" pitchFamily="2" charset="-122"/>
                <a:ea typeface="黑体" pitchFamily="2" charset="-122"/>
              </a:rPr>
              <a:t>—</a:t>
            </a:r>
            <a:r>
              <a:rPr lang="zh-CN" altLang="en-US" sz="2800" b="1">
                <a:latin typeface="黑体" pitchFamily="2" charset="-122"/>
                <a:ea typeface="黑体" pitchFamily="2" charset="-122"/>
              </a:rPr>
              <a:t>实验</a:t>
            </a:r>
            <a:r>
              <a:rPr lang="en-US" altLang="zh-CN" sz="2800" b="1">
                <a:latin typeface="黑体" pitchFamily="2" charset="-122"/>
                <a:ea typeface="黑体" pitchFamily="2" charset="-122"/>
              </a:rPr>
              <a:t>—</a:t>
            </a:r>
            <a:r>
              <a:rPr lang="zh-CN" altLang="en-US" sz="2800" b="1">
                <a:latin typeface="黑体" pitchFamily="2" charset="-122"/>
                <a:ea typeface="黑体" pitchFamily="2" charset="-122"/>
              </a:rPr>
              <a:t>理论</a:t>
            </a:r>
            <a:r>
              <a:rPr lang="en-US" altLang="zh-CN" sz="2800" b="1">
                <a:latin typeface="黑体" pitchFamily="2" charset="-122"/>
                <a:ea typeface="黑体" pitchFamily="2" charset="-122"/>
              </a:rPr>
              <a:t>—</a:t>
            </a:r>
            <a:r>
              <a:rPr lang="zh-CN" altLang="en-US" sz="2800" b="1">
                <a:latin typeface="黑体" pitchFamily="2" charset="-122"/>
                <a:ea typeface="黑体" pitchFamily="2" charset="-122"/>
              </a:rPr>
              <a:t>实验</a:t>
            </a:r>
            <a:r>
              <a:rPr lang="en-US" altLang="zh-CN" sz="2800" b="1">
                <a:latin typeface="黑体" pitchFamily="2" charset="-122"/>
                <a:ea typeface="黑体" pitchFamily="2" charset="-122"/>
              </a:rPr>
              <a:t>—</a:t>
            </a:r>
            <a:r>
              <a:rPr lang="zh-CN" altLang="en-US" sz="2800" b="1">
                <a:latin typeface="黑体" pitchFamily="2" charset="-122"/>
                <a:ea typeface="黑体" pitchFamily="2" charset="-122"/>
              </a:rPr>
              <a:t>定律”</a:t>
            </a:r>
          </a:p>
        </p:txBody>
      </p:sp>
      <p:sp>
        <p:nvSpPr>
          <p:cNvPr id="44038" name="矩形 7"/>
          <p:cNvSpPr>
            <a:spLocks noChangeArrowheads="1"/>
          </p:cNvSpPr>
          <p:nvPr/>
        </p:nvSpPr>
        <p:spPr bwMode="auto">
          <a:xfrm>
            <a:off x="928688" y="5164138"/>
            <a:ext cx="6677025" cy="954087"/>
          </a:xfrm>
          <a:prstGeom prst="rect">
            <a:avLst/>
          </a:prstGeom>
          <a:noFill/>
          <a:ln w="9525">
            <a:noFill/>
            <a:miter lim="800000"/>
            <a:headEnd/>
            <a:tailEnd/>
          </a:ln>
        </p:spPr>
        <p:txBody>
          <a:bodyPr wrap="none">
            <a:spAutoFit/>
          </a:bodyPr>
          <a:lstStyle/>
          <a:p>
            <a:pPr marL="342900" indent="-342900" algn="just" defTabSz="911225">
              <a:lnSpc>
                <a:spcPct val="90000"/>
              </a:lnSpc>
              <a:spcBef>
                <a:spcPct val="20000"/>
              </a:spcBef>
              <a:buClr>
                <a:srgbClr val="FFFF00"/>
              </a:buClr>
              <a:buSzPct val="80000"/>
              <a:buFontTx/>
              <a:buNone/>
            </a:pPr>
            <a:r>
              <a:rPr lang="zh-CN" altLang="en-US" sz="2800" b="1">
                <a:solidFill>
                  <a:srgbClr val="C00000"/>
                </a:solidFill>
                <a:latin typeface="黑体" pitchFamily="2" charset="-122"/>
                <a:ea typeface="黑体" pitchFamily="2" charset="-122"/>
              </a:rPr>
              <a:t>实验是检验真伪的唯一标准，</a:t>
            </a:r>
            <a:endParaRPr lang="en-US" altLang="zh-CN" sz="2800" b="1">
              <a:solidFill>
                <a:srgbClr val="C00000"/>
              </a:solidFill>
              <a:latin typeface="黑体" pitchFamily="2" charset="-122"/>
              <a:ea typeface="黑体" pitchFamily="2" charset="-122"/>
            </a:endParaRPr>
          </a:p>
          <a:p>
            <a:pPr marL="342900" indent="-342900" algn="just" defTabSz="911225">
              <a:lnSpc>
                <a:spcPct val="90000"/>
              </a:lnSpc>
              <a:spcBef>
                <a:spcPct val="20000"/>
              </a:spcBef>
              <a:buClr>
                <a:srgbClr val="FFFF00"/>
              </a:buClr>
              <a:buSzPct val="80000"/>
              <a:buFontTx/>
              <a:buNone/>
            </a:pPr>
            <a:r>
              <a:rPr lang="zh-CN" altLang="en-US" sz="2800" b="1">
                <a:solidFill>
                  <a:srgbClr val="C00000"/>
                </a:solidFill>
                <a:latin typeface="黑体" pitchFamily="2" charset="-122"/>
                <a:ea typeface="黑体" pitchFamily="2" charset="-122"/>
              </a:rPr>
              <a:t>归纳演绎推理，辅助，指导，绝不能替代</a:t>
            </a:r>
          </a:p>
        </p:txBody>
      </p:sp>
      <p:sp>
        <p:nvSpPr>
          <p:cNvPr id="9" name="Rectangle 2"/>
          <p:cNvSpPr txBox="1">
            <a:spLocks noChangeArrowheads="1"/>
          </p:cNvSpPr>
          <p:nvPr/>
        </p:nvSpPr>
        <p:spPr>
          <a:xfrm>
            <a:off x="1423928" y="246866"/>
            <a:ext cx="6615430" cy="516890"/>
          </a:xfrm>
          <a:prstGeom prst="rect">
            <a:avLst/>
          </a:prstGeom>
        </p:spPr>
        <p:txBody>
          <a:bodyPr>
            <a:scene3d>
              <a:camera prst="orthographicFront"/>
              <a:lightRig rig="threePt" dir="t"/>
            </a:scene3d>
          </a:bodyPr>
          <a:lstStyle/>
          <a:p>
            <a:pPr defTabSz="914400">
              <a:lnSpc>
                <a:spcPct val="90000"/>
              </a:lnSpc>
              <a:buFontTx/>
              <a:buNone/>
              <a:defRPr/>
            </a:pPr>
            <a:r>
              <a:rPr lang="zh-CN" altLang="en-US" sz="3200" b="1" dirty="0">
                <a:ln/>
                <a:solidFill>
                  <a:srgbClr val="00B050"/>
                </a:solidFill>
                <a:effectLst>
                  <a:outerShdw blurRad="38100" dist="25400" dir="5400000" algn="ctr" rotWithShape="0">
                    <a:srgbClr val="6E747A">
                      <a:alpha val="43000"/>
                    </a:srgbClr>
                  </a:outerShdw>
                </a:effectLst>
                <a:latin typeface="黑体" charset="0"/>
                <a:ea typeface="黑体" charset="0"/>
                <a:cs typeface="+mj-cs"/>
              </a:rPr>
              <a:t>一、地位及作用（为什么要学它？）</a:t>
            </a:r>
          </a:p>
        </p:txBody>
      </p:sp>
    </p:spTree>
  </p:cSld>
  <p:clrMapOvr>
    <a:masterClrMapping/>
  </p:clrMapOvr>
  <p:transition spd="med">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a:xfrm>
            <a:off x="346075" y="2060575"/>
            <a:ext cx="8643938" cy="928688"/>
          </a:xfrm>
          <a:prstGeom prst="rect">
            <a:avLst/>
          </a:prstGeom>
          <a:ln>
            <a:solidFill>
              <a:srgbClr val="FF3399"/>
            </a:solidFill>
          </a:ln>
        </p:spPr>
        <p:txBody>
          <a:bodyPr/>
          <a:lstStyle/>
          <a:p>
            <a:pPr defTabSz="914400">
              <a:lnSpc>
                <a:spcPct val="90000"/>
              </a:lnSpc>
              <a:buFontTx/>
              <a:buNone/>
              <a:defRPr/>
            </a:pPr>
            <a:r>
              <a:rPr lang="zh-CN" altLang="en-US" sz="3200" b="1" dirty="0">
                <a:latin typeface="+mj-lt"/>
                <a:ea typeface="+mj-ea"/>
                <a:cs typeface="+mj-cs"/>
              </a:rPr>
              <a:t>对于有限次测量，表征测量分散性的参量是标准偏差，它是方差的正平方根</a:t>
            </a:r>
            <a:endParaRPr lang="zh-CN" altLang="en-US" sz="3200" dirty="0">
              <a:latin typeface="+mj-lt"/>
              <a:ea typeface="华文新魏" pitchFamily="2" charset="-122"/>
              <a:cs typeface="+mj-cs"/>
            </a:endParaRPr>
          </a:p>
        </p:txBody>
      </p:sp>
      <p:sp>
        <p:nvSpPr>
          <p:cNvPr id="3" name="Rectangle 3"/>
          <p:cNvSpPr txBox="1">
            <a:spLocks noChangeArrowheads="1"/>
          </p:cNvSpPr>
          <p:nvPr/>
        </p:nvSpPr>
        <p:spPr>
          <a:xfrm>
            <a:off x="288925" y="3084513"/>
            <a:ext cx="7772400" cy="838200"/>
          </a:xfrm>
          <a:prstGeom prst="rect">
            <a:avLst/>
          </a:prstGeom>
        </p:spPr>
        <p:txBody>
          <a:bodyPr/>
          <a:lstStyle/>
          <a:p>
            <a:pPr marL="228600" indent="-228600" defTabSz="914400">
              <a:lnSpc>
                <a:spcPct val="90000"/>
              </a:lnSpc>
              <a:spcBef>
                <a:spcPts val="1000"/>
              </a:spcBef>
              <a:buFont typeface="Wingdings" pitchFamily="2" charset="2"/>
              <a:buNone/>
              <a:defRPr/>
            </a:pPr>
            <a:r>
              <a:rPr lang="zh-CN" altLang="en-US" sz="3200" dirty="0">
                <a:solidFill>
                  <a:schemeClr val="accent2"/>
                </a:solidFill>
                <a:latin typeface="+mn-lt"/>
                <a:ea typeface="黑体" pitchFamily="49" charset="-122"/>
              </a:rPr>
              <a:t>方差的正平方根：贝塞尔公式</a:t>
            </a:r>
          </a:p>
        </p:txBody>
      </p:sp>
      <p:graphicFrame>
        <p:nvGraphicFramePr>
          <p:cNvPr id="4" name="Object 4"/>
          <p:cNvGraphicFramePr>
            <a:graphicFrameLocks/>
          </p:cNvGraphicFramePr>
          <p:nvPr/>
        </p:nvGraphicFramePr>
        <p:xfrm>
          <a:off x="395288" y="3095625"/>
          <a:ext cx="7626350" cy="2184400"/>
        </p:xfrm>
        <a:graphic>
          <a:graphicData uri="http://schemas.openxmlformats.org/presentationml/2006/ole">
            <p:oleObj spid="_x0000_s3074" r:id="rId3" imgW="3696017" imgH="838517" progId="">
              <p:embed/>
            </p:oleObj>
          </a:graphicData>
        </a:graphic>
      </p:graphicFrame>
      <p:sp>
        <p:nvSpPr>
          <p:cNvPr id="3080" name="Text Box 5"/>
          <p:cNvSpPr txBox="1">
            <a:spLocks noChangeArrowheads="1"/>
          </p:cNvSpPr>
          <p:nvPr/>
        </p:nvSpPr>
        <p:spPr bwMode="auto">
          <a:xfrm>
            <a:off x="-2112963" y="3633788"/>
            <a:ext cx="7467601" cy="579437"/>
          </a:xfrm>
          <a:prstGeom prst="rect">
            <a:avLst/>
          </a:prstGeom>
          <a:noFill/>
          <a:ln w="9525">
            <a:noFill/>
            <a:miter lim="800000"/>
            <a:headEnd/>
            <a:tailEnd/>
          </a:ln>
        </p:spPr>
        <p:txBody>
          <a:bodyPr>
            <a:spAutoFit/>
          </a:bodyPr>
          <a:lstStyle/>
          <a:p>
            <a:pPr algn="just">
              <a:spcBef>
                <a:spcPct val="50000"/>
              </a:spcBef>
            </a:pPr>
            <a:endParaRPr lang="zh-CN" altLang="zh-CN" sz="3200">
              <a:solidFill>
                <a:schemeClr val="accent2"/>
              </a:solidFill>
              <a:latin typeface="Arial" pitchFamily="34" charset="0"/>
              <a:ea typeface="黑体" pitchFamily="2" charset="-122"/>
            </a:endParaRPr>
          </a:p>
        </p:txBody>
      </p:sp>
      <p:sp>
        <p:nvSpPr>
          <p:cNvPr id="3081" name="Text Box 12"/>
          <p:cNvSpPr txBox="1">
            <a:spLocks noChangeArrowheads="1"/>
          </p:cNvSpPr>
          <p:nvPr/>
        </p:nvSpPr>
        <p:spPr bwMode="auto">
          <a:xfrm>
            <a:off x="307975" y="1127125"/>
            <a:ext cx="6477000" cy="579438"/>
          </a:xfrm>
          <a:prstGeom prst="rect">
            <a:avLst/>
          </a:prstGeom>
          <a:noFill/>
          <a:ln w="9525">
            <a:noFill/>
            <a:miter lim="800000"/>
            <a:headEnd/>
            <a:tailEnd/>
          </a:ln>
        </p:spPr>
        <p:txBody>
          <a:bodyPr>
            <a:spAutoFit/>
          </a:bodyPr>
          <a:lstStyle/>
          <a:p>
            <a:pPr>
              <a:spcBef>
                <a:spcPct val="50000"/>
              </a:spcBef>
            </a:pPr>
            <a:r>
              <a:rPr lang="zh-CN" altLang="en-US" sz="3200" b="1">
                <a:solidFill>
                  <a:srgbClr val="C00000"/>
                </a:solidFill>
                <a:latin typeface="Arial" pitchFamily="34" charset="0"/>
                <a:ea typeface="黑体" pitchFamily="2" charset="-122"/>
              </a:rPr>
              <a:t>方差：</a:t>
            </a:r>
          </a:p>
        </p:txBody>
      </p:sp>
      <p:graphicFrame>
        <p:nvGraphicFramePr>
          <p:cNvPr id="7" name="Object 21"/>
          <p:cNvGraphicFramePr>
            <a:graphicFrameLocks/>
          </p:cNvGraphicFramePr>
          <p:nvPr/>
        </p:nvGraphicFramePr>
        <p:xfrm>
          <a:off x="1560513" y="901700"/>
          <a:ext cx="4903787" cy="1050925"/>
        </p:xfrm>
        <a:graphic>
          <a:graphicData uri="http://schemas.openxmlformats.org/presentationml/2006/ole">
            <p:oleObj spid="_x0000_s3075" r:id="rId4" imgW="1967963" imgH="431930" progId="Equation.3">
              <p:embed/>
            </p:oleObj>
          </a:graphicData>
        </a:graphic>
      </p:graphicFrame>
      <p:graphicFrame>
        <p:nvGraphicFramePr>
          <p:cNvPr id="8" name="Object 22"/>
          <p:cNvGraphicFramePr>
            <a:graphicFrameLocks/>
          </p:cNvGraphicFramePr>
          <p:nvPr/>
        </p:nvGraphicFramePr>
        <p:xfrm>
          <a:off x="8237538" y="3306763"/>
          <a:ext cx="685800" cy="1262062"/>
        </p:xfrm>
        <a:graphic>
          <a:graphicData uri="http://schemas.openxmlformats.org/presentationml/2006/ole">
            <p:oleObj spid="_x0000_s3076" r:id="rId5" imgW="2248217" imgH="3307079" progId="">
              <p:embed/>
            </p:oleObj>
          </a:graphicData>
        </a:graphic>
      </p:graphicFrame>
      <p:sp>
        <p:nvSpPr>
          <p:cNvPr id="9" name="Rectangle 2"/>
          <p:cNvSpPr>
            <a:spLocks noGrp="1" noChangeArrowheads="1"/>
          </p:cNvSpPr>
          <p:nvPr/>
        </p:nvSpPr>
        <p:spPr bwMode="auto">
          <a:xfrm>
            <a:off x="295275" y="5022850"/>
            <a:ext cx="6705600" cy="1143000"/>
          </a:xfrm>
          <a:prstGeom prst="rect">
            <a:avLst/>
          </a:prstGeom>
          <a:noFill/>
          <a:ln w="9525">
            <a:noFill/>
            <a:miter lim="800000"/>
          </a:ln>
          <a:effectLst/>
        </p:spPr>
        <p:txBody>
          <a:bodyPr lIns="92075" tIns="46038" rIns="92075" bIns="46038" anchor="ctr"/>
          <a:lst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a:lstStyle>
          <a:p>
            <a:pPr algn="l" defTabSz="912495" eaLnBrk="1" hangingPunct="1">
              <a:buFontTx/>
              <a:buNone/>
              <a:defRPr/>
            </a:pPr>
            <a:r>
              <a:rPr kumimoji="0" lang="zh-CN" altLang="en-US" sz="3200" dirty="0" smtClean="0">
                <a:solidFill>
                  <a:schemeClr val="accent2"/>
                </a:solidFill>
                <a:effectLst/>
                <a:latin typeface="+mn-lt"/>
                <a:ea typeface="黑体" pitchFamily="49" charset="-122"/>
                <a:cs typeface="+mn-cs"/>
              </a:rPr>
              <a:t>算数平均值的实验标准差</a:t>
            </a:r>
          </a:p>
        </p:txBody>
      </p:sp>
      <p:pic>
        <p:nvPicPr>
          <p:cNvPr id="3083" name="Object 6"/>
          <p:cNvPicPr>
            <a:picLocks noChangeAspect="1" noChangeArrowheads="1"/>
          </p:cNvPicPr>
          <p:nvPr/>
        </p:nvPicPr>
        <p:blipFill>
          <a:blip r:embed="rId6" cstate="print"/>
          <a:srcRect/>
          <a:stretch>
            <a:fillRect/>
          </a:stretch>
        </p:blipFill>
        <p:spPr bwMode="auto">
          <a:xfrm>
            <a:off x="8156575" y="5326063"/>
            <a:ext cx="762000" cy="1262062"/>
          </a:xfrm>
          <a:prstGeom prst="rect">
            <a:avLst/>
          </a:prstGeom>
          <a:noFill/>
          <a:ln w="9525">
            <a:noFill/>
            <a:miter lim="800000"/>
            <a:headEnd/>
            <a:tailEnd/>
          </a:ln>
        </p:spPr>
      </p:pic>
      <p:graphicFrame>
        <p:nvGraphicFramePr>
          <p:cNvPr id="17412" name="Object 5"/>
          <p:cNvGraphicFramePr>
            <a:graphicFrameLocks/>
          </p:cNvGraphicFramePr>
          <p:nvPr/>
        </p:nvGraphicFramePr>
        <p:xfrm>
          <a:off x="4413250" y="4800600"/>
          <a:ext cx="3748088" cy="1895475"/>
        </p:xfrm>
        <a:graphic>
          <a:graphicData uri="http://schemas.openxmlformats.org/presentationml/2006/ole">
            <p:oleObj spid="_x0000_s3077" r:id="rId7" imgW="1816417" imgH="889317" progId="">
              <p:embed/>
            </p:oleObj>
          </a:graphicData>
        </a:graphic>
      </p:graphicFrame>
      <p:sp>
        <p:nvSpPr>
          <p:cNvPr id="10"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Box 8"/>
          <p:cNvSpPr txBox="1">
            <a:spLocks noChangeArrowheads="1"/>
          </p:cNvSpPr>
          <p:nvPr/>
        </p:nvSpPr>
        <p:spPr>
          <a:xfrm>
            <a:off x="625475" y="936625"/>
            <a:ext cx="8650288" cy="1631950"/>
          </a:xfrm>
          <a:prstGeom prst="rect">
            <a:avLst/>
          </a:prstGeom>
        </p:spPr>
        <p:txBody>
          <a:bodyPr>
            <a:spAutoFit/>
          </a:bodyPr>
          <a:lstStyle/>
          <a:p>
            <a:pPr defTabSz="914400" eaLnBrk="0" hangingPunct="0">
              <a:lnSpc>
                <a:spcPts val="4040"/>
              </a:lnSpc>
              <a:spcBef>
                <a:spcPts val="0"/>
              </a:spcBef>
              <a:buFont typeface="Wingdings" pitchFamily="2" charset="2"/>
              <a:buNone/>
              <a:defRPr/>
            </a:pPr>
            <a:r>
              <a:rPr lang="zh-CN" altLang="en-US" sz="2800" dirty="0">
                <a:latin typeface="+mn-lt"/>
                <a:ea typeface="+mn-ea"/>
              </a:rPr>
              <a:t>例：在对某长度的测量中，共进行</a:t>
            </a:r>
            <a:r>
              <a:rPr lang="en-US" altLang="zh-CN" sz="2800" dirty="0">
                <a:latin typeface="+mn-lt"/>
                <a:ea typeface="+mn-ea"/>
              </a:rPr>
              <a:t>10</a:t>
            </a:r>
            <a:r>
              <a:rPr lang="zh-CN" altLang="en-US" sz="2800" dirty="0">
                <a:latin typeface="+mn-lt"/>
                <a:ea typeface="+mn-ea"/>
              </a:rPr>
              <a:t>次测量，各测量值</a:t>
            </a:r>
            <a:r>
              <a:rPr lang="en-US" altLang="zh-CN" sz="2800" dirty="0">
                <a:latin typeface="+mn-lt"/>
                <a:ea typeface="+mn-ea"/>
              </a:rPr>
              <a:t>x</a:t>
            </a:r>
            <a:r>
              <a:rPr lang="zh-CN" altLang="en-US" sz="2800" dirty="0">
                <a:latin typeface="+mn-lt"/>
                <a:ea typeface="+mn-ea"/>
              </a:rPr>
              <a:t>分别为（</a:t>
            </a:r>
            <a:r>
              <a:rPr lang="en-US" altLang="zh-CN" sz="2800" dirty="0">
                <a:latin typeface="+mn-lt"/>
                <a:ea typeface="+mn-ea"/>
              </a:rPr>
              <a:t>6.41</a:t>
            </a:r>
            <a:r>
              <a:rPr lang="zh-CN" altLang="en-US" sz="2800" dirty="0">
                <a:latin typeface="+mn-lt"/>
                <a:ea typeface="+mn-ea"/>
              </a:rPr>
              <a:t>， </a:t>
            </a:r>
            <a:r>
              <a:rPr lang="en-US" altLang="zh-CN" sz="2800" dirty="0">
                <a:latin typeface="+mn-lt"/>
                <a:ea typeface="+mn-ea"/>
              </a:rPr>
              <a:t>6.42</a:t>
            </a:r>
            <a:r>
              <a:rPr lang="zh-CN" altLang="en-US" sz="2800" dirty="0">
                <a:latin typeface="+mn-lt"/>
                <a:ea typeface="+mn-ea"/>
              </a:rPr>
              <a:t>，</a:t>
            </a:r>
            <a:r>
              <a:rPr lang="en-US" altLang="zh-CN" sz="2800" dirty="0">
                <a:latin typeface="+mn-lt"/>
                <a:ea typeface="+mn-ea"/>
              </a:rPr>
              <a:t>6.44</a:t>
            </a:r>
            <a:r>
              <a:rPr lang="zh-CN" altLang="en-US" sz="2800" dirty="0">
                <a:latin typeface="+mn-lt"/>
                <a:ea typeface="+mn-ea"/>
              </a:rPr>
              <a:t>， </a:t>
            </a:r>
            <a:r>
              <a:rPr lang="en-US" altLang="zh-CN" sz="2800" dirty="0">
                <a:latin typeface="+mn-lt"/>
                <a:ea typeface="+mn-ea"/>
              </a:rPr>
              <a:t>6.46</a:t>
            </a:r>
            <a:r>
              <a:rPr lang="zh-CN" altLang="en-US" sz="2800" dirty="0">
                <a:latin typeface="+mn-lt"/>
                <a:ea typeface="+mn-ea"/>
              </a:rPr>
              <a:t>， </a:t>
            </a:r>
            <a:r>
              <a:rPr lang="en-US" altLang="zh-CN" sz="2800" dirty="0">
                <a:latin typeface="+mn-lt"/>
                <a:ea typeface="+mn-ea"/>
              </a:rPr>
              <a:t>6.48</a:t>
            </a:r>
            <a:r>
              <a:rPr lang="zh-CN" altLang="en-US" sz="2800" dirty="0">
                <a:latin typeface="+mn-lt"/>
                <a:ea typeface="+mn-ea"/>
              </a:rPr>
              <a:t>， </a:t>
            </a:r>
            <a:r>
              <a:rPr lang="en-US" altLang="zh-CN" sz="2800" dirty="0">
                <a:latin typeface="+mn-lt"/>
                <a:ea typeface="+mn-ea"/>
              </a:rPr>
              <a:t>6.43</a:t>
            </a:r>
            <a:r>
              <a:rPr lang="zh-CN" altLang="en-US" sz="2800" dirty="0">
                <a:latin typeface="+mn-lt"/>
                <a:ea typeface="+mn-ea"/>
              </a:rPr>
              <a:t>， </a:t>
            </a:r>
            <a:r>
              <a:rPr lang="en-US" altLang="zh-CN" sz="2800" dirty="0">
                <a:latin typeface="+mn-lt"/>
                <a:ea typeface="+mn-ea"/>
              </a:rPr>
              <a:t>6.45</a:t>
            </a:r>
            <a:r>
              <a:rPr lang="zh-CN" altLang="en-US" sz="2800" dirty="0">
                <a:latin typeface="+mn-lt"/>
                <a:ea typeface="+mn-ea"/>
              </a:rPr>
              <a:t>， </a:t>
            </a:r>
            <a:r>
              <a:rPr lang="en-US" altLang="zh-CN" sz="2800" dirty="0">
                <a:latin typeface="+mn-lt"/>
                <a:ea typeface="+mn-ea"/>
              </a:rPr>
              <a:t>6.47</a:t>
            </a:r>
            <a:r>
              <a:rPr lang="zh-CN" altLang="en-US" sz="2800" dirty="0">
                <a:latin typeface="+mn-lt"/>
                <a:ea typeface="+mn-ea"/>
              </a:rPr>
              <a:t>， </a:t>
            </a:r>
            <a:r>
              <a:rPr lang="en-US" altLang="zh-CN" sz="2800" dirty="0">
                <a:latin typeface="+mn-lt"/>
                <a:ea typeface="+mn-ea"/>
              </a:rPr>
              <a:t>6.49</a:t>
            </a:r>
            <a:r>
              <a:rPr lang="zh-CN" altLang="en-US" sz="2800" dirty="0">
                <a:latin typeface="+mn-lt"/>
                <a:ea typeface="+mn-ea"/>
              </a:rPr>
              <a:t>， </a:t>
            </a:r>
            <a:r>
              <a:rPr lang="en-US" altLang="zh-CN" sz="2800" dirty="0">
                <a:latin typeface="+mn-lt"/>
                <a:ea typeface="+mn-ea"/>
              </a:rPr>
              <a:t>6.45</a:t>
            </a:r>
            <a:r>
              <a:rPr lang="zh-CN" altLang="en-US" sz="2800" dirty="0">
                <a:latin typeface="+mn-lt"/>
                <a:ea typeface="+mn-ea"/>
              </a:rPr>
              <a:t>）</a:t>
            </a:r>
            <a:r>
              <a:rPr lang="en-US" altLang="zh-CN" sz="2800" dirty="0">
                <a:latin typeface="+mn-lt"/>
                <a:ea typeface="+mn-ea"/>
              </a:rPr>
              <a:t>mm, </a:t>
            </a:r>
            <a:r>
              <a:rPr lang="zh-CN" altLang="en-US" sz="2800" dirty="0">
                <a:latin typeface="+mn-lt"/>
                <a:ea typeface="+mn-ea"/>
              </a:rPr>
              <a:t>试求</a:t>
            </a:r>
          </a:p>
        </p:txBody>
      </p:sp>
      <p:graphicFrame>
        <p:nvGraphicFramePr>
          <p:cNvPr id="5" name="Object 12"/>
          <p:cNvGraphicFramePr>
            <a:graphicFrameLocks/>
          </p:cNvGraphicFramePr>
          <p:nvPr/>
        </p:nvGraphicFramePr>
        <p:xfrm>
          <a:off x="6618288" y="1978025"/>
          <a:ext cx="366712" cy="622300"/>
        </p:xfrm>
        <a:graphic>
          <a:graphicData uri="http://schemas.openxmlformats.org/presentationml/2006/ole">
            <p:oleObj spid="_x0000_s4098" r:id="rId3" imgW="127207" imgH="216030" progId="Equation.3">
              <p:embed/>
            </p:oleObj>
          </a:graphicData>
        </a:graphic>
      </p:graphicFrame>
      <p:graphicFrame>
        <p:nvGraphicFramePr>
          <p:cNvPr id="6" name="Object 13"/>
          <p:cNvGraphicFramePr>
            <a:graphicFrameLocks/>
          </p:cNvGraphicFramePr>
          <p:nvPr/>
        </p:nvGraphicFramePr>
        <p:xfrm>
          <a:off x="8228013" y="1978025"/>
          <a:ext cx="550862" cy="660400"/>
        </p:xfrm>
        <a:graphic>
          <a:graphicData uri="http://schemas.openxmlformats.org/presentationml/2006/ole">
            <p:oleObj spid="_x0000_s4099" r:id="rId4" imgW="190983" imgH="229116" progId="Equation.3">
              <p:embed/>
            </p:oleObj>
          </a:graphicData>
        </a:graphic>
      </p:graphicFrame>
      <p:graphicFrame>
        <p:nvGraphicFramePr>
          <p:cNvPr id="7" name="Object 14"/>
          <p:cNvGraphicFramePr>
            <a:graphicFrameLocks/>
          </p:cNvGraphicFramePr>
          <p:nvPr/>
        </p:nvGraphicFramePr>
        <p:xfrm>
          <a:off x="7350125" y="1978025"/>
          <a:ext cx="512763" cy="660400"/>
        </p:xfrm>
        <a:graphic>
          <a:graphicData uri="http://schemas.openxmlformats.org/presentationml/2006/ole">
            <p:oleObj spid="_x0000_s4100" r:id="rId5" imgW="178040" imgH="228818" progId="Equation.3">
              <p:embed/>
            </p:oleObj>
          </a:graphicData>
        </a:graphic>
      </p:graphicFrame>
      <p:sp>
        <p:nvSpPr>
          <p:cNvPr id="4105" name="TextBox 9"/>
          <p:cNvSpPr txBox="1">
            <a:spLocks noChangeArrowheads="1"/>
          </p:cNvSpPr>
          <p:nvPr/>
        </p:nvSpPr>
        <p:spPr bwMode="auto">
          <a:xfrm>
            <a:off x="1028700" y="3240088"/>
            <a:ext cx="785813" cy="577850"/>
          </a:xfrm>
          <a:prstGeom prst="rect">
            <a:avLst/>
          </a:prstGeom>
          <a:noFill/>
          <a:ln w="9525">
            <a:noFill/>
            <a:miter lim="800000"/>
            <a:headEnd/>
            <a:tailEnd/>
          </a:ln>
        </p:spPr>
        <p:txBody>
          <a:bodyPr>
            <a:spAutoFit/>
          </a:bodyPr>
          <a:lstStyle/>
          <a:p>
            <a:r>
              <a:rPr lang="zh-CN" altLang="en-US" sz="3200">
                <a:latin typeface="黑体" pitchFamily="2" charset="-122"/>
                <a:ea typeface="黑体" pitchFamily="2" charset="-122"/>
              </a:rPr>
              <a:t>解：</a:t>
            </a:r>
          </a:p>
        </p:txBody>
      </p:sp>
      <p:graphicFrame>
        <p:nvGraphicFramePr>
          <p:cNvPr id="9" name="Object 5"/>
          <p:cNvGraphicFramePr>
            <a:graphicFrameLocks/>
          </p:cNvGraphicFramePr>
          <p:nvPr/>
        </p:nvGraphicFramePr>
        <p:xfrm>
          <a:off x="2098675" y="2676525"/>
          <a:ext cx="3421063" cy="1357313"/>
        </p:xfrm>
        <a:graphic>
          <a:graphicData uri="http://schemas.openxmlformats.org/presentationml/2006/ole">
            <p:oleObj spid="_x0000_s4101" r:id="rId6" imgW="1207341" imgH="610182" progId="Equation.3">
              <p:embed/>
            </p:oleObj>
          </a:graphicData>
        </a:graphic>
      </p:graphicFrame>
      <p:graphicFrame>
        <p:nvGraphicFramePr>
          <p:cNvPr id="10" name="Object 9"/>
          <p:cNvGraphicFramePr>
            <a:graphicFrameLocks/>
          </p:cNvGraphicFramePr>
          <p:nvPr/>
        </p:nvGraphicFramePr>
        <p:xfrm>
          <a:off x="2098675" y="4233863"/>
          <a:ext cx="5768975" cy="1230312"/>
        </p:xfrm>
        <a:graphic>
          <a:graphicData uri="http://schemas.openxmlformats.org/presentationml/2006/ole">
            <p:oleObj spid="_x0000_s4102" name="Equation" r:id="rId7" imgW="2450880" imgH="660240" progId="">
              <p:embed/>
            </p:oleObj>
          </a:graphicData>
        </a:graphic>
      </p:graphicFrame>
      <p:graphicFrame>
        <p:nvGraphicFramePr>
          <p:cNvPr id="11" name="Object 10"/>
          <p:cNvGraphicFramePr>
            <a:graphicFrameLocks/>
          </p:cNvGraphicFramePr>
          <p:nvPr/>
        </p:nvGraphicFramePr>
        <p:xfrm>
          <a:off x="2058988" y="5665788"/>
          <a:ext cx="4556125" cy="750887"/>
        </p:xfrm>
        <a:graphic>
          <a:graphicData uri="http://schemas.openxmlformats.org/presentationml/2006/ole">
            <p:oleObj spid="_x0000_s4103" name="Equation" r:id="rId8" imgW="1993680" imgH="419040" progId="">
              <p:embed/>
            </p:oleObj>
          </a:graphicData>
        </a:graphic>
      </p:graphicFrame>
      <p:sp>
        <p:nvSpPr>
          <p:cNvPr id="2"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nvSpPr>
        <p:spPr bwMode="auto">
          <a:xfrm>
            <a:off x="542925" y="1227138"/>
            <a:ext cx="7772400" cy="530225"/>
          </a:xfrm>
          <a:prstGeom prst="rect">
            <a:avLst/>
          </a:prstGeom>
          <a:noFill/>
          <a:ln w="9525">
            <a:noFill/>
            <a:miter lim="800000"/>
          </a:ln>
          <a:effectLst/>
        </p:spPr>
        <p:txBody>
          <a:bodyPr lIns="92075" tIns="46038" rIns="92075" bIns="46038" anchor="ctr"/>
          <a:lst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a:lstStyle>
          <a:p>
            <a:pPr defTabSz="912495">
              <a:buFontTx/>
              <a:buNone/>
              <a:defRPr/>
            </a:pPr>
            <a:r>
              <a:rPr lang="zh-CN" altLang="en-US" sz="3600" b="1" dirty="0" smtClean="0">
                <a:solidFill>
                  <a:schemeClr val="tx1"/>
                </a:solidFill>
                <a:effectLst>
                  <a:outerShdw blurRad="38100" dist="19050" dir="2700000" algn="tl" rotWithShape="0">
                    <a:schemeClr val="dk1">
                      <a:alpha val="40000"/>
                    </a:schemeClr>
                  </a:outerShdw>
                </a:effectLst>
                <a:ea typeface="黑体" pitchFamily="2" charset="-122"/>
              </a:rPr>
              <a:t>关于矩形分布（系统误差）</a:t>
            </a:r>
          </a:p>
        </p:txBody>
      </p:sp>
      <p:sp>
        <p:nvSpPr>
          <p:cNvPr id="76803" name="TextBox 6"/>
          <p:cNvSpPr txBox="1">
            <a:spLocks noChangeArrowheads="1"/>
          </p:cNvSpPr>
          <p:nvPr/>
        </p:nvSpPr>
        <p:spPr bwMode="auto">
          <a:xfrm>
            <a:off x="395288" y="2112963"/>
            <a:ext cx="8639175" cy="954087"/>
          </a:xfrm>
          <a:prstGeom prst="rect">
            <a:avLst/>
          </a:prstGeom>
          <a:noFill/>
          <a:ln w="9525">
            <a:noFill/>
            <a:miter lim="800000"/>
            <a:headEnd/>
            <a:tailEnd/>
          </a:ln>
        </p:spPr>
        <p:txBody>
          <a:bodyPr>
            <a:spAutoFit/>
          </a:bodyPr>
          <a:lstStyle/>
          <a:p>
            <a:pPr>
              <a:buClr>
                <a:srgbClr val="FFFF00"/>
              </a:buClr>
              <a:buFont typeface="Wingdings" pitchFamily="2" charset="2"/>
              <a:buChar char="l"/>
            </a:pPr>
            <a:r>
              <a:rPr lang="zh-CN" altLang="en-US" sz="2800">
                <a:latin typeface="黑体" pitchFamily="2" charset="-122"/>
                <a:ea typeface="黑体" pitchFamily="2" charset="-122"/>
              </a:rPr>
              <a:t>假设有一连续随机变量</a:t>
            </a:r>
            <a:r>
              <a:rPr lang="en-US" altLang="zh-CN" sz="2800">
                <a:latin typeface="黑体" pitchFamily="2" charset="-122"/>
                <a:ea typeface="黑体" pitchFamily="2" charset="-122"/>
              </a:rPr>
              <a:t>x</a:t>
            </a:r>
            <a:r>
              <a:rPr lang="zh-CN" altLang="en-US" sz="2800">
                <a:latin typeface="黑体" pitchFamily="2" charset="-122"/>
                <a:ea typeface="黑体" pitchFamily="2" charset="-122"/>
              </a:rPr>
              <a:t>，它的概率密度函数在某一有限区间内为常数，在该区间外为 </a:t>
            </a:r>
            <a:r>
              <a:rPr lang="en-US" altLang="zh-CN" sz="2800">
                <a:latin typeface="黑体" pitchFamily="2" charset="-122"/>
                <a:ea typeface="黑体" pitchFamily="2" charset="-122"/>
              </a:rPr>
              <a:t>0</a:t>
            </a:r>
            <a:r>
              <a:rPr lang="zh-CN" altLang="en-US" sz="2800">
                <a:latin typeface="黑体" pitchFamily="2" charset="-122"/>
                <a:ea typeface="黑体" pitchFamily="2" charset="-122"/>
              </a:rPr>
              <a:t>，即：</a:t>
            </a:r>
            <a:endParaRPr lang="en-US" altLang="zh-CN" sz="2800">
              <a:latin typeface="黑体" pitchFamily="2" charset="-122"/>
              <a:ea typeface="黑体" pitchFamily="2" charset="-122"/>
            </a:endParaRPr>
          </a:p>
        </p:txBody>
      </p:sp>
      <p:pic>
        <p:nvPicPr>
          <p:cNvPr id="76804" name="Object 5"/>
          <p:cNvPicPr>
            <a:picLocks noChangeAspect="1" noChangeArrowheads="1"/>
          </p:cNvPicPr>
          <p:nvPr/>
        </p:nvPicPr>
        <p:blipFill>
          <a:blip r:embed="rId2" cstate="print"/>
          <a:srcRect/>
          <a:stretch>
            <a:fillRect/>
          </a:stretch>
        </p:blipFill>
        <p:spPr bwMode="auto">
          <a:xfrm>
            <a:off x="3894138" y="3563938"/>
            <a:ext cx="4857750" cy="1946275"/>
          </a:xfrm>
          <a:prstGeom prst="rect">
            <a:avLst/>
          </a:prstGeom>
          <a:noFill/>
          <a:ln w="9525">
            <a:noFill/>
            <a:miter lim="800000"/>
            <a:headEnd/>
            <a:tailEnd/>
          </a:ln>
        </p:spPr>
      </p:pic>
      <p:pic>
        <p:nvPicPr>
          <p:cNvPr id="76805" name="Object 3"/>
          <p:cNvPicPr>
            <a:picLocks noChangeAspect="1" noChangeArrowheads="1"/>
          </p:cNvPicPr>
          <p:nvPr/>
        </p:nvPicPr>
        <p:blipFill>
          <a:blip r:embed="rId3" cstate="print"/>
          <a:srcRect l="17818" t="32704" r="18932" b="6604"/>
          <a:stretch>
            <a:fillRect/>
          </a:stretch>
        </p:blipFill>
        <p:spPr bwMode="auto">
          <a:xfrm>
            <a:off x="465138" y="3363913"/>
            <a:ext cx="3357562" cy="3213100"/>
          </a:xfrm>
          <a:prstGeom prst="rect">
            <a:avLst/>
          </a:prstGeom>
          <a:noFill/>
          <a:ln w="9525">
            <a:noFill/>
            <a:miter lim="800000"/>
            <a:headEnd/>
            <a:tailEnd/>
          </a:ln>
        </p:spPr>
      </p:pic>
      <p:sp>
        <p:nvSpPr>
          <p:cNvPr id="76806" name="TextBox 12"/>
          <p:cNvSpPr txBox="1">
            <a:spLocks noChangeArrowheads="1"/>
          </p:cNvSpPr>
          <p:nvPr/>
        </p:nvSpPr>
        <p:spPr bwMode="auto">
          <a:xfrm>
            <a:off x="4251325" y="5719763"/>
            <a:ext cx="3143250" cy="523875"/>
          </a:xfrm>
          <a:prstGeom prst="rect">
            <a:avLst/>
          </a:prstGeom>
          <a:noFill/>
          <a:ln w="9525">
            <a:noFill/>
            <a:miter lim="800000"/>
            <a:headEnd/>
            <a:tailEnd/>
          </a:ln>
        </p:spPr>
        <p:txBody>
          <a:bodyPr>
            <a:spAutoFit/>
          </a:bodyPr>
          <a:lstStyle/>
          <a:p>
            <a:r>
              <a:rPr lang="en-US" altLang="zh-CN" sz="2800">
                <a:latin typeface="黑体" pitchFamily="2" charset="-122"/>
                <a:ea typeface="黑体" pitchFamily="2" charset="-122"/>
              </a:rPr>
              <a:t>x </a:t>
            </a:r>
            <a:r>
              <a:rPr lang="zh-CN" altLang="en-US" sz="2800">
                <a:latin typeface="黑体" pitchFamily="2" charset="-122"/>
                <a:ea typeface="黑体" pitchFamily="2" charset="-122"/>
              </a:rPr>
              <a:t>服从矩形分布</a:t>
            </a:r>
          </a:p>
        </p:txBody>
      </p:sp>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txBox="1">
            <a:spLocks noChangeArrowheads="1"/>
          </p:cNvSpPr>
          <p:nvPr/>
        </p:nvSpPr>
        <p:spPr>
          <a:xfrm>
            <a:off x="350838" y="1350963"/>
            <a:ext cx="4017962" cy="484187"/>
          </a:xfrm>
          <a:prstGeom prst="rect">
            <a:avLst/>
          </a:prstGeom>
        </p:spPr>
        <p:txBody>
          <a:bodyPr/>
          <a:lstStyle/>
          <a:p>
            <a:pPr defTabSz="914400">
              <a:lnSpc>
                <a:spcPct val="90000"/>
              </a:lnSpc>
              <a:buFontTx/>
              <a:buNone/>
              <a:defRPr/>
            </a:pPr>
            <a:r>
              <a:rPr lang="zh-CN" altLang="en-US" sz="3200" b="1" dirty="0">
                <a:solidFill>
                  <a:srgbClr val="0000FF"/>
                </a:solidFill>
                <a:latin typeface="+mj-lt"/>
                <a:ea typeface="黑体" pitchFamily="2" charset="-122"/>
                <a:cs typeface="+mj-cs"/>
              </a:rPr>
              <a:t>正态分布（随机误差）</a:t>
            </a:r>
          </a:p>
        </p:txBody>
      </p:sp>
      <p:grpSp>
        <p:nvGrpSpPr>
          <p:cNvPr id="5126" name="Group 1046"/>
          <p:cNvGrpSpPr>
            <a:grpSpLocks/>
          </p:cNvGrpSpPr>
          <p:nvPr/>
        </p:nvGrpSpPr>
        <p:grpSpPr bwMode="auto">
          <a:xfrm>
            <a:off x="277813" y="2227263"/>
            <a:ext cx="4956175" cy="3968750"/>
            <a:chOff x="340" y="1556"/>
            <a:chExt cx="3122" cy="2500"/>
          </a:xfrm>
        </p:grpSpPr>
        <p:sp>
          <p:nvSpPr>
            <p:cNvPr id="5133" name="Freeform 1029"/>
            <p:cNvSpPr>
              <a:spLocks noChangeArrowheads="1"/>
            </p:cNvSpPr>
            <p:nvPr/>
          </p:nvSpPr>
          <p:spPr bwMode="auto">
            <a:xfrm>
              <a:off x="693" y="1865"/>
              <a:ext cx="2424" cy="1957"/>
            </a:xfrm>
            <a:custGeom>
              <a:avLst/>
              <a:gdLst>
                <a:gd name="T0" fmla="*/ 0 w 4620"/>
                <a:gd name="T1" fmla="*/ 222 h 3369"/>
                <a:gd name="T2" fmla="*/ 16 w 4620"/>
                <a:gd name="T3" fmla="*/ 210 h 3369"/>
                <a:gd name="T4" fmla="*/ 37 w 4620"/>
                <a:gd name="T5" fmla="*/ 160 h 3369"/>
                <a:gd name="T6" fmla="*/ 51 w 4620"/>
                <a:gd name="T7" fmla="*/ 98 h 3369"/>
                <a:gd name="T8" fmla="*/ 66 w 4620"/>
                <a:gd name="T9" fmla="*/ 36 h 3369"/>
                <a:gd name="T10" fmla="*/ 80 w 4620"/>
                <a:gd name="T11" fmla="*/ 5 h 3369"/>
                <a:gd name="T12" fmla="*/ 90 w 4620"/>
                <a:gd name="T13" fmla="*/ 5 h 3369"/>
                <a:gd name="T14" fmla="*/ 99 w 4620"/>
                <a:gd name="T15" fmla="*/ 26 h 3369"/>
                <a:gd name="T16" fmla="*/ 109 w 4620"/>
                <a:gd name="T17" fmla="*/ 57 h 3369"/>
                <a:gd name="T18" fmla="*/ 122 w 4620"/>
                <a:gd name="T19" fmla="*/ 107 h 3369"/>
                <a:gd name="T20" fmla="*/ 132 w 4620"/>
                <a:gd name="T21" fmla="*/ 146 h 3369"/>
                <a:gd name="T22" fmla="*/ 146 w 4620"/>
                <a:gd name="T23" fmla="*/ 181 h 3369"/>
                <a:gd name="T24" fmla="*/ 161 w 4620"/>
                <a:gd name="T25" fmla="*/ 205 h 3369"/>
                <a:gd name="T26" fmla="*/ 169 w 4620"/>
                <a:gd name="T27" fmla="*/ 213 h 3369"/>
                <a:gd name="T28" fmla="*/ 177 w 4620"/>
                <a:gd name="T29" fmla="*/ 218 h 3369"/>
                <a:gd name="T30" fmla="*/ 184 w 4620"/>
                <a:gd name="T31" fmla="*/ 222 h 3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20"/>
                <a:gd name="T49" fmla="*/ 0 h 3369"/>
                <a:gd name="T50" fmla="*/ 4620 w 4620"/>
                <a:gd name="T51" fmla="*/ 3369 h 3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20" h="3369">
                  <a:moveTo>
                    <a:pt x="0" y="3369"/>
                  </a:moveTo>
                  <a:cubicBezTo>
                    <a:pt x="70" y="3337"/>
                    <a:pt x="265" y="3332"/>
                    <a:pt x="420" y="3174"/>
                  </a:cubicBezTo>
                  <a:cubicBezTo>
                    <a:pt x="575" y="3016"/>
                    <a:pt x="786" y="2700"/>
                    <a:pt x="931" y="2418"/>
                  </a:cubicBezTo>
                  <a:cubicBezTo>
                    <a:pt x="1076" y="2136"/>
                    <a:pt x="1172" y="1794"/>
                    <a:pt x="1293" y="1482"/>
                  </a:cubicBezTo>
                  <a:cubicBezTo>
                    <a:pt x="1414" y="1170"/>
                    <a:pt x="1534" y="780"/>
                    <a:pt x="1655" y="546"/>
                  </a:cubicBezTo>
                  <a:cubicBezTo>
                    <a:pt x="1776" y="312"/>
                    <a:pt x="1917" y="156"/>
                    <a:pt x="2017" y="78"/>
                  </a:cubicBezTo>
                  <a:cubicBezTo>
                    <a:pt x="2117" y="0"/>
                    <a:pt x="2178" y="26"/>
                    <a:pt x="2259" y="78"/>
                  </a:cubicBezTo>
                  <a:cubicBezTo>
                    <a:pt x="2339" y="130"/>
                    <a:pt x="2420" y="260"/>
                    <a:pt x="2500" y="390"/>
                  </a:cubicBezTo>
                  <a:cubicBezTo>
                    <a:pt x="2581" y="520"/>
                    <a:pt x="2649" y="652"/>
                    <a:pt x="2742" y="858"/>
                  </a:cubicBezTo>
                  <a:cubicBezTo>
                    <a:pt x="2835" y="1064"/>
                    <a:pt x="2962" y="1403"/>
                    <a:pt x="3060" y="1629"/>
                  </a:cubicBezTo>
                  <a:cubicBezTo>
                    <a:pt x="3158" y="1855"/>
                    <a:pt x="3228" y="2029"/>
                    <a:pt x="3330" y="2214"/>
                  </a:cubicBezTo>
                  <a:cubicBezTo>
                    <a:pt x="3432" y="2399"/>
                    <a:pt x="3555" y="2592"/>
                    <a:pt x="3675" y="2739"/>
                  </a:cubicBezTo>
                  <a:cubicBezTo>
                    <a:pt x="3795" y="2886"/>
                    <a:pt x="3955" y="3019"/>
                    <a:pt x="4050" y="3099"/>
                  </a:cubicBezTo>
                  <a:cubicBezTo>
                    <a:pt x="4145" y="3179"/>
                    <a:pt x="4175" y="3184"/>
                    <a:pt x="4245" y="3219"/>
                  </a:cubicBezTo>
                  <a:cubicBezTo>
                    <a:pt x="4315" y="3254"/>
                    <a:pt x="4407" y="3286"/>
                    <a:pt x="4470" y="3309"/>
                  </a:cubicBezTo>
                  <a:cubicBezTo>
                    <a:pt x="4533" y="3332"/>
                    <a:pt x="4589" y="3345"/>
                    <a:pt x="4620" y="3354"/>
                  </a:cubicBezTo>
                </a:path>
              </a:pathLst>
            </a:custGeom>
            <a:noFill/>
            <a:ln w="31750">
              <a:solidFill>
                <a:srgbClr val="0000FF"/>
              </a:solidFill>
              <a:round/>
              <a:headEnd/>
              <a:tailEnd/>
            </a:ln>
          </p:spPr>
          <p:txBody>
            <a:bodyPr/>
            <a:lstStyle/>
            <a:p>
              <a:endParaRPr lang="zh-CN" altLang="en-US"/>
            </a:p>
          </p:txBody>
        </p:sp>
        <p:sp>
          <p:nvSpPr>
            <p:cNvPr id="5134" name="Line 1030"/>
            <p:cNvSpPr>
              <a:spLocks noChangeShapeType="1"/>
            </p:cNvSpPr>
            <p:nvPr/>
          </p:nvSpPr>
          <p:spPr bwMode="auto">
            <a:xfrm>
              <a:off x="491" y="1814"/>
              <a:ext cx="0" cy="2008"/>
            </a:xfrm>
            <a:prstGeom prst="line">
              <a:avLst/>
            </a:prstGeom>
            <a:noFill/>
            <a:ln w="15875">
              <a:solidFill>
                <a:srgbClr val="800000"/>
              </a:solidFill>
              <a:round/>
              <a:headEnd type="arrow" w="med" len="med"/>
              <a:tailEnd/>
            </a:ln>
          </p:spPr>
          <p:txBody>
            <a:bodyPr/>
            <a:lstStyle/>
            <a:p>
              <a:endParaRPr lang="zh-CN" altLang="en-US"/>
            </a:p>
          </p:txBody>
        </p:sp>
        <p:sp>
          <p:nvSpPr>
            <p:cNvPr id="5135" name="Line 1031"/>
            <p:cNvSpPr>
              <a:spLocks noChangeShapeType="1"/>
            </p:cNvSpPr>
            <p:nvPr/>
          </p:nvSpPr>
          <p:spPr bwMode="auto">
            <a:xfrm>
              <a:off x="491" y="3822"/>
              <a:ext cx="2727" cy="0"/>
            </a:xfrm>
            <a:prstGeom prst="line">
              <a:avLst/>
            </a:prstGeom>
            <a:noFill/>
            <a:ln w="15875">
              <a:solidFill>
                <a:srgbClr val="800000"/>
              </a:solidFill>
              <a:round/>
              <a:headEnd/>
              <a:tailEnd type="arrow" w="med" len="med"/>
            </a:ln>
          </p:spPr>
          <p:txBody>
            <a:bodyPr/>
            <a:lstStyle/>
            <a:p>
              <a:endParaRPr lang="zh-CN" altLang="en-US"/>
            </a:p>
          </p:txBody>
        </p:sp>
        <p:sp>
          <p:nvSpPr>
            <p:cNvPr id="5136" name="Text Box 1032"/>
            <p:cNvSpPr txBox="1">
              <a:spLocks noChangeArrowheads="1"/>
            </p:cNvSpPr>
            <p:nvPr/>
          </p:nvSpPr>
          <p:spPr bwMode="auto">
            <a:xfrm>
              <a:off x="340" y="1556"/>
              <a:ext cx="404" cy="307"/>
            </a:xfrm>
            <a:prstGeom prst="rect">
              <a:avLst/>
            </a:prstGeom>
            <a:noFill/>
            <a:ln w="9525">
              <a:noFill/>
              <a:miter lim="800000"/>
              <a:headEnd/>
              <a:tailEnd/>
            </a:ln>
          </p:spPr>
          <p:txBody>
            <a:bodyPr lIns="0" tIns="0" rIns="0" bIns="0">
              <a:spAutoFit/>
            </a:bodyPr>
            <a:lstStyle/>
            <a:p>
              <a:pPr>
                <a:spcBef>
                  <a:spcPct val="50000"/>
                </a:spcBef>
              </a:pPr>
              <a:r>
                <a:rPr lang="en-US" altLang="zh-CN" sz="3200">
                  <a:solidFill>
                    <a:srgbClr val="800000"/>
                  </a:solidFill>
                  <a:latin typeface="Arial" pitchFamily="34" charset="0"/>
                </a:rPr>
                <a:t>f(x)</a:t>
              </a:r>
              <a:endParaRPr lang="en-US" altLang="zh-CN" sz="2000">
                <a:solidFill>
                  <a:srgbClr val="800000"/>
                </a:solidFill>
                <a:latin typeface="Arial" pitchFamily="34" charset="0"/>
              </a:endParaRPr>
            </a:p>
          </p:txBody>
        </p:sp>
        <p:sp>
          <p:nvSpPr>
            <p:cNvPr id="5137" name="Text Box 1033"/>
            <p:cNvSpPr txBox="1">
              <a:spLocks noChangeArrowheads="1"/>
            </p:cNvSpPr>
            <p:nvPr/>
          </p:nvSpPr>
          <p:spPr bwMode="auto">
            <a:xfrm>
              <a:off x="3218" y="3586"/>
              <a:ext cx="244" cy="365"/>
            </a:xfrm>
            <a:prstGeom prst="rect">
              <a:avLst/>
            </a:prstGeom>
            <a:noFill/>
            <a:ln w="9525">
              <a:noFill/>
              <a:miter lim="800000"/>
              <a:headEnd/>
              <a:tailEnd/>
            </a:ln>
          </p:spPr>
          <p:txBody>
            <a:bodyPr wrap="none">
              <a:spAutoFit/>
            </a:bodyPr>
            <a:lstStyle/>
            <a:p>
              <a:r>
                <a:rPr lang="en-US" altLang="zh-CN" sz="3200">
                  <a:solidFill>
                    <a:srgbClr val="800000"/>
                  </a:solidFill>
                  <a:latin typeface="Arial" pitchFamily="34" charset="0"/>
                </a:rPr>
                <a:t>x</a:t>
              </a:r>
            </a:p>
          </p:txBody>
        </p:sp>
        <p:sp>
          <p:nvSpPr>
            <p:cNvPr id="5138" name="Line 1034"/>
            <p:cNvSpPr>
              <a:spLocks noChangeShapeType="1"/>
            </p:cNvSpPr>
            <p:nvPr/>
          </p:nvSpPr>
          <p:spPr bwMode="auto">
            <a:xfrm>
              <a:off x="1829" y="1917"/>
              <a:ext cx="0" cy="1905"/>
            </a:xfrm>
            <a:prstGeom prst="line">
              <a:avLst/>
            </a:prstGeom>
            <a:noFill/>
            <a:ln w="28575">
              <a:solidFill>
                <a:srgbClr val="FF33CC"/>
              </a:solidFill>
              <a:round/>
              <a:headEnd/>
              <a:tailEnd/>
            </a:ln>
          </p:spPr>
          <p:txBody>
            <a:bodyPr/>
            <a:lstStyle/>
            <a:p>
              <a:endParaRPr lang="zh-CN" altLang="en-US"/>
            </a:p>
          </p:txBody>
        </p:sp>
        <p:sp>
          <p:nvSpPr>
            <p:cNvPr id="5139" name="Line 1035"/>
            <p:cNvSpPr>
              <a:spLocks noChangeShapeType="1"/>
            </p:cNvSpPr>
            <p:nvPr/>
          </p:nvSpPr>
          <p:spPr bwMode="auto">
            <a:xfrm>
              <a:off x="1274" y="3050"/>
              <a:ext cx="0" cy="772"/>
            </a:xfrm>
            <a:prstGeom prst="line">
              <a:avLst/>
            </a:prstGeom>
            <a:noFill/>
            <a:ln w="28575">
              <a:solidFill>
                <a:srgbClr val="FF3300"/>
              </a:solidFill>
              <a:round/>
              <a:headEnd/>
              <a:tailEnd/>
            </a:ln>
          </p:spPr>
          <p:txBody>
            <a:bodyPr/>
            <a:lstStyle/>
            <a:p>
              <a:endParaRPr lang="zh-CN" altLang="en-US"/>
            </a:p>
          </p:txBody>
        </p:sp>
        <p:sp>
          <p:nvSpPr>
            <p:cNvPr id="5140" name="Line 1036"/>
            <p:cNvSpPr>
              <a:spLocks noChangeShapeType="1"/>
            </p:cNvSpPr>
            <p:nvPr/>
          </p:nvSpPr>
          <p:spPr bwMode="auto">
            <a:xfrm>
              <a:off x="2385" y="3050"/>
              <a:ext cx="0" cy="772"/>
            </a:xfrm>
            <a:prstGeom prst="line">
              <a:avLst/>
            </a:prstGeom>
            <a:noFill/>
            <a:ln w="28575">
              <a:solidFill>
                <a:srgbClr val="FF3300"/>
              </a:solidFill>
              <a:round/>
              <a:headEnd/>
              <a:tailEnd/>
            </a:ln>
          </p:spPr>
          <p:txBody>
            <a:bodyPr/>
            <a:lstStyle/>
            <a:p>
              <a:endParaRPr lang="zh-CN" altLang="en-US"/>
            </a:p>
          </p:txBody>
        </p:sp>
        <p:sp>
          <p:nvSpPr>
            <p:cNvPr id="5141" name="Text Box 1037"/>
            <p:cNvSpPr txBox="1">
              <a:spLocks noChangeArrowheads="1"/>
            </p:cNvSpPr>
            <p:nvPr/>
          </p:nvSpPr>
          <p:spPr bwMode="auto">
            <a:xfrm>
              <a:off x="1012" y="3850"/>
              <a:ext cx="504" cy="192"/>
            </a:xfrm>
            <a:prstGeom prst="rect">
              <a:avLst/>
            </a:prstGeom>
            <a:noFill/>
            <a:ln w="9525">
              <a:noFill/>
              <a:miter lim="800000"/>
              <a:headEnd/>
              <a:tailEnd/>
            </a:ln>
          </p:spPr>
          <p:txBody>
            <a:bodyPr lIns="0" tIns="0" rIns="0" bIns="0">
              <a:spAutoFit/>
            </a:bodyPr>
            <a:lstStyle/>
            <a:p>
              <a:pPr>
                <a:spcBef>
                  <a:spcPct val="50000"/>
                </a:spcBef>
              </a:pPr>
              <a:r>
                <a:rPr lang="en-US" altLang="zh-CN" sz="2000">
                  <a:solidFill>
                    <a:srgbClr val="FF3300"/>
                  </a:solidFill>
                  <a:latin typeface="Arial" pitchFamily="34" charset="0"/>
                </a:rPr>
                <a:t>   </a:t>
              </a:r>
              <a:r>
                <a:rPr lang="en-US" altLang="zh-CN">
                  <a:solidFill>
                    <a:srgbClr val="FF3300"/>
                  </a:solidFill>
                  <a:latin typeface="Arial" pitchFamily="34" charset="0"/>
                </a:rPr>
                <a:t>m-σ</a:t>
              </a:r>
            </a:p>
          </p:txBody>
        </p:sp>
        <p:sp>
          <p:nvSpPr>
            <p:cNvPr id="5142" name="Text Box 1038"/>
            <p:cNvSpPr txBox="1">
              <a:spLocks noChangeArrowheads="1"/>
            </p:cNvSpPr>
            <p:nvPr/>
          </p:nvSpPr>
          <p:spPr bwMode="auto">
            <a:xfrm>
              <a:off x="1678" y="3846"/>
              <a:ext cx="354" cy="192"/>
            </a:xfrm>
            <a:prstGeom prst="rect">
              <a:avLst/>
            </a:prstGeom>
            <a:noFill/>
            <a:ln w="9525">
              <a:noFill/>
              <a:miter lim="800000"/>
              <a:headEnd/>
              <a:tailEnd/>
            </a:ln>
          </p:spPr>
          <p:txBody>
            <a:bodyPr lIns="0" tIns="0" rIns="0" bIns="0">
              <a:spAutoFit/>
            </a:bodyPr>
            <a:lstStyle/>
            <a:p>
              <a:pPr>
                <a:spcBef>
                  <a:spcPct val="50000"/>
                </a:spcBef>
              </a:pPr>
              <a:r>
                <a:rPr lang="en-US" altLang="zh-CN" sz="2000">
                  <a:solidFill>
                    <a:srgbClr val="FF3300"/>
                  </a:solidFill>
                  <a:latin typeface="Arial" pitchFamily="34" charset="0"/>
                </a:rPr>
                <a:t>  </a:t>
              </a:r>
              <a:r>
                <a:rPr lang="en-US" altLang="zh-CN">
                  <a:solidFill>
                    <a:srgbClr val="FF3300"/>
                  </a:solidFill>
                  <a:latin typeface="Arial" pitchFamily="34" charset="0"/>
                </a:rPr>
                <a:t>m</a:t>
              </a:r>
            </a:p>
          </p:txBody>
        </p:sp>
        <p:sp>
          <p:nvSpPr>
            <p:cNvPr id="5143" name="Text Box 1039"/>
            <p:cNvSpPr txBox="1">
              <a:spLocks noChangeArrowheads="1"/>
            </p:cNvSpPr>
            <p:nvPr/>
          </p:nvSpPr>
          <p:spPr bwMode="auto">
            <a:xfrm>
              <a:off x="2165" y="3826"/>
              <a:ext cx="527" cy="230"/>
            </a:xfrm>
            <a:prstGeom prst="rect">
              <a:avLst/>
            </a:prstGeom>
            <a:noFill/>
            <a:ln w="9525">
              <a:noFill/>
              <a:miter lim="800000"/>
              <a:headEnd/>
              <a:tailEnd/>
            </a:ln>
          </p:spPr>
          <p:txBody>
            <a:bodyPr>
              <a:spAutoFit/>
            </a:bodyPr>
            <a:lstStyle/>
            <a:p>
              <a:pPr>
                <a:spcBef>
                  <a:spcPct val="50000"/>
                </a:spcBef>
              </a:pPr>
              <a:r>
                <a:rPr lang="en-US" altLang="zh-CN">
                  <a:solidFill>
                    <a:srgbClr val="FF3300"/>
                  </a:solidFill>
                  <a:latin typeface="Arial" pitchFamily="34" charset="0"/>
                </a:rPr>
                <a:t>m+σ</a:t>
              </a:r>
            </a:p>
          </p:txBody>
        </p:sp>
        <p:sp>
          <p:nvSpPr>
            <p:cNvPr id="5144" name="Oval 1040"/>
            <p:cNvSpPr>
              <a:spLocks noChangeArrowheads="1"/>
            </p:cNvSpPr>
            <p:nvPr/>
          </p:nvSpPr>
          <p:spPr bwMode="auto">
            <a:xfrm flipV="1">
              <a:off x="1249" y="2998"/>
              <a:ext cx="50" cy="52"/>
            </a:xfrm>
            <a:prstGeom prst="ellipse">
              <a:avLst/>
            </a:prstGeom>
            <a:solidFill>
              <a:schemeClr val="accent1"/>
            </a:solidFill>
            <a:ln w="9525">
              <a:solidFill>
                <a:schemeClr val="tx1"/>
              </a:solidFill>
              <a:miter lim="800000"/>
              <a:headEnd/>
              <a:tailEnd/>
            </a:ln>
          </p:spPr>
          <p:txBody>
            <a:bodyPr rot="10800000" wrap="none" anchor="ctr"/>
            <a:lstStyle/>
            <a:p>
              <a:pPr algn="ctr"/>
              <a:endParaRPr lang="zh-CN" altLang="zh-CN">
                <a:solidFill>
                  <a:schemeClr val="hlink"/>
                </a:solidFill>
                <a:latin typeface="Arial" pitchFamily="34" charset="0"/>
              </a:endParaRPr>
            </a:p>
          </p:txBody>
        </p:sp>
        <p:sp>
          <p:nvSpPr>
            <p:cNvPr id="5145" name="Oval 1041"/>
            <p:cNvSpPr>
              <a:spLocks noChangeArrowheads="1"/>
            </p:cNvSpPr>
            <p:nvPr/>
          </p:nvSpPr>
          <p:spPr bwMode="auto">
            <a:xfrm>
              <a:off x="2360" y="2998"/>
              <a:ext cx="50" cy="52"/>
            </a:xfrm>
            <a:prstGeom prst="ellipse">
              <a:avLst/>
            </a:prstGeom>
            <a:solidFill>
              <a:schemeClr val="accent1"/>
            </a:solidFill>
            <a:ln w="9525">
              <a:solidFill>
                <a:schemeClr val="tx1"/>
              </a:solidFill>
              <a:miter lim="800000"/>
              <a:headEnd/>
              <a:tailEnd/>
            </a:ln>
          </p:spPr>
          <p:txBody>
            <a:bodyPr wrap="none" anchor="ctr"/>
            <a:lstStyle/>
            <a:p>
              <a:endParaRPr lang="zh-CN" altLang="en-US">
                <a:latin typeface="Arial" pitchFamily="34" charset="0"/>
              </a:endParaRPr>
            </a:p>
          </p:txBody>
        </p:sp>
      </p:grpSp>
      <p:graphicFrame>
        <p:nvGraphicFramePr>
          <p:cNvPr id="20" name="Object 1044"/>
          <p:cNvGraphicFramePr>
            <a:graphicFrameLocks/>
          </p:cNvGraphicFramePr>
          <p:nvPr/>
        </p:nvGraphicFramePr>
        <p:xfrm>
          <a:off x="4489450" y="1087438"/>
          <a:ext cx="3665538" cy="1008062"/>
        </p:xfrm>
        <a:graphic>
          <a:graphicData uri="http://schemas.openxmlformats.org/presentationml/2006/ole">
            <p:oleObj spid="_x0000_s5122" r:id="rId3" imgW="1511617" imgH="457517" progId="">
              <p:embed/>
            </p:oleObj>
          </a:graphicData>
        </a:graphic>
      </p:graphicFrame>
      <p:sp>
        <p:nvSpPr>
          <p:cNvPr id="5127" name="Text Box 23"/>
          <p:cNvSpPr txBox="1">
            <a:spLocks noChangeArrowheads="1"/>
          </p:cNvSpPr>
          <p:nvPr/>
        </p:nvSpPr>
        <p:spPr bwMode="auto">
          <a:xfrm>
            <a:off x="1050925" y="2082800"/>
            <a:ext cx="7593013" cy="517525"/>
          </a:xfrm>
          <a:prstGeom prst="rect">
            <a:avLst/>
          </a:prstGeom>
          <a:noFill/>
          <a:ln w="12700">
            <a:noFill/>
            <a:miter lim="800000"/>
            <a:headEnd/>
            <a:tailEnd/>
          </a:ln>
        </p:spPr>
        <p:txBody>
          <a:bodyPr>
            <a:spAutoFit/>
          </a:bodyPr>
          <a:lstStyle/>
          <a:p>
            <a:pPr>
              <a:spcBef>
                <a:spcPct val="50000"/>
              </a:spcBef>
            </a:pPr>
            <a:r>
              <a:rPr lang="zh-CN" altLang="en-US" sz="2800" b="1">
                <a:solidFill>
                  <a:schemeClr val="bg2"/>
                </a:solidFill>
                <a:latin typeface="Arial" pitchFamily="34" charset="0"/>
              </a:rPr>
              <a:t> </a:t>
            </a:r>
            <a:r>
              <a:rPr lang="en-US" altLang="zh-CN" sz="2800" b="1">
                <a:latin typeface="Arial" pitchFamily="34" charset="0"/>
              </a:rPr>
              <a:t>x </a:t>
            </a:r>
            <a:r>
              <a:rPr lang="zh-CN" altLang="en-US" sz="2800" b="1">
                <a:latin typeface="Arial" pitchFamily="34" charset="0"/>
              </a:rPr>
              <a:t>表示测量值； </a:t>
            </a:r>
            <a:r>
              <a:rPr lang="en-US" altLang="zh-CN" sz="2800" b="1">
                <a:latin typeface="Arial" pitchFamily="34" charset="0"/>
              </a:rPr>
              <a:t>f(x) </a:t>
            </a:r>
            <a:r>
              <a:rPr lang="zh-CN" altLang="en-US" sz="2800" b="1">
                <a:latin typeface="Arial" pitchFamily="34" charset="0"/>
              </a:rPr>
              <a:t>表示测量值的概率密度</a:t>
            </a:r>
          </a:p>
        </p:txBody>
      </p:sp>
      <p:sp>
        <p:nvSpPr>
          <p:cNvPr id="5128" name="TextBox 22"/>
          <p:cNvSpPr txBox="1">
            <a:spLocks noChangeArrowheads="1"/>
          </p:cNvSpPr>
          <p:nvPr/>
        </p:nvSpPr>
        <p:spPr bwMode="auto">
          <a:xfrm>
            <a:off x="474663" y="6146800"/>
            <a:ext cx="8281987" cy="517525"/>
          </a:xfrm>
          <a:prstGeom prst="rect">
            <a:avLst/>
          </a:prstGeom>
          <a:noFill/>
          <a:ln w="9525">
            <a:noFill/>
            <a:miter lim="800000"/>
            <a:headEnd/>
            <a:tailEnd/>
          </a:ln>
        </p:spPr>
        <p:txBody>
          <a:bodyPr>
            <a:spAutoFit/>
          </a:bodyPr>
          <a:lstStyle/>
          <a:p>
            <a:r>
              <a:rPr lang="zh-CN" altLang="en-US" sz="2800" b="1">
                <a:latin typeface="Arial" pitchFamily="34" charset="0"/>
              </a:rPr>
              <a:t>分布特征：单峰性，对称性，有界性，抵偿性</a:t>
            </a:r>
          </a:p>
        </p:txBody>
      </p:sp>
      <p:grpSp>
        <p:nvGrpSpPr>
          <p:cNvPr id="5129" name="组合 26"/>
          <p:cNvGrpSpPr>
            <a:grpSpLocks/>
          </p:cNvGrpSpPr>
          <p:nvPr/>
        </p:nvGrpSpPr>
        <p:grpSpPr bwMode="auto">
          <a:xfrm>
            <a:off x="3897313" y="2794000"/>
            <a:ext cx="4176712" cy="890588"/>
            <a:chOff x="4254285" y="3338943"/>
            <a:chExt cx="4177789" cy="890587"/>
          </a:xfrm>
        </p:grpSpPr>
        <p:graphicFrame>
          <p:nvGraphicFramePr>
            <p:cNvPr id="5124" name="Object 1073"/>
            <p:cNvGraphicFramePr>
              <a:graphicFrameLocks/>
            </p:cNvGraphicFramePr>
            <p:nvPr/>
          </p:nvGraphicFramePr>
          <p:xfrm>
            <a:off x="5912711" y="3338943"/>
            <a:ext cx="2519363" cy="890587"/>
          </p:xfrm>
          <a:graphic>
            <a:graphicData uri="http://schemas.openxmlformats.org/presentationml/2006/ole">
              <p:oleObj spid="_x0000_s5124" r:id="rId4" imgW="1143317" imgH="432117" progId="">
                <p:embed/>
              </p:oleObj>
            </a:graphicData>
          </a:graphic>
        </p:graphicFrame>
        <p:sp>
          <p:nvSpPr>
            <p:cNvPr id="5132" name="TextBox 23"/>
            <p:cNvSpPr txBox="1">
              <a:spLocks noChangeArrowheads="1"/>
            </p:cNvSpPr>
            <p:nvPr/>
          </p:nvSpPr>
          <p:spPr bwMode="auto">
            <a:xfrm>
              <a:off x="4254285" y="3510368"/>
              <a:ext cx="1526583" cy="523220"/>
            </a:xfrm>
            <a:prstGeom prst="rect">
              <a:avLst/>
            </a:prstGeom>
            <a:noFill/>
            <a:ln w="9525">
              <a:noFill/>
              <a:miter lim="800000"/>
              <a:headEnd/>
              <a:tailEnd/>
            </a:ln>
          </p:spPr>
          <p:txBody>
            <a:bodyPr>
              <a:spAutoFit/>
            </a:bodyPr>
            <a:lstStyle/>
            <a:p>
              <a:r>
                <a:rPr lang="zh-CN" altLang="en-US" sz="2800" b="1">
                  <a:latin typeface="Arial" pitchFamily="34" charset="0"/>
                </a:rPr>
                <a:t>平均值：</a:t>
              </a:r>
            </a:p>
          </p:txBody>
        </p:sp>
      </p:grpSp>
      <p:sp>
        <p:nvSpPr>
          <p:cNvPr id="5130" name="TextBox 24"/>
          <p:cNvSpPr txBox="1">
            <a:spLocks noChangeArrowheads="1"/>
          </p:cNvSpPr>
          <p:nvPr/>
        </p:nvSpPr>
        <p:spPr bwMode="auto">
          <a:xfrm>
            <a:off x="3881438" y="4032250"/>
            <a:ext cx="1787525" cy="519113"/>
          </a:xfrm>
          <a:prstGeom prst="rect">
            <a:avLst/>
          </a:prstGeom>
          <a:noFill/>
          <a:ln w="9525">
            <a:noFill/>
            <a:miter lim="800000"/>
            <a:headEnd/>
            <a:tailEnd/>
          </a:ln>
        </p:spPr>
        <p:txBody>
          <a:bodyPr>
            <a:spAutoFit/>
          </a:bodyPr>
          <a:lstStyle/>
          <a:p>
            <a:r>
              <a:rPr lang="zh-CN" altLang="en-US" sz="2800" b="1">
                <a:latin typeface="Arial" pitchFamily="34" charset="0"/>
              </a:rPr>
              <a:t>标准偏差：</a:t>
            </a:r>
          </a:p>
        </p:txBody>
      </p:sp>
      <p:graphicFrame>
        <p:nvGraphicFramePr>
          <p:cNvPr id="23" name="Object 4"/>
          <p:cNvGraphicFramePr>
            <a:graphicFrameLocks/>
          </p:cNvGraphicFramePr>
          <p:nvPr/>
        </p:nvGraphicFramePr>
        <p:xfrm>
          <a:off x="4745038" y="4003675"/>
          <a:ext cx="3416300" cy="1387475"/>
        </p:xfrm>
        <a:graphic>
          <a:graphicData uri="http://schemas.openxmlformats.org/presentationml/2006/ole">
            <p:oleObj spid="_x0000_s5123" r:id="rId5" imgW="1549045" imgH="673125" progId="">
              <p:embed/>
            </p:oleObj>
          </a:graphicData>
        </a:graphic>
      </p:graphicFrame>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nvSpPr>
        <p:spPr bwMode="auto">
          <a:xfrm>
            <a:off x="523875" y="1196975"/>
            <a:ext cx="7772400" cy="762000"/>
          </a:xfrm>
          <a:prstGeom prst="rect">
            <a:avLst/>
          </a:prstGeom>
          <a:noFill/>
          <a:ln w="9525">
            <a:noFill/>
            <a:miter lim="800000"/>
            <a:headEnd/>
            <a:tailEnd/>
          </a:ln>
        </p:spPr>
        <p:txBody>
          <a:bodyPr lIns="92075" tIns="46038" rIns="92075" bIns="46038" anchor="ctr"/>
          <a:lstStyle/>
          <a:p>
            <a:pPr algn="ctr"/>
            <a:r>
              <a:rPr lang="en-US" altLang="zh-CN" sz="4400" b="1">
                <a:latin typeface="Times New Roman" pitchFamily="18" charset="0"/>
                <a:ea typeface="华文新魏" pitchFamily="2" charset="-122"/>
              </a:rPr>
              <a:t>σ</a:t>
            </a:r>
            <a:r>
              <a:rPr lang="zh-CN" altLang="en-US" sz="4400">
                <a:latin typeface="Times New Roman" pitchFamily="18" charset="0"/>
                <a:ea typeface="华文新魏" pitchFamily="2" charset="-122"/>
              </a:rPr>
              <a:t>与曲线的形状有关</a:t>
            </a:r>
          </a:p>
        </p:txBody>
      </p:sp>
      <p:grpSp>
        <p:nvGrpSpPr>
          <p:cNvPr id="77827" name="Group 3092"/>
          <p:cNvGrpSpPr>
            <a:grpSpLocks/>
          </p:cNvGrpSpPr>
          <p:nvPr/>
        </p:nvGrpSpPr>
        <p:grpSpPr bwMode="auto">
          <a:xfrm>
            <a:off x="684213" y="2157413"/>
            <a:ext cx="5746750" cy="3957637"/>
            <a:chOff x="624" y="816"/>
            <a:chExt cx="3620" cy="3093"/>
          </a:xfrm>
        </p:grpSpPr>
        <p:sp>
          <p:nvSpPr>
            <p:cNvPr id="77832" name="Line 6"/>
            <p:cNvSpPr>
              <a:spLocks noChangeShapeType="1"/>
            </p:cNvSpPr>
            <p:nvPr/>
          </p:nvSpPr>
          <p:spPr bwMode="auto">
            <a:xfrm>
              <a:off x="672" y="1200"/>
              <a:ext cx="0" cy="2352"/>
            </a:xfrm>
            <a:prstGeom prst="line">
              <a:avLst/>
            </a:prstGeom>
            <a:noFill/>
            <a:ln w="9525">
              <a:solidFill>
                <a:schemeClr val="tx1"/>
              </a:solidFill>
              <a:round/>
              <a:headEnd/>
              <a:tailEnd/>
            </a:ln>
          </p:spPr>
          <p:txBody>
            <a:bodyPr/>
            <a:lstStyle/>
            <a:p>
              <a:endParaRPr lang="zh-CN" altLang="en-US"/>
            </a:p>
          </p:txBody>
        </p:sp>
        <p:sp>
          <p:nvSpPr>
            <p:cNvPr id="77833" name="Line 7"/>
            <p:cNvSpPr>
              <a:spLocks noChangeShapeType="1"/>
            </p:cNvSpPr>
            <p:nvPr/>
          </p:nvSpPr>
          <p:spPr bwMode="auto">
            <a:xfrm>
              <a:off x="1104" y="3552"/>
              <a:ext cx="2688" cy="0"/>
            </a:xfrm>
            <a:prstGeom prst="line">
              <a:avLst/>
            </a:prstGeom>
            <a:noFill/>
            <a:ln w="9525">
              <a:solidFill>
                <a:schemeClr val="tx1"/>
              </a:solidFill>
              <a:round/>
              <a:headEnd/>
              <a:tailEnd/>
            </a:ln>
          </p:spPr>
          <p:txBody>
            <a:bodyPr/>
            <a:lstStyle/>
            <a:p>
              <a:endParaRPr lang="zh-CN" altLang="en-US"/>
            </a:p>
          </p:txBody>
        </p:sp>
        <p:sp>
          <p:nvSpPr>
            <p:cNvPr id="77834" name="Line 8"/>
            <p:cNvSpPr>
              <a:spLocks noChangeShapeType="1"/>
            </p:cNvSpPr>
            <p:nvPr/>
          </p:nvSpPr>
          <p:spPr bwMode="auto">
            <a:xfrm flipH="1">
              <a:off x="672" y="3552"/>
              <a:ext cx="480" cy="0"/>
            </a:xfrm>
            <a:prstGeom prst="line">
              <a:avLst/>
            </a:prstGeom>
            <a:noFill/>
            <a:ln w="9525">
              <a:solidFill>
                <a:schemeClr val="tx1"/>
              </a:solidFill>
              <a:round/>
              <a:headEnd/>
              <a:tailEnd/>
            </a:ln>
          </p:spPr>
          <p:txBody>
            <a:bodyPr/>
            <a:lstStyle/>
            <a:p>
              <a:endParaRPr lang="zh-CN" altLang="en-US"/>
            </a:p>
          </p:txBody>
        </p:sp>
        <p:sp>
          <p:nvSpPr>
            <p:cNvPr id="77835" name="Line 9"/>
            <p:cNvSpPr>
              <a:spLocks noChangeShapeType="1"/>
            </p:cNvSpPr>
            <p:nvPr/>
          </p:nvSpPr>
          <p:spPr bwMode="auto">
            <a:xfrm>
              <a:off x="3696" y="3552"/>
              <a:ext cx="288" cy="0"/>
            </a:xfrm>
            <a:prstGeom prst="line">
              <a:avLst/>
            </a:prstGeom>
            <a:noFill/>
            <a:ln w="9525">
              <a:solidFill>
                <a:schemeClr val="tx1"/>
              </a:solidFill>
              <a:round/>
              <a:headEnd/>
              <a:tailEnd type="triangle" w="med" len="med"/>
            </a:ln>
          </p:spPr>
          <p:txBody>
            <a:bodyPr/>
            <a:lstStyle/>
            <a:p>
              <a:endParaRPr lang="zh-CN" altLang="en-US"/>
            </a:p>
          </p:txBody>
        </p:sp>
        <p:sp>
          <p:nvSpPr>
            <p:cNvPr id="77836" name="Line 10"/>
            <p:cNvSpPr>
              <a:spLocks noChangeShapeType="1"/>
            </p:cNvSpPr>
            <p:nvPr/>
          </p:nvSpPr>
          <p:spPr bwMode="auto">
            <a:xfrm flipV="1">
              <a:off x="672" y="1104"/>
              <a:ext cx="0" cy="240"/>
            </a:xfrm>
            <a:prstGeom prst="line">
              <a:avLst/>
            </a:prstGeom>
            <a:noFill/>
            <a:ln w="9525">
              <a:solidFill>
                <a:schemeClr val="tx1"/>
              </a:solidFill>
              <a:round/>
              <a:headEnd/>
              <a:tailEnd type="triangle" w="med" len="med"/>
            </a:ln>
          </p:spPr>
          <p:txBody>
            <a:bodyPr/>
            <a:lstStyle/>
            <a:p>
              <a:endParaRPr lang="zh-CN" altLang="en-US"/>
            </a:p>
          </p:txBody>
        </p:sp>
        <p:sp>
          <p:nvSpPr>
            <p:cNvPr id="77837" name="Freeform 11"/>
            <p:cNvSpPr>
              <a:spLocks noChangeArrowheads="1"/>
            </p:cNvSpPr>
            <p:nvPr/>
          </p:nvSpPr>
          <p:spPr bwMode="auto">
            <a:xfrm>
              <a:off x="864" y="2064"/>
              <a:ext cx="2882" cy="1270"/>
            </a:xfrm>
            <a:custGeom>
              <a:avLst/>
              <a:gdLst>
                <a:gd name="T0" fmla="*/ 0 w 2882"/>
                <a:gd name="T1" fmla="*/ 1254 h 1270"/>
                <a:gd name="T2" fmla="*/ 216 w 2882"/>
                <a:gd name="T3" fmla="*/ 1002 h 1270"/>
                <a:gd name="T4" fmla="*/ 312 w 2882"/>
                <a:gd name="T5" fmla="*/ 858 h 1270"/>
                <a:gd name="T6" fmla="*/ 456 w 2882"/>
                <a:gd name="T7" fmla="*/ 690 h 1270"/>
                <a:gd name="T8" fmla="*/ 612 w 2882"/>
                <a:gd name="T9" fmla="*/ 510 h 1270"/>
                <a:gd name="T10" fmla="*/ 780 w 2882"/>
                <a:gd name="T11" fmla="*/ 330 h 1270"/>
                <a:gd name="T12" fmla="*/ 1080 w 2882"/>
                <a:gd name="T13" fmla="*/ 90 h 1270"/>
                <a:gd name="T14" fmla="*/ 1392 w 2882"/>
                <a:gd name="T15" fmla="*/ 6 h 1270"/>
                <a:gd name="T16" fmla="*/ 1692 w 2882"/>
                <a:gd name="T17" fmla="*/ 126 h 1270"/>
                <a:gd name="T18" fmla="*/ 1944 w 2882"/>
                <a:gd name="T19" fmla="*/ 342 h 1270"/>
                <a:gd name="T20" fmla="*/ 2220 w 2882"/>
                <a:gd name="T21" fmla="*/ 618 h 1270"/>
                <a:gd name="T22" fmla="*/ 2472 w 2882"/>
                <a:gd name="T23" fmla="*/ 858 h 1270"/>
                <a:gd name="T24" fmla="*/ 2616 w 2882"/>
                <a:gd name="T25" fmla="*/ 1002 h 1270"/>
                <a:gd name="T26" fmla="*/ 2760 w 2882"/>
                <a:gd name="T27" fmla="*/ 1146 h 1270"/>
                <a:gd name="T28" fmla="*/ 2856 w 2882"/>
                <a:gd name="T29" fmla="*/ 1242 h 1270"/>
                <a:gd name="T30" fmla="*/ 2880 w 2882"/>
                <a:gd name="T31" fmla="*/ 1266 h 1270"/>
                <a:gd name="T32" fmla="*/ 2868 w 2882"/>
                <a:gd name="T33" fmla="*/ 1266 h 12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82"/>
                <a:gd name="T52" fmla="*/ 0 h 1270"/>
                <a:gd name="T53" fmla="*/ 2882 w 2882"/>
                <a:gd name="T54" fmla="*/ 1270 h 12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82" h="1270">
                  <a:moveTo>
                    <a:pt x="0" y="1254"/>
                  </a:moveTo>
                  <a:cubicBezTo>
                    <a:pt x="34" y="1212"/>
                    <a:pt x="164" y="1068"/>
                    <a:pt x="216" y="1002"/>
                  </a:cubicBezTo>
                  <a:cubicBezTo>
                    <a:pt x="268" y="936"/>
                    <a:pt x="272" y="910"/>
                    <a:pt x="312" y="858"/>
                  </a:cubicBezTo>
                  <a:cubicBezTo>
                    <a:pt x="352" y="806"/>
                    <a:pt x="406" y="748"/>
                    <a:pt x="456" y="690"/>
                  </a:cubicBezTo>
                  <a:cubicBezTo>
                    <a:pt x="506" y="632"/>
                    <a:pt x="558" y="570"/>
                    <a:pt x="612" y="510"/>
                  </a:cubicBezTo>
                  <a:cubicBezTo>
                    <a:pt x="666" y="450"/>
                    <a:pt x="702" y="400"/>
                    <a:pt x="780" y="330"/>
                  </a:cubicBezTo>
                  <a:cubicBezTo>
                    <a:pt x="858" y="260"/>
                    <a:pt x="978" y="144"/>
                    <a:pt x="1080" y="90"/>
                  </a:cubicBezTo>
                  <a:cubicBezTo>
                    <a:pt x="1182" y="36"/>
                    <a:pt x="1290" y="0"/>
                    <a:pt x="1392" y="6"/>
                  </a:cubicBezTo>
                  <a:cubicBezTo>
                    <a:pt x="1494" y="12"/>
                    <a:pt x="1600" y="70"/>
                    <a:pt x="1692" y="126"/>
                  </a:cubicBezTo>
                  <a:cubicBezTo>
                    <a:pt x="1784" y="182"/>
                    <a:pt x="1856" y="260"/>
                    <a:pt x="1944" y="342"/>
                  </a:cubicBezTo>
                  <a:cubicBezTo>
                    <a:pt x="2032" y="424"/>
                    <a:pt x="2132" y="532"/>
                    <a:pt x="2220" y="618"/>
                  </a:cubicBezTo>
                  <a:cubicBezTo>
                    <a:pt x="2308" y="704"/>
                    <a:pt x="2406" y="794"/>
                    <a:pt x="2472" y="858"/>
                  </a:cubicBezTo>
                  <a:cubicBezTo>
                    <a:pt x="2538" y="922"/>
                    <a:pt x="2568" y="954"/>
                    <a:pt x="2616" y="1002"/>
                  </a:cubicBezTo>
                  <a:cubicBezTo>
                    <a:pt x="2664" y="1050"/>
                    <a:pt x="2720" y="1106"/>
                    <a:pt x="2760" y="1146"/>
                  </a:cubicBezTo>
                  <a:cubicBezTo>
                    <a:pt x="2800" y="1186"/>
                    <a:pt x="2836" y="1222"/>
                    <a:pt x="2856" y="1242"/>
                  </a:cubicBezTo>
                  <a:cubicBezTo>
                    <a:pt x="2876" y="1262"/>
                    <a:pt x="2878" y="1262"/>
                    <a:pt x="2880" y="1266"/>
                  </a:cubicBezTo>
                  <a:cubicBezTo>
                    <a:pt x="2882" y="1270"/>
                    <a:pt x="2870" y="1266"/>
                    <a:pt x="2868" y="1266"/>
                  </a:cubicBezTo>
                </a:path>
              </a:pathLst>
            </a:custGeom>
            <a:noFill/>
            <a:ln w="50800">
              <a:solidFill>
                <a:srgbClr val="00FFFF"/>
              </a:solidFill>
              <a:round/>
              <a:headEnd/>
              <a:tailEnd/>
            </a:ln>
          </p:spPr>
          <p:txBody>
            <a:bodyPr/>
            <a:lstStyle/>
            <a:p>
              <a:endParaRPr lang="zh-CN" altLang="en-US"/>
            </a:p>
          </p:txBody>
        </p:sp>
        <p:sp>
          <p:nvSpPr>
            <p:cNvPr id="77838" name="Line 12"/>
            <p:cNvSpPr>
              <a:spLocks noChangeShapeType="1"/>
            </p:cNvSpPr>
            <p:nvPr/>
          </p:nvSpPr>
          <p:spPr bwMode="auto">
            <a:xfrm>
              <a:off x="2256" y="1248"/>
              <a:ext cx="0" cy="2304"/>
            </a:xfrm>
            <a:prstGeom prst="line">
              <a:avLst/>
            </a:prstGeom>
            <a:noFill/>
            <a:ln w="9525">
              <a:solidFill>
                <a:schemeClr val="tx1"/>
              </a:solidFill>
              <a:round/>
              <a:headEnd/>
              <a:tailEnd/>
            </a:ln>
          </p:spPr>
          <p:txBody>
            <a:bodyPr/>
            <a:lstStyle/>
            <a:p>
              <a:endParaRPr lang="zh-CN" altLang="en-US"/>
            </a:p>
          </p:txBody>
        </p:sp>
        <p:sp>
          <p:nvSpPr>
            <p:cNvPr id="77839" name="Text Box 13"/>
            <p:cNvSpPr txBox="1">
              <a:spLocks noChangeArrowheads="1"/>
            </p:cNvSpPr>
            <p:nvPr/>
          </p:nvSpPr>
          <p:spPr bwMode="auto">
            <a:xfrm>
              <a:off x="2112" y="3551"/>
              <a:ext cx="265" cy="358"/>
            </a:xfrm>
            <a:prstGeom prst="rect">
              <a:avLst/>
            </a:prstGeom>
            <a:noFill/>
            <a:ln w="9525">
              <a:noFill/>
              <a:miter lim="800000"/>
              <a:headEnd/>
              <a:tailEnd/>
            </a:ln>
          </p:spPr>
          <p:txBody>
            <a:bodyPr>
              <a:spAutoFit/>
            </a:bodyPr>
            <a:lstStyle/>
            <a:p>
              <a:r>
                <a:rPr lang="en-US" altLang="zh-CN">
                  <a:latin typeface="Arial" pitchFamily="34" charset="0"/>
                </a:rPr>
                <a:t>m</a:t>
              </a:r>
            </a:p>
          </p:txBody>
        </p:sp>
        <p:sp>
          <p:nvSpPr>
            <p:cNvPr id="77840" name="Text Box 14"/>
            <p:cNvSpPr txBox="1">
              <a:spLocks noChangeArrowheads="1"/>
            </p:cNvSpPr>
            <p:nvPr/>
          </p:nvSpPr>
          <p:spPr bwMode="auto">
            <a:xfrm>
              <a:off x="4032" y="3409"/>
              <a:ext cx="212" cy="357"/>
            </a:xfrm>
            <a:prstGeom prst="rect">
              <a:avLst/>
            </a:prstGeom>
            <a:noFill/>
            <a:ln w="9525">
              <a:noFill/>
              <a:miter lim="800000"/>
              <a:headEnd/>
              <a:tailEnd/>
            </a:ln>
          </p:spPr>
          <p:txBody>
            <a:bodyPr wrap="none">
              <a:spAutoFit/>
            </a:bodyPr>
            <a:lstStyle/>
            <a:p>
              <a:r>
                <a:rPr lang="en-US" altLang="zh-CN">
                  <a:latin typeface="Arial" pitchFamily="34" charset="0"/>
                </a:rPr>
                <a:t>x</a:t>
              </a:r>
            </a:p>
          </p:txBody>
        </p:sp>
        <p:sp>
          <p:nvSpPr>
            <p:cNvPr id="77841" name="Text Box 15"/>
            <p:cNvSpPr txBox="1">
              <a:spLocks noChangeArrowheads="1"/>
            </p:cNvSpPr>
            <p:nvPr/>
          </p:nvSpPr>
          <p:spPr bwMode="auto">
            <a:xfrm>
              <a:off x="624" y="816"/>
              <a:ext cx="404" cy="357"/>
            </a:xfrm>
            <a:prstGeom prst="rect">
              <a:avLst/>
            </a:prstGeom>
            <a:noFill/>
            <a:ln w="9525">
              <a:noFill/>
              <a:miter lim="800000"/>
              <a:headEnd/>
              <a:tailEnd/>
            </a:ln>
          </p:spPr>
          <p:txBody>
            <a:bodyPr wrap="none">
              <a:spAutoFit/>
            </a:bodyPr>
            <a:lstStyle/>
            <a:p>
              <a:r>
                <a:rPr lang="en-US" altLang="zh-CN">
                  <a:latin typeface="Arial" pitchFamily="34" charset="0"/>
                </a:rPr>
                <a:t>f(x)</a:t>
              </a:r>
            </a:p>
          </p:txBody>
        </p:sp>
        <p:sp>
          <p:nvSpPr>
            <p:cNvPr id="77842" name="Freeform 3091"/>
            <p:cNvSpPr>
              <a:spLocks noChangeArrowheads="1"/>
            </p:cNvSpPr>
            <p:nvPr/>
          </p:nvSpPr>
          <p:spPr bwMode="auto">
            <a:xfrm>
              <a:off x="1156" y="1246"/>
              <a:ext cx="2404" cy="2184"/>
            </a:xfrm>
            <a:custGeom>
              <a:avLst/>
              <a:gdLst>
                <a:gd name="T0" fmla="*/ 0 w 4620"/>
                <a:gd name="T1" fmla="*/ 386 h 3369"/>
                <a:gd name="T2" fmla="*/ 16 w 4620"/>
                <a:gd name="T3" fmla="*/ 364 h 3369"/>
                <a:gd name="T4" fmla="*/ 35 w 4620"/>
                <a:gd name="T5" fmla="*/ 277 h 3369"/>
                <a:gd name="T6" fmla="*/ 49 w 4620"/>
                <a:gd name="T7" fmla="*/ 170 h 3369"/>
                <a:gd name="T8" fmla="*/ 63 w 4620"/>
                <a:gd name="T9" fmla="*/ 62 h 3369"/>
                <a:gd name="T10" fmla="*/ 77 w 4620"/>
                <a:gd name="T11" fmla="*/ 9 h 3369"/>
                <a:gd name="T12" fmla="*/ 86 w 4620"/>
                <a:gd name="T13" fmla="*/ 9 h 3369"/>
                <a:gd name="T14" fmla="*/ 95 w 4620"/>
                <a:gd name="T15" fmla="*/ 45 h 3369"/>
                <a:gd name="T16" fmla="*/ 105 w 4620"/>
                <a:gd name="T17" fmla="*/ 98 h 3369"/>
                <a:gd name="T18" fmla="*/ 117 w 4620"/>
                <a:gd name="T19" fmla="*/ 187 h 3369"/>
                <a:gd name="T20" fmla="*/ 127 w 4620"/>
                <a:gd name="T21" fmla="*/ 253 h 3369"/>
                <a:gd name="T22" fmla="*/ 140 w 4620"/>
                <a:gd name="T23" fmla="*/ 314 h 3369"/>
                <a:gd name="T24" fmla="*/ 155 w 4620"/>
                <a:gd name="T25" fmla="*/ 355 h 3369"/>
                <a:gd name="T26" fmla="*/ 162 w 4620"/>
                <a:gd name="T27" fmla="*/ 369 h 3369"/>
                <a:gd name="T28" fmla="*/ 171 w 4620"/>
                <a:gd name="T29" fmla="*/ 379 h 3369"/>
                <a:gd name="T30" fmla="*/ 176 w 4620"/>
                <a:gd name="T31" fmla="*/ 384 h 3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20"/>
                <a:gd name="T49" fmla="*/ 0 h 3369"/>
                <a:gd name="T50" fmla="*/ 4620 w 4620"/>
                <a:gd name="T51" fmla="*/ 3369 h 3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20" h="3369">
                  <a:moveTo>
                    <a:pt x="0" y="3369"/>
                  </a:moveTo>
                  <a:cubicBezTo>
                    <a:pt x="70" y="3337"/>
                    <a:pt x="265" y="3332"/>
                    <a:pt x="420" y="3174"/>
                  </a:cubicBezTo>
                  <a:cubicBezTo>
                    <a:pt x="575" y="3016"/>
                    <a:pt x="786" y="2700"/>
                    <a:pt x="931" y="2418"/>
                  </a:cubicBezTo>
                  <a:cubicBezTo>
                    <a:pt x="1076" y="2136"/>
                    <a:pt x="1172" y="1794"/>
                    <a:pt x="1293" y="1482"/>
                  </a:cubicBezTo>
                  <a:cubicBezTo>
                    <a:pt x="1414" y="1170"/>
                    <a:pt x="1534" y="780"/>
                    <a:pt x="1655" y="546"/>
                  </a:cubicBezTo>
                  <a:cubicBezTo>
                    <a:pt x="1776" y="312"/>
                    <a:pt x="1917" y="156"/>
                    <a:pt x="2017" y="78"/>
                  </a:cubicBezTo>
                  <a:cubicBezTo>
                    <a:pt x="2117" y="0"/>
                    <a:pt x="2178" y="26"/>
                    <a:pt x="2259" y="78"/>
                  </a:cubicBezTo>
                  <a:cubicBezTo>
                    <a:pt x="2339" y="130"/>
                    <a:pt x="2420" y="260"/>
                    <a:pt x="2500" y="390"/>
                  </a:cubicBezTo>
                  <a:cubicBezTo>
                    <a:pt x="2581" y="520"/>
                    <a:pt x="2649" y="652"/>
                    <a:pt x="2742" y="858"/>
                  </a:cubicBezTo>
                  <a:cubicBezTo>
                    <a:pt x="2835" y="1064"/>
                    <a:pt x="2962" y="1403"/>
                    <a:pt x="3060" y="1629"/>
                  </a:cubicBezTo>
                  <a:cubicBezTo>
                    <a:pt x="3158" y="1855"/>
                    <a:pt x="3228" y="2029"/>
                    <a:pt x="3330" y="2214"/>
                  </a:cubicBezTo>
                  <a:cubicBezTo>
                    <a:pt x="3432" y="2399"/>
                    <a:pt x="3555" y="2592"/>
                    <a:pt x="3675" y="2739"/>
                  </a:cubicBezTo>
                  <a:cubicBezTo>
                    <a:pt x="3795" y="2886"/>
                    <a:pt x="3955" y="3019"/>
                    <a:pt x="4050" y="3099"/>
                  </a:cubicBezTo>
                  <a:cubicBezTo>
                    <a:pt x="4145" y="3179"/>
                    <a:pt x="4175" y="3184"/>
                    <a:pt x="4245" y="3219"/>
                  </a:cubicBezTo>
                  <a:cubicBezTo>
                    <a:pt x="4315" y="3254"/>
                    <a:pt x="4407" y="3286"/>
                    <a:pt x="4470" y="3309"/>
                  </a:cubicBezTo>
                  <a:cubicBezTo>
                    <a:pt x="4533" y="3332"/>
                    <a:pt x="4589" y="3345"/>
                    <a:pt x="4620" y="3354"/>
                  </a:cubicBezTo>
                </a:path>
              </a:pathLst>
            </a:custGeom>
            <a:noFill/>
            <a:ln w="31750">
              <a:solidFill>
                <a:schemeClr val="folHlink"/>
              </a:solidFill>
              <a:round/>
              <a:headEnd/>
              <a:tailEnd/>
            </a:ln>
          </p:spPr>
          <p:txBody>
            <a:bodyPr/>
            <a:lstStyle/>
            <a:p>
              <a:endParaRPr lang="zh-CN" altLang="en-US"/>
            </a:p>
          </p:txBody>
        </p:sp>
      </p:grpSp>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
        <p:nvSpPr>
          <p:cNvPr id="77829" name="Rectangle 22"/>
          <p:cNvSpPr>
            <a:spLocks noChangeArrowheads="1"/>
          </p:cNvSpPr>
          <p:nvPr/>
        </p:nvSpPr>
        <p:spPr bwMode="auto">
          <a:xfrm>
            <a:off x="2894013" y="2894013"/>
            <a:ext cx="2122487" cy="369887"/>
          </a:xfrm>
          <a:prstGeom prst="rect">
            <a:avLst/>
          </a:prstGeom>
          <a:noFill/>
          <a:ln w="9525" algn="ctr">
            <a:noFill/>
            <a:miter lim="800000"/>
            <a:headEnd/>
            <a:tailEnd/>
          </a:ln>
        </p:spPr>
        <p:txBody>
          <a:bodyPr lIns="92075" tIns="46038" rIns="92075" bIns="46038">
            <a:spAutoFit/>
          </a:bodyPr>
          <a:lstStyle/>
          <a:p>
            <a:pPr marL="1295400" indent="-381000">
              <a:buFontTx/>
              <a:buNone/>
            </a:pPr>
            <a:r>
              <a:rPr lang="en-US" altLang="zh-CN" b="1">
                <a:solidFill>
                  <a:srgbClr val="FF0000"/>
                </a:solidFill>
              </a:rPr>
              <a:t>σ</a:t>
            </a:r>
            <a:r>
              <a:rPr lang="zh-CN" altLang="en-US" b="1">
                <a:solidFill>
                  <a:srgbClr val="FF0000"/>
                </a:solidFill>
              </a:rPr>
              <a:t>小</a:t>
            </a:r>
          </a:p>
        </p:txBody>
      </p:sp>
      <p:sp>
        <p:nvSpPr>
          <p:cNvPr id="77830" name="Rectangle 23"/>
          <p:cNvSpPr>
            <a:spLocks noChangeArrowheads="1"/>
          </p:cNvSpPr>
          <p:nvPr/>
        </p:nvSpPr>
        <p:spPr bwMode="auto">
          <a:xfrm>
            <a:off x="3614738" y="4262438"/>
            <a:ext cx="1979612" cy="369887"/>
          </a:xfrm>
          <a:prstGeom prst="rect">
            <a:avLst/>
          </a:prstGeom>
          <a:noFill/>
          <a:ln w="9525" algn="ctr">
            <a:noFill/>
            <a:miter lim="800000"/>
            <a:headEnd/>
            <a:tailEnd/>
          </a:ln>
        </p:spPr>
        <p:txBody>
          <a:bodyPr lIns="92075" tIns="46038" rIns="92075" bIns="46038">
            <a:spAutoFit/>
          </a:bodyPr>
          <a:lstStyle/>
          <a:p>
            <a:pPr marL="1295400" indent="-381000">
              <a:buFontTx/>
              <a:buNone/>
            </a:pPr>
            <a:r>
              <a:rPr lang="en-US" altLang="zh-CN" b="1">
                <a:solidFill>
                  <a:srgbClr val="FF0000"/>
                </a:solidFill>
              </a:rPr>
              <a:t>σ</a:t>
            </a:r>
            <a:r>
              <a:rPr lang="zh-CN" altLang="en-US" b="1">
                <a:solidFill>
                  <a:srgbClr val="FF0000"/>
                </a:solidFill>
              </a:rPr>
              <a:t>大</a:t>
            </a:r>
          </a:p>
        </p:txBody>
      </p:sp>
      <p:sp>
        <p:nvSpPr>
          <p:cNvPr id="77831" name="Text Box 20"/>
          <p:cNvSpPr txBox="1">
            <a:spLocks noChangeArrowheads="1"/>
          </p:cNvSpPr>
          <p:nvPr/>
        </p:nvSpPr>
        <p:spPr bwMode="auto">
          <a:xfrm>
            <a:off x="4876800" y="2555875"/>
            <a:ext cx="4267200" cy="1568450"/>
          </a:xfrm>
          <a:prstGeom prst="rect">
            <a:avLst/>
          </a:prstGeom>
          <a:noFill/>
          <a:ln w="9525">
            <a:noFill/>
            <a:miter lim="800000"/>
            <a:headEnd/>
            <a:tailEnd/>
          </a:ln>
        </p:spPr>
        <p:txBody>
          <a:bodyPr>
            <a:spAutoFit/>
          </a:bodyPr>
          <a:lstStyle/>
          <a:p>
            <a:pPr>
              <a:spcBef>
                <a:spcPct val="50000"/>
              </a:spcBef>
              <a:buFontTx/>
              <a:buNone/>
            </a:pPr>
            <a:r>
              <a:rPr lang="zh-CN" altLang="en-US" sz="2400" b="1">
                <a:latin typeface="黑体" pitchFamily="2" charset="-122"/>
                <a:ea typeface="黑体" pitchFamily="2" charset="-122"/>
              </a:rPr>
              <a:t>因为</a:t>
            </a:r>
            <a:r>
              <a:rPr lang="en-US" altLang="zh-CN" sz="2400" b="1">
                <a:latin typeface="黑体" pitchFamily="2" charset="-122"/>
                <a:ea typeface="黑体" pitchFamily="2" charset="-122"/>
              </a:rPr>
              <a:t>f(x)</a:t>
            </a:r>
            <a:r>
              <a:rPr lang="zh-CN" altLang="en-US" sz="2400" b="1">
                <a:latin typeface="黑体" pitchFamily="2" charset="-122"/>
                <a:ea typeface="黑体" pitchFamily="2" charset="-122"/>
              </a:rPr>
              <a:t>满足归一化条件</a:t>
            </a:r>
          </a:p>
          <a:p>
            <a:pPr>
              <a:spcBef>
                <a:spcPct val="50000"/>
              </a:spcBef>
              <a:buFontTx/>
              <a:buNone/>
            </a:pPr>
            <a:r>
              <a:rPr lang="en-US" altLang="zh-CN" sz="2400" b="1">
                <a:latin typeface="黑体" pitchFamily="2" charset="-122"/>
                <a:ea typeface="黑体" pitchFamily="2" charset="-122"/>
              </a:rPr>
              <a:t>σ</a:t>
            </a:r>
            <a:r>
              <a:rPr lang="zh-CN" altLang="en-US" sz="2400" b="1">
                <a:latin typeface="黑体" pitchFamily="2" charset="-122"/>
                <a:ea typeface="黑体" pitchFamily="2" charset="-122"/>
              </a:rPr>
              <a:t>小：曲线陡、数据集中</a:t>
            </a:r>
          </a:p>
          <a:p>
            <a:pPr>
              <a:spcBef>
                <a:spcPct val="50000"/>
              </a:spcBef>
              <a:buFontTx/>
              <a:buNone/>
            </a:pPr>
            <a:r>
              <a:rPr lang="en-US" altLang="zh-CN" sz="2400" b="1">
                <a:latin typeface="黑体" pitchFamily="2" charset="-122"/>
                <a:ea typeface="黑体" pitchFamily="2" charset="-122"/>
              </a:rPr>
              <a:t>σ</a:t>
            </a:r>
            <a:r>
              <a:rPr lang="zh-CN" altLang="en-US" sz="2400" b="1">
                <a:latin typeface="黑体" pitchFamily="2" charset="-122"/>
                <a:ea typeface="黑体" pitchFamily="2" charset="-122"/>
              </a:rPr>
              <a:t>大：曲线平坦、数据分散</a:t>
            </a:r>
          </a:p>
        </p:txBody>
      </p:sp>
    </p:spTree>
  </p:cSld>
  <p:clrMapOvr>
    <a:masterClrMapping/>
  </p:clrMapOvr>
  <p:transition spd="med">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1027"/>
          <p:cNvSpPr>
            <a:spLocks noGrp="1" noChangeArrowheads="1"/>
          </p:cNvSpPr>
          <p:nvPr/>
        </p:nvSpPr>
        <p:spPr bwMode="auto">
          <a:xfrm>
            <a:off x="403225" y="2062163"/>
            <a:ext cx="8353425" cy="1522412"/>
          </a:xfrm>
          <a:prstGeom prst="rect">
            <a:avLst/>
          </a:prstGeom>
          <a:noFill/>
          <a:ln w="9525">
            <a:noFill/>
            <a:miter lim="800000"/>
            <a:headEnd/>
            <a:tailEnd/>
          </a:ln>
        </p:spPr>
        <p:txBody>
          <a:bodyPr/>
          <a:lstStyle/>
          <a:p>
            <a:pPr>
              <a:spcBef>
                <a:spcPct val="20000"/>
              </a:spcBef>
              <a:buClr>
                <a:schemeClr val="accent2"/>
              </a:buClr>
              <a:buSzPct val="80000"/>
              <a:buFont typeface="Wingdings" pitchFamily="2" charset="2"/>
              <a:buNone/>
            </a:pPr>
            <a:r>
              <a:rPr lang="zh-CN" altLang="en-US" sz="2800" b="1">
                <a:latin typeface="黑体" pitchFamily="2" charset="-122"/>
                <a:ea typeface="黑体" pitchFamily="2" charset="-122"/>
              </a:rPr>
              <a:t>概率密度在</a:t>
            </a:r>
            <a:r>
              <a:rPr lang="en-US" altLang="zh-CN" sz="2800" b="1">
                <a:latin typeface="黑体" pitchFamily="2" charset="-122"/>
                <a:ea typeface="黑体" pitchFamily="2" charset="-122"/>
              </a:rPr>
              <a:t>X</a:t>
            </a:r>
            <a:r>
              <a:rPr lang="zh-CN" altLang="en-US" sz="2800" b="1">
                <a:latin typeface="黑体" pitchFamily="2" charset="-122"/>
                <a:ea typeface="黑体" pitchFamily="2" charset="-122"/>
              </a:rPr>
              <a:t>轴上的积分（曲线和</a:t>
            </a:r>
            <a:r>
              <a:rPr lang="en-US" altLang="zh-CN" sz="2800" b="1">
                <a:latin typeface="黑体" pitchFamily="2" charset="-122"/>
                <a:ea typeface="黑体" pitchFamily="2" charset="-122"/>
              </a:rPr>
              <a:t>x</a:t>
            </a:r>
            <a:r>
              <a:rPr lang="zh-CN" altLang="en-US" sz="2800" b="1">
                <a:latin typeface="黑体" pitchFamily="2" charset="-122"/>
                <a:ea typeface="黑体" pitchFamily="2" charset="-122"/>
              </a:rPr>
              <a:t>轴所围面积）表示随机误差在</a:t>
            </a:r>
            <a:r>
              <a:rPr lang="zh-CN" altLang="en-US" sz="2800" b="1">
                <a:solidFill>
                  <a:srgbClr val="0000FF"/>
                </a:solidFill>
                <a:latin typeface="黑体" pitchFamily="2" charset="-122"/>
                <a:ea typeface="黑体" pitchFamily="2" charset="-122"/>
              </a:rPr>
              <a:t>一定范围</a:t>
            </a:r>
            <a:r>
              <a:rPr lang="zh-CN" altLang="en-US" sz="2800" b="1">
                <a:latin typeface="黑体" pitchFamily="2" charset="-122"/>
                <a:ea typeface="黑体" pitchFamily="2" charset="-122"/>
              </a:rPr>
              <a:t>（</a:t>
            </a:r>
            <a:r>
              <a:rPr lang="zh-CN" altLang="en-US" sz="2800" b="1">
                <a:solidFill>
                  <a:srgbClr val="0000FF"/>
                </a:solidFill>
                <a:latin typeface="黑体" pitchFamily="2" charset="-122"/>
                <a:ea typeface="黑体" pitchFamily="2" charset="-122"/>
              </a:rPr>
              <a:t>置信区间</a:t>
            </a:r>
            <a:r>
              <a:rPr lang="en-US" altLang="zh-CN" sz="2800" b="1">
                <a:latin typeface="黑体" pitchFamily="2" charset="-122"/>
                <a:ea typeface="黑体" pitchFamily="2" charset="-122"/>
              </a:rPr>
              <a:t>,</a:t>
            </a:r>
            <a:r>
              <a:rPr lang="zh-CN" altLang="en-US" sz="2800" b="1">
                <a:latin typeface="黑体" pitchFamily="2" charset="-122"/>
                <a:ea typeface="黑体" pitchFamily="2" charset="-122"/>
              </a:rPr>
              <a:t>半宽</a:t>
            </a:r>
            <a:r>
              <a:rPr lang="en-US" altLang="zh-CN" sz="2800" b="1">
                <a:latin typeface="黑体" pitchFamily="2" charset="-122"/>
                <a:ea typeface="黑体" pitchFamily="2" charset="-122"/>
              </a:rPr>
              <a:t>=kσ</a:t>
            </a:r>
            <a:r>
              <a:rPr lang="zh-CN" altLang="en-US" sz="2800" b="1">
                <a:latin typeface="黑体" pitchFamily="2" charset="-122"/>
                <a:ea typeface="黑体" pitchFamily="2" charset="-122"/>
              </a:rPr>
              <a:t>）内的概率</a:t>
            </a:r>
            <a:r>
              <a:rPr lang="en-US" altLang="zh-CN" sz="2800" b="1">
                <a:latin typeface="黑体" pitchFamily="2" charset="-122"/>
                <a:ea typeface="黑体" pitchFamily="2" charset="-122"/>
              </a:rPr>
              <a:t>P</a:t>
            </a:r>
          </a:p>
        </p:txBody>
      </p:sp>
      <p:pic>
        <p:nvPicPr>
          <p:cNvPr id="78851" name="Object 3077"/>
          <p:cNvPicPr>
            <a:picLocks noChangeAspect="1" noChangeArrowheads="1"/>
          </p:cNvPicPr>
          <p:nvPr/>
        </p:nvPicPr>
        <p:blipFill>
          <a:blip r:embed="rId2" cstate="print"/>
          <a:srcRect/>
          <a:stretch>
            <a:fillRect/>
          </a:stretch>
        </p:blipFill>
        <p:spPr bwMode="auto">
          <a:xfrm>
            <a:off x="2798763" y="3556000"/>
            <a:ext cx="2779712" cy="860425"/>
          </a:xfrm>
          <a:prstGeom prst="rect">
            <a:avLst/>
          </a:prstGeom>
          <a:noFill/>
          <a:ln w="9525">
            <a:noFill/>
            <a:miter lim="800000"/>
            <a:headEnd/>
            <a:tailEnd/>
          </a:ln>
        </p:spPr>
      </p:pic>
      <p:sp>
        <p:nvSpPr>
          <p:cNvPr id="78852" name="Text Box 3080"/>
          <p:cNvSpPr txBox="1">
            <a:spLocks noChangeArrowheads="1"/>
          </p:cNvSpPr>
          <p:nvPr/>
        </p:nvSpPr>
        <p:spPr bwMode="auto">
          <a:xfrm>
            <a:off x="579438" y="1238250"/>
            <a:ext cx="5400675" cy="523875"/>
          </a:xfrm>
          <a:prstGeom prst="rect">
            <a:avLst/>
          </a:prstGeom>
          <a:noFill/>
          <a:ln w="12700">
            <a:noFill/>
            <a:miter lim="800000"/>
            <a:headEnd/>
            <a:tailEnd/>
          </a:ln>
        </p:spPr>
        <p:txBody>
          <a:bodyPr>
            <a:spAutoFit/>
          </a:bodyPr>
          <a:lstStyle/>
          <a:p>
            <a:pPr>
              <a:spcBef>
                <a:spcPct val="50000"/>
              </a:spcBef>
            </a:pPr>
            <a:r>
              <a:rPr lang="zh-CN" altLang="en-US" sz="2800" b="1">
                <a:solidFill>
                  <a:srgbClr val="C00000"/>
                </a:solidFill>
                <a:latin typeface="黑体" pitchFamily="2" charset="-122"/>
                <a:ea typeface="黑体" pitchFamily="2" charset="-122"/>
              </a:rPr>
              <a:t>置信区间与置信概率</a:t>
            </a:r>
          </a:p>
        </p:txBody>
      </p:sp>
      <p:sp>
        <p:nvSpPr>
          <p:cNvPr id="78853" name="Text Box 3081"/>
          <p:cNvSpPr txBox="1">
            <a:spLocks noChangeArrowheads="1"/>
          </p:cNvSpPr>
          <p:nvPr/>
        </p:nvSpPr>
        <p:spPr bwMode="auto">
          <a:xfrm>
            <a:off x="387350" y="4764088"/>
            <a:ext cx="8323263" cy="1384300"/>
          </a:xfrm>
          <a:prstGeom prst="rect">
            <a:avLst/>
          </a:prstGeom>
          <a:noFill/>
          <a:ln w="12700">
            <a:noFill/>
            <a:miter lim="800000"/>
            <a:headEnd/>
            <a:tailEnd/>
          </a:ln>
        </p:spPr>
        <p:txBody>
          <a:bodyPr>
            <a:spAutoFit/>
          </a:bodyPr>
          <a:lstStyle/>
          <a:p>
            <a:r>
              <a:rPr lang="zh-CN" altLang="en-US" sz="2800" b="1">
                <a:latin typeface="黑体" pitchFamily="2" charset="-122"/>
                <a:ea typeface="黑体" pitchFamily="2" charset="-122"/>
              </a:rPr>
              <a:t>若</a:t>
            </a:r>
            <a:r>
              <a:rPr lang="en-US" altLang="zh-CN" sz="2800" b="1">
                <a:latin typeface="黑体" pitchFamily="2" charset="-122"/>
                <a:ea typeface="黑体" pitchFamily="2" charset="-122"/>
              </a:rPr>
              <a:t>k=1, </a:t>
            </a:r>
            <a:r>
              <a:rPr lang="zh-CN" altLang="en-US" sz="2800" b="1">
                <a:latin typeface="黑体" pitchFamily="2" charset="-122"/>
                <a:ea typeface="黑体" pitchFamily="2" charset="-122"/>
              </a:rPr>
              <a:t>即</a:t>
            </a:r>
            <a:r>
              <a:rPr lang="en-US" altLang="zh-CN" sz="2800" b="1">
                <a:latin typeface="黑体" pitchFamily="2" charset="-122"/>
                <a:ea typeface="黑体" pitchFamily="2" charset="-122"/>
              </a:rPr>
              <a:t>±σ </a:t>
            </a:r>
            <a:r>
              <a:rPr lang="zh-CN" altLang="en-US" sz="2800" b="1">
                <a:latin typeface="黑体" pitchFamily="2" charset="-122"/>
                <a:ea typeface="黑体" pitchFamily="2" charset="-122"/>
              </a:rPr>
              <a:t>区间内，</a:t>
            </a:r>
            <a:r>
              <a:rPr lang="en-US" altLang="zh-CN" sz="2800" b="1" i="1">
                <a:latin typeface="黑体" pitchFamily="2" charset="-122"/>
                <a:ea typeface="黑体" pitchFamily="2" charset="-122"/>
              </a:rPr>
              <a:t>P</a:t>
            </a:r>
            <a:r>
              <a:rPr lang="en-US" altLang="zh-CN" sz="2800" b="1">
                <a:latin typeface="黑体" pitchFamily="2" charset="-122"/>
                <a:ea typeface="黑体" pitchFamily="2" charset="-122"/>
              </a:rPr>
              <a:t>=68.3%, </a:t>
            </a:r>
          </a:p>
          <a:p>
            <a:r>
              <a:rPr lang="en-US" altLang="zh-CN" sz="2800" b="1">
                <a:latin typeface="黑体" pitchFamily="2" charset="-122"/>
                <a:ea typeface="黑体" pitchFamily="2" charset="-122"/>
              </a:rPr>
              <a:t>±2σ</a:t>
            </a:r>
            <a:r>
              <a:rPr lang="zh-CN" altLang="en-US" sz="2800" b="1">
                <a:latin typeface="黑体" pitchFamily="2" charset="-122"/>
                <a:ea typeface="黑体" pitchFamily="2" charset="-122"/>
              </a:rPr>
              <a:t>区间，</a:t>
            </a:r>
            <a:r>
              <a:rPr lang="en-US" altLang="zh-CN" sz="2800" b="1" i="1">
                <a:latin typeface="黑体" pitchFamily="2" charset="-122"/>
                <a:ea typeface="黑体" pitchFamily="2" charset="-122"/>
              </a:rPr>
              <a:t>P</a:t>
            </a:r>
            <a:r>
              <a:rPr lang="en-US" altLang="zh-CN" sz="2800" b="1">
                <a:latin typeface="黑体" pitchFamily="2" charset="-122"/>
                <a:ea typeface="黑体" pitchFamily="2" charset="-122"/>
              </a:rPr>
              <a:t>=95.4%</a:t>
            </a:r>
            <a:r>
              <a:rPr lang="zh-CN" altLang="en-US" sz="2800" b="1">
                <a:latin typeface="黑体" pitchFamily="2" charset="-122"/>
                <a:ea typeface="黑体" pitchFamily="2" charset="-122"/>
              </a:rPr>
              <a:t>；</a:t>
            </a:r>
            <a:r>
              <a:rPr lang="en-US" altLang="zh-CN" sz="2800" b="1">
                <a:latin typeface="黑体" pitchFamily="2" charset="-122"/>
                <a:ea typeface="黑体" pitchFamily="2" charset="-122"/>
              </a:rPr>
              <a:t>±3σ</a:t>
            </a:r>
            <a:r>
              <a:rPr lang="zh-CN" altLang="en-US" sz="2800" b="1">
                <a:latin typeface="黑体" pitchFamily="2" charset="-122"/>
                <a:ea typeface="黑体" pitchFamily="2" charset="-122"/>
              </a:rPr>
              <a:t>区间，</a:t>
            </a:r>
            <a:r>
              <a:rPr lang="en-US" altLang="zh-CN" sz="2800" b="1" i="1">
                <a:latin typeface="黑体" pitchFamily="2" charset="-122"/>
                <a:ea typeface="黑体" pitchFamily="2" charset="-122"/>
              </a:rPr>
              <a:t>P</a:t>
            </a:r>
            <a:r>
              <a:rPr lang="en-US" altLang="zh-CN" sz="2800" b="1">
                <a:latin typeface="黑体" pitchFamily="2" charset="-122"/>
                <a:ea typeface="黑体" pitchFamily="2" charset="-122"/>
              </a:rPr>
              <a:t> = 99.7%; </a:t>
            </a:r>
          </a:p>
          <a:p>
            <a:r>
              <a:rPr lang="zh-CN" altLang="en-US" sz="2800" b="1">
                <a:latin typeface="黑体" pitchFamily="2" charset="-122"/>
                <a:ea typeface="黑体" pitchFamily="2" charset="-122"/>
              </a:rPr>
              <a:t>扩大置信区间，置信概率就会相应提高</a:t>
            </a:r>
            <a:r>
              <a:rPr lang="en-US" altLang="zh-CN" sz="2800" b="1">
                <a:latin typeface="黑体" pitchFamily="2" charset="-122"/>
                <a:ea typeface="黑体" pitchFamily="2" charset="-122"/>
              </a:rPr>
              <a:t>.</a:t>
            </a:r>
            <a:endParaRPr lang="en-US" altLang="zh-CN" sz="2800">
              <a:latin typeface="黑体" pitchFamily="2" charset="-122"/>
              <a:ea typeface="黑体" pitchFamily="2" charset="-122"/>
            </a:endParaRPr>
          </a:p>
        </p:txBody>
      </p:sp>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txBox="1"/>
          <p:nvPr/>
        </p:nvSpPr>
        <p:spPr>
          <a:xfrm>
            <a:off x="808038" y="1155700"/>
            <a:ext cx="2055812" cy="528638"/>
          </a:xfrm>
          <a:prstGeom prst="rect">
            <a:avLst/>
          </a:prstGeom>
        </p:spPr>
        <p:txBody>
          <a:bodyPr/>
          <a:lstStyle/>
          <a:p>
            <a:pPr defTabSz="914400" eaLnBrk="0" hangingPunct="0">
              <a:lnSpc>
                <a:spcPct val="90000"/>
              </a:lnSpc>
              <a:buFontTx/>
              <a:buNone/>
              <a:defRPr/>
            </a:pPr>
            <a:r>
              <a:rPr lang="en-US" altLang="zh-CN" sz="3600" b="1" dirty="0">
                <a:latin typeface="黑体" charset="0"/>
                <a:ea typeface="黑体" charset="0"/>
                <a:cs typeface="+mj-cs"/>
              </a:rPr>
              <a:t>K </a:t>
            </a:r>
            <a:r>
              <a:rPr lang="zh-CN" altLang="en-US" sz="3600" b="1" dirty="0">
                <a:latin typeface="黑体" charset="0"/>
                <a:ea typeface="黑体" charset="0"/>
                <a:cs typeface="+mj-cs"/>
              </a:rPr>
              <a:t>的取值</a:t>
            </a:r>
          </a:p>
        </p:txBody>
      </p:sp>
      <p:sp>
        <p:nvSpPr>
          <p:cNvPr id="3" name="文本占位符 2"/>
          <p:cNvSpPr txBox="1"/>
          <p:nvPr/>
        </p:nvSpPr>
        <p:spPr>
          <a:xfrm>
            <a:off x="773113" y="1917700"/>
            <a:ext cx="7529512" cy="4562475"/>
          </a:xfrm>
          <a:prstGeom prst="rect">
            <a:avLst/>
          </a:prstGeom>
        </p:spPr>
        <p:txBody>
          <a:bodyPr/>
          <a:lstStyle/>
          <a:p>
            <a:pPr defTabSz="914400" eaLnBrk="0" hangingPunct="0">
              <a:lnSpc>
                <a:spcPts val="4060"/>
              </a:lnSpc>
              <a:spcBef>
                <a:spcPts val="0"/>
              </a:spcBef>
              <a:spcAft>
                <a:spcPts val="1800"/>
              </a:spcAft>
              <a:buClr>
                <a:srgbClr val="FFFF00"/>
              </a:buClr>
              <a:buFont typeface="Arial" pitchFamily="34" charset="0"/>
              <a:buAutoNum type="arabicPeriod"/>
              <a:defRPr/>
            </a:pPr>
            <a:r>
              <a:rPr lang="en-US" altLang="zh-CN" sz="2800" b="1" dirty="0">
                <a:latin typeface="+mn-lt"/>
                <a:ea typeface="+mn-ea"/>
              </a:rPr>
              <a:t>K</a:t>
            </a:r>
            <a:r>
              <a:rPr lang="zh-CN" altLang="en-US" sz="2800" b="1" dirty="0">
                <a:latin typeface="+mn-lt"/>
                <a:ea typeface="+mn-ea"/>
              </a:rPr>
              <a:t>值与分布形式及概率有关，分布不同或概率不同，</a:t>
            </a:r>
            <a:r>
              <a:rPr lang="en-US" altLang="zh-CN" sz="2800" b="1" dirty="0">
                <a:latin typeface="+mn-lt"/>
                <a:ea typeface="+mn-ea"/>
              </a:rPr>
              <a:t>K</a:t>
            </a:r>
            <a:r>
              <a:rPr lang="zh-CN" altLang="en-US" sz="2800" b="1" dirty="0">
                <a:latin typeface="+mn-lt"/>
                <a:ea typeface="+mn-ea"/>
              </a:rPr>
              <a:t>值也不同。</a:t>
            </a:r>
            <a:endParaRPr lang="en-US" altLang="zh-CN" sz="2800" b="1" dirty="0">
              <a:latin typeface="+mn-lt"/>
              <a:ea typeface="+mn-ea"/>
            </a:endParaRPr>
          </a:p>
          <a:p>
            <a:pPr defTabSz="914400" eaLnBrk="0" hangingPunct="0">
              <a:lnSpc>
                <a:spcPts val="4060"/>
              </a:lnSpc>
              <a:spcBef>
                <a:spcPts val="0"/>
              </a:spcBef>
              <a:spcAft>
                <a:spcPts val="1800"/>
              </a:spcAft>
              <a:buClr>
                <a:srgbClr val="FFFF00"/>
              </a:buClr>
              <a:buFont typeface="Arial" pitchFamily="34" charset="0"/>
              <a:buAutoNum type="arabicPeriod"/>
              <a:defRPr/>
            </a:pPr>
            <a:r>
              <a:rPr lang="zh-CN" altLang="en-US" sz="2800" b="1" dirty="0">
                <a:latin typeface="+mn-lt"/>
                <a:ea typeface="+mn-ea"/>
              </a:rPr>
              <a:t>正态分布</a:t>
            </a:r>
            <a:r>
              <a:rPr lang="en-US" altLang="zh-CN" sz="2800" b="1" dirty="0">
                <a:latin typeface="+mn-lt"/>
                <a:ea typeface="+mn-ea"/>
              </a:rPr>
              <a:t>k</a:t>
            </a:r>
            <a:r>
              <a:rPr lang="zh-CN" altLang="en-US" sz="2800" b="1" dirty="0">
                <a:latin typeface="+mn-lt"/>
                <a:ea typeface="+mn-ea"/>
              </a:rPr>
              <a:t>与概率</a:t>
            </a:r>
            <a:r>
              <a:rPr lang="en-US" altLang="zh-CN" sz="2800" b="1" dirty="0">
                <a:latin typeface="+mn-lt"/>
                <a:ea typeface="+mn-ea"/>
              </a:rPr>
              <a:t>p</a:t>
            </a:r>
            <a:r>
              <a:rPr lang="zh-CN" altLang="en-US" sz="2800" b="1" dirty="0">
                <a:latin typeface="+mn-lt"/>
                <a:ea typeface="+mn-ea"/>
              </a:rPr>
              <a:t>的对应关系</a:t>
            </a:r>
          </a:p>
          <a:p>
            <a:pPr defTabSz="914400" eaLnBrk="0" hangingPunct="0">
              <a:lnSpc>
                <a:spcPts val="4060"/>
              </a:lnSpc>
              <a:spcBef>
                <a:spcPts val="0"/>
              </a:spcBef>
              <a:spcAft>
                <a:spcPts val="1800"/>
              </a:spcAft>
              <a:buClr>
                <a:srgbClr val="FFFF00"/>
              </a:buClr>
              <a:buFont typeface="Arial" pitchFamily="34" charset="0"/>
              <a:buAutoNum type="arabicPeriod"/>
              <a:defRPr/>
            </a:pPr>
            <a:endParaRPr lang="zh-CN" altLang="en-US" sz="2800" b="1" dirty="0">
              <a:latin typeface="+mn-lt"/>
              <a:ea typeface="+mn-ea"/>
            </a:endParaRPr>
          </a:p>
          <a:p>
            <a:pPr defTabSz="914400" eaLnBrk="0" hangingPunct="0">
              <a:lnSpc>
                <a:spcPts val="4060"/>
              </a:lnSpc>
              <a:spcBef>
                <a:spcPts val="0"/>
              </a:spcBef>
              <a:spcAft>
                <a:spcPts val="1800"/>
              </a:spcAft>
              <a:buClr>
                <a:srgbClr val="FFFF00"/>
              </a:buClr>
              <a:buFont typeface="Arial" pitchFamily="34" charset="0"/>
              <a:buAutoNum type="arabicPeriod"/>
              <a:defRPr/>
            </a:pPr>
            <a:endParaRPr lang="zh-CN" altLang="en-US" sz="2800" b="1" dirty="0">
              <a:latin typeface="+mn-lt"/>
              <a:ea typeface="+mn-ea"/>
            </a:endParaRPr>
          </a:p>
          <a:p>
            <a:pPr defTabSz="914400" eaLnBrk="0" hangingPunct="0">
              <a:lnSpc>
                <a:spcPts val="4060"/>
              </a:lnSpc>
              <a:spcBef>
                <a:spcPts val="0"/>
              </a:spcBef>
              <a:spcAft>
                <a:spcPts val="1800"/>
              </a:spcAft>
              <a:buClr>
                <a:srgbClr val="FFFF00"/>
              </a:buClr>
              <a:buFont typeface="Arial" pitchFamily="34" charset="0"/>
              <a:buAutoNum type="arabicPeriod"/>
              <a:defRPr/>
            </a:pPr>
            <a:r>
              <a:rPr lang="en-US" altLang="el-GR" sz="2800" b="1" dirty="0">
                <a:latin typeface="+mn-lt"/>
                <a:ea typeface="+mn-ea"/>
              </a:rPr>
              <a:t>3</a:t>
            </a:r>
            <a:r>
              <a:rPr lang="el-GR" altLang="zh-CN" sz="2800" b="1" dirty="0">
                <a:latin typeface="+mn-lt"/>
                <a:ea typeface="+mn-ea"/>
              </a:rPr>
              <a:t>σ</a:t>
            </a:r>
            <a:r>
              <a:rPr lang="en-US" altLang="zh-CN" sz="2800" b="1" dirty="0">
                <a:latin typeface="+mn-lt"/>
                <a:ea typeface="+mn-ea"/>
              </a:rPr>
              <a:t> </a:t>
            </a:r>
            <a:r>
              <a:rPr lang="zh-CN" altLang="en-US" sz="2800" b="1" dirty="0">
                <a:latin typeface="+mn-lt"/>
                <a:ea typeface="+mn-ea"/>
              </a:rPr>
              <a:t>准则               ｜</a:t>
            </a:r>
            <a:r>
              <a:rPr lang="en-US" altLang="zh-CN" sz="3600" b="1" dirty="0">
                <a:latin typeface="+mn-lt"/>
                <a:ea typeface="+mn-ea"/>
              </a:rPr>
              <a:t>x</a:t>
            </a:r>
            <a:r>
              <a:rPr lang="en-US" altLang="zh-CN" sz="2800" b="1" baseline="-25000" dirty="0">
                <a:latin typeface="+mn-lt"/>
                <a:ea typeface="+mn-ea"/>
              </a:rPr>
              <a:t>i</a:t>
            </a:r>
            <a:r>
              <a:rPr lang="en-US" altLang="zh-CN" sz="2800" b="1" dirty="0">
                <a:latin typeface="+mn-lt"/>
                <a:ea typeface="+mn-ea"/>
              </a:rPr>
              <a:t>-m</a:t>
            </a:r>
            <a:r>
              <a:rPr lang="zh-CN" altLang="en-US" sz="2800" b="1" dirty="0">
                <a:latin typeface="+mn-lt"/>
                <a:ea typeface="+mn-ea"/>
              </a:rPr>
              <a:t>｜ </a:t>
            </a:r>
            <a:r>
              <a:rPr lang="en-US" altLang="zh-CN" sz="2800" b="1" dirty="0">
                <a:latin typeface="+mn-lt"/>
                <a:ea typeface="+mn-ea"/>
              </a:rPr>
              <a:t>&gt; 3</a:t>
            </a:r>
            <a:r>
              <a:rPr lang="el-GR" altLang="zh-CN" sz="2800" b="1" dirty="0">
                <a:latin typeface="+mn-lt"/>
                <a:ea typeface="+mn-ea"/>
              </a:rPr>
              <a:t>σ</a:t>
            </a:r>
            <a:r>
              <a:rPr lang="zh-CN" altLang="en-US" sz="2800" b="1" dirty="0">
                <a:latin typeface="+mn-lt"/>
                <a:ea typeface="+mn-ea"/>
              </a:rPr>
              <a:t>，忽略不计</a:t>
            </a:r>
          </a:p>
        </p:txBody>
      </p:sp>
      <p:graphicFrame>
        <p:nvGraphicFramePr>
          <p:cNvPr id="6" name="表格 5"/>
          <p:cNvGraphicFramePr>
            <a:graphicFrameLocks noGrp="1"/>
          </p:cNvGraphicFramePr>
          <p:nvPr/>
        </p:nvGraphicFramePr>
        <p:xfrm>
          <a:off x="1014413" y="4078288"/>
          <a:ext cx="7043420" cy="1143008"/>
        </p:xfrm>
        <a:graphic>
          <a:graphicData uri="http://schemas.openxmlformats.org/drawingml/2006/table">
            <a:tbl>
              <a:tblPr firstRow="1" bandRow="1">
                <a:tableStyleId>{073A0DAA-6AF3-43AB-8588-CEC1D06C72B9}</a:tableStyleId>
              </a:tblPr>
              <a:tblGrid>
                <a:gridCol w="1279525"/>
                <a:gridCol w="887730"/>
                <a:gridCol w="938530"/>
                <a:gridCol w="1024255"/>
                <a:gridCol w="1018540"/>
                <a:gridCol w="962660"/>
                <a:gridCol w="932180"/>
              </a:tblGrid>
              <a:tr h="571504">
                <a:tc>
                  <a:txBody>
                    <a:bodyPr/>
                    <a:lstStyle/>
                    <a:p>
                      <a:pPr algn="ctr"/>
                      <a:r>
                        <a:rPr lang="zh-CN" altLang="en-US" dirty="0" smtClean="0"/>
                        <a:t>概率</a:t>
                      </a:r>
                      <a:endParaRPr lang="zh-CN" altLang="en-US" dirty="0"/>
                    </a:p>
                  </a:txBody>
                  <a:tcPr/>
                </a:tc>
                <a:tc>
                  <a:txBody>
                    <a:bodyPr/>
                    <a:lstStyle/>
                    <a:p>
                      <a:pPr algn="ctr"/>
                      <a:r>
                        <a:rPr lang="en-US" altLang="zh-CN" dirty="0" smtClean="0"/>
                        <a:t>68.27</a:t>
                      </a:r>
                      <a:endParaRPr lang="zh-CN" altLang="en-US" dirty="0"/>
                    </a:p>
                  </a:txBody>
                  <a:tcPr/>
                </a:tc>
                <a:tc>
                  <a:txBody>
                    <a:bodyPr/>
                    <a:lstStyle/>
                    <a:p>
                      <a:pPr algn="ctr"/>
                      <a:r>
                        <a:rPr lang="en-US" altLang="zh-CN" dirty="0" smtClean="0"/>
                        <a:t>90</a:t>
                      </a:r>
                      <a:endParaRPr lang="zh-CN" altLang="en-US" dirty="0"/>
                    </a:p>
                  </a:txBody>
                  <a:tcPr/>
                </a:tc>
                <a:tc>
                  <a:txBody>
                    <a:bodyPr/>
                    <a:lstStyle/>
                    <a:p>
                      <a:pPr algn="ctr"/>
                      <a:r>
                        <a:rPr lang="en-US" altLang="zh-CN" dirty="0" smtClean="0"/>
                        <a:t>95</a:t>
                      </a:r>
                      <a:endParaRPr lang="zh-CN" altLang="en-US" dirty="0"/>
                    </a:p>
                  </a:txBody>
                  <a:tcPr/>
                </a:tc>
                <a:tc>
                  <a:txBody>
                    <a:bodyPr/>
                    <a:lstStyle/>
                    <a:p>
                      <a:pPr algn="ctr"/>
                      <a:r>
                        <a:rPr lang="en-US" altLang="zh-CN" dirty="0" smtClean="0"/>
                        <a:t>95.45</a:t>
                      </a:r>
                      <a:endParaRPr lang="zh-CN" altLang="en-US" dirty="0"/>
                    </a:p>
                  </a:txBody>
                  <a:tcPr/>
                </a:tc>
                <a:tc>
                  <a:txBody>
                    <a:bodyPr/>
                    <a:lstStyle/>
                    <a:p>
                      <a:pPr algn="ctr"/>
                      <a:r>
                        <a:rPr lang="en-US" altLang="zh-CN" dirty="0" smtClean="0"/>
                        <a:t>99</a:t>
                      </a:r>
                      <a:endParaRPr lang="zh-CN" altLang="en-US" dirty="0"/>
                    </a:p>
                  </a:txBody>
                  <a:tcPr/>
                </a:tc>
                <a:tc>
                  <a:txBody>
                    <a:bodyPr/>
                    <a:lstStyle/>
                    <a:p>
                      <a:pPr algn="ctr"/>
                      <a:r>
                        <a:rPr lang="en-US" altLang="zh-CN" dirty="0" smtClean="0"/>
                        <a:t>99.73</a:t>
                      </a:r>
                      <a:endParaRPr lang="zh-CN" altLang="en-US" dirty="0"/>
                    </a:p>
                  </a:txBody>
                  <a:tcPr/>
                </a:tc>
              </a:tr>
              <a:tr h="571504">
                <a:tc>
                  <a:txBody>
                    <a:bodyPr/>
                    <a:lstStyle/>
                    <a:p>
                      <a:pPr algn="ctr"/>
                      <a:r>
                        <a:rPr lang="zh-CN" altLang="en-US" dirty="0" smtClean="0"/>
                        <a:t>包含因子</a:t>
                      </a:r>
                      <a:r>
                        <a:rPr lang="en-US" altLang="zh-CN" dirty="0" smtClean="0"/>
                        <a:t>K</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1.645</a:t>
                      </a:r>
                      <a:endParaRPr lang="zh-CN" altLang="en-US" dirty="0"/>
                    </a:p>
                  </a:txBody>
                  <a:tcPr/>
                </a:tc>
                <a:tc>
                  <a:txBody>
                    <a:bodyPr/>
                    <a:lstStyle/>
                    <a:p>
                      <a:pPr algn="ctr"/>
                      <a:r>
                        <a:rPr lang="en-US" altLang="zh-CN" dirty="0" smtClean="0"/>
                        <a:t>1.960</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2.576</a:t>
                      </a:r>
                      <a:endParaRPr lang="zh-CN" altLang="en-US" dirty="0"/>
                    </a:p>
                  </a:txBody>
                  <a:tcPr/>
                </a:tc>
                <a:tc>
                  <a:txBody>
                    <a:bodyPr/>
                    <a:lstStyle/>
                    <a:p>
                      <a:pPr algn="ctr"/>
                      <a:r>
                        <a:rPr lang="en-US" altLang="zh-CN" dirty="0" smtClean="0"/>
                        <a:t>3</a:t>
                      </a:r>
                      <a:endParaRPr lang="zh-CN" altLang="en-US" dirty="0"/>
                    </a:p>
                  </a:txBody>
                  <a:tcPr/>
                </a:tc>
              </a:tr>
            </a:tbl>
          </a:graphicData>
        </a:graphic>
      </p:graphicFrame>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2"/>
          <p:cNvSpPr txBox="1">
            <a:spLocks noChangeArrowheads="1"/>
          </p:cNvSpPr>
          <p:nvPr/>
        </p:nvSpPr>
        <p:spPr>
          <a:xfrm>
            <a:off x="376238" y="1252538"/>
            <a:ext cx="8534400" cy="508000"/>
          </a:xfrm>
          <a:prstGeom prst="rect">
            <a:avLst/>
          </a:prstGeom>
        </p:spPr>
        <p:txBody>
          <a:bodyPr/>
          <a:lstStyle/>
          <a:p>
            <a:pPr defTabSz="914400">
              <a:lnSpc>
                <a:spcPct val="90000"/>
              </a:lnSpc>
              <a:buFontTx/>
              <a:buNone/>
              <a:defRPr/>
            </a:pPr>
            <a:r>
              <a:rPr lang="zh-CN" altLang="en-US" sz="3200" b="1" dirty="0">
                <a:solidFill>
                  <a:srgbClr val="C00000"/>
                </a:solidFill>
                <a:latin typeface="华文新魏" pitchFamily="2" charset="-122"/>
                <a:ea typeface="华文新魏" pitchFamily="2" charset="-122"/>
                <a:cs typeface="+mj-cs"/>
              </a:rPr>
              <a:t>怎样理解总体平均值和总体标准偏差的意义</a:t>
            </a:r>
            <a:endParaRPr lang="zh-CN" altLang="en-US" sz="3200" dirty="0">
              <a:solidFill>
                <a:srgbClr val="C00000"/>
              </a:solidFill>
              <a:latin typeface="+mj-lt"/>
              <a:ea typeface="+mj-ea"/>
              <a:cs typeface="+mj-cs"/>
            </a:endParaRPr>
          </a:p>
        </p:txBody>
      </p:sp>
      <p:sp>
        <p:nvSpPr>
          <p:cNvPr id="80899" name="Rectangle 3"/>
          <p:cNvSpPr txBox="1">
            <a:spLocks noChangeArrowheads="1"/>
          </p:cNvSpPr>
          <p:nvPr/>
        </p:nvSpPr>
        <p:spPr bwMode="auto">
          <a:xfrm>
            <a:off x="274638" y="2165350"/>
            <a:ext cx="8569325" cy="1454150"/>
          </a:xfrm>
          <a:prstGeom prst="rect">
            <a:avLst/>
          </a:prstGeom>
          <a:noFill/>
          <a:ln w="9525">
            <a:noFill/>
            <a:miter lim="800000"/>
            <a:headEnd/>
            <a:tailEnd/>
          </a:ln>
        </p:spPr>
        <p:txBody>
          <a:bodyPr/>
          <a:lstStyle/>
          <a:p>
            <a:pPr algn="just" defTabSz="914400">
              <a:lnSpc>
                <a:spcPct val="90000"/>
              </a:lnSpc>
              <a:spcBef>
                <a:spcPts val="1000"/>
              </a:spcBef>
              <a:buFontTx/>
              <a:buNone/>
            </a:pPr>
            <a:r>
              <a:rPr lang="en-US" altLang="zh-CN" sz="2400" b="1">
                <a:latin typeface="黑体" pitchFamily="2" charset="-122"/>
                <a:ea typeface="黑体" pitchFamily="2" charset="-122"/>
              </a:rPr>
              <a:t>    </a:t>
            </a:r>
            <a:r>
              <a:rPr lang="zh-CN" altLang="en-US" sz="2400" b="1">
                <a:latin typeface="黑体" pitchFamily="2" charset="-122"/>
                <a:ea typeface="黑体" pitchFamily="2" charset="-122"/>
              </a:rPr>
              <a:t>总体平均值</a:t>
            </a:r>
            <a:r>
              <a:rPr lang="en-US" altLang="zh-CN" sz="2400" b="1">
                <a:latin typeface="黑体" pitchFamily="2" charset="-122"/>
                <a:ea typeface="黑体" pitchFamily="2" charset="-122"/>
              </a:rPr>
              <a:t>m</a:t>
            </a:r>
            <a:r>
              <a:rPr lang="zh-CN" altLang="en-US" sz="2400" b="1">
                <a:latin typeface="黑体" pitchFamily="2" charset="-122"/>
                <a:ea typeface="黑体" pitchFamily="2" charset="-122"/>
              </a:rPr>
              <a:t>是被测物理量真值的最佳估计值。当系统误差小到可以不考虑（忽略）时，</a:t>
            </a:r>
            <a:r>
              <a:rPr lang="en-US" altLang="zh-CN" sz="2400" b="1">
                <a:latin typeface="黑体" pitchFamily="2" charset="-122"/>
                <a:ea typeface="黑体" pitchFamily="2" charset="-122"/>
              </a:rPr>
              <a:t>m</a:t>
            </a:r>
            <a:r>
              <a:rPr lang="zh-CN" altLang="en-US" sz="2400" b="1">
                <a:latin typeface="黑体" pitchFamily="2" charset="-122"/>
                <a:ea typeface="黑体" pitchFamily="2" charset="-122"/>
              </a:rPr>
              <a:t>就是真值。</a:t>
            </a:r>
            <a:endParaRPr lang="zh-CN" altLang="en-US" sz="2400">
              <a:latin typeface="黑体" pitchFamily="2" charset="-122"/>
              <a:ea typeface="黑体" pitchFamily="2" charset="-122"/>
            </a:endParaRPr>
          </a:p>
        </p:txBody>
      </p:sp>
      <p:sp>
        <p:nvSpPr>
          <p:cNvPr id="80900" name="Rectangle 1029"/>
          <p:cNvSpPr>
            <a:spLocks noChangeArrowheads="1"/>
          </p:cNvSpPr>
          <p:nvPr/>
        </p:nvSpPr>
        <p:spPr bwMode="auto">
          <a:xfrm>
            <a:off x="365125" y="5054600"/>
            <a:ext cx="8664575" cy="1076325"/>
          </a:xfrm>
          <a:prstGeom prst="rect">
            <a:avLst/>
          </a:prstGeom>
          <a:noFill/>
          <a:ln w="9525">
            <a:noFill/>
            <a:miter lim="800000"/>
            <a:headEnd/>
            <a:tailEnd/>
          </a:ln>
        </p:spPr>
        <p:txBody>
          <a:bodyPr/>
          <a:lstStyle/>
          <a:p>
            <a:pPr>
              <a:spcBef>
                <a:spcPct val="20000"/>
              </a:spcBef>
              <a:buClr>
                <a:schemeClr val="accent2"/>
              </a:buClr>
              <a:buSzPct val="80000"/>
              <a:buFont typeface="Wingdings" pitchFamily="2" charset="2"/>
              <a:buNone/>
            </a:pPr>
            <a:r>
              <a:rPr lang="en-US" altLang="zh-CN" sz="2400" b="1">
                <a:latin typeface="黑体" pitchFamily="2" charset="-122"/>
                <a:ea typeface="黑体" pitchFamily="2" charset="-122"/>
              </a:rPr>
              <a:t>    </a:t>
            </a:r>
            <a:r>
              <a:rPr lang="zh-CN" altLang="en-US" sz="2400" b="1">
                <a:latin typeface="黑体" pitchFamily="2" charset="-122"/>
                <a:ea typeface="黑体" pitchFamily="2" charset="-122"/>
              </a:rPr>
              <a:t>在实际测量中</a:t>
            </a:r>
            <a:r>
              <a:rPr lang="en-US" altLang="zh-CN" sz="2400" b="1">
                <a:latin typeface="黑体" pitchFamily="2" charset="-122"/>
                <a:ea typeface="黑体" pitchFamily="2" charset="-122"/>
              </a:rPr>
              <a:t>n→∞</a:t>
            </a:r>
            <a:r>
              <a:rPr lang="zh-CN" altLang="en-US" sz="2400" b="1">
                <a:latin typeface="黑体" pitchFamily="2" charset="-122"/>
                <a:ea typeface="黑体" pitchFamily="2" charset="-122"/>
              </a:rPr>
              <a:t>不可能实现， </a:t>
            </a:r>
            <a:r>
              <a:rPr lang="en-US" altLang="zh-CN" sz="2400" b="1">
                <a:latin typeface="黑体" pitchFamily="2" charset="-122"/>
                <a:ea typeface="黑体" pitchFamily="2" charset="-122"/>
                <a:cs typeface="Times New Roman" pitchFamily="18" charset="0"/>
              </a:rPr>
              <a:t>m </a:t>
            </a:r>
            <a:r>
              <a:rPr lang="zh-CN" altLang="en-US" sz="2400" b="1">
                <a:latin typeface="黑体" pitchFamily="2" charset="-122"/>
                <a:ea typeface="黑体" pitchFamily="2" charset="-122"/>
              </a:rPr>
              <a:t>和</a:t>
            </a:r>
            <a:r>
              <a:rPr lang="en-US" altLang="zh-CN" sz="2400" b="1">
                <a:latin typeface="黑体" pitchFamily="2" charset="-122"/>
                <a:ea typeface="黑体" pitchFamily="2" charset="-122"/>
              </a:rPr>
              <a:t>σ</a:t>
            </a:r>
            <a:r>
              <a:rPr lang="zh-CN" altLang="en-US" sz="2400" b="1">
                <a:latin typeface="黑体" pitchFamily="2" charset="-122"/>
                <a:ea typeface="黑体" pitchFamily="2" charset="-122"/>
              </a:rPr>
              <a:t>都是理想值；置信概率</a:t>
            </a:r>
            <a:r>
              <a:rPr lang="en-US" altLang="zh-CN" sz="2400" b="1">
                <a:latin typeface="黑体" pitchFamily="2" charset="-122"/>
                <a:ea typeface="黑体" pitchFamily="2" charset="-122"/>
              </a:rPr>
              <a:t>P = 68.3%</a:t>
            </a:r>
            <a:r>
              <a:rPr lang="zh-CN" altLang="en-US" sz="2400" b="1">
                <a:latin typeface="黑体" pitchFamily="2" charset="-122"/>
                <a:ea typeface="黑体" pitchFamily="2" charset="-122"/>
              </a:rPr>
              <a:t>也是理想值。</a:t>
            </a:r>
          </a:p>
        </p:txBody>
      </p:sp>
      <p:sp>
        <p:nvSpPr>
          <p:cNvPr id="80901" name="Rectangle 1030"/>
          <p:cNvSpPr>
            <a:spLocks noChangeArrowheads="1"/>
          </p:cNvSpPr>
          <p:nvPr/>
        </p:nvSpPr>
        <p:spPr bwMode="auto">
          <a:xfrm>
            <a:off x="250825" y="3619500"/>
            <a:ext cx="8893175" cy="831850"/>
          </a:xfrm>
          <a:prstGeom prst="rect">
            <a:avLst/>
          </a:prstGeom>
          <a:noFill/>
          <a:ln w="12700">
            <a:noFill/>
            <a:miter lim="800000"/>
            <a:headEnd/>
            <a:tailEnd/>
          </a:ln>
        </p:spPr>
        <p:txBody>
          <a:bodyPr>
            <a:spAutoFit/>
          </a:bodyPr>
          <a:lstStyle/>
          <a:p>
            <a:r>
              <a:rPr lang="en-US" altLang="zh-CN" sz="2400" b="1">
                <a:latin typeface="黑体" pitchFamily="2" charset="-122"/>
                <a:ea typeface="黑体" pitchFamily="2" charset="-122"/>
              </a:rPr>
              <a:t>   σ</a:t>
            </a:r>
            <a:r>
              <a:rPr lang="zh-CN" altLang="en-US" sz="2400" b="1">
                <a:latin typeface="黑体" pitchFamily="2" charset="-122"/>
                <a:ea typeface="黑体" pitchFamily="2" charset="-122"/>
              </a:rPr>
              <a:t>是一个有概率意义的参量。它不是测量列中任一次测量的随机误差，而是表征测量分散性的一个参量。</a:t>
            </a:r>
          </a:p>
        </p:txBody>
      </p:sp>
      <p:sp>
        <p:nvSpPr>
          <p:cNvPr id="2"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3080"/>
          <p:cNvSpPr txBox="1">
            <a:spLocks noChangeArrowheads="1"/>
          </p:cNvSpPr>
          <p:nvPr/>
        </p:nvSpPr>
        <p:spPr bwMode="auto">
          <a:xfrm>
            <a:off x="528638" y="1085850"/>
            <a:ext cx="7215187" cy="461963"/>
          </a:xfrm>
          <a:prstGeom prst="rect">
            <a:avLst/>
          </a:prstGeom>
          <a:noFill/>
          <a:ln w="12700" cap="sq">
            <a:noFill/>
            <a:miter lim="800000"/>
            <a:headEnd type="none" w="sm" len="sm"/>
            <a:tailEnd type="none" w="sm" len="sm"/>
          </a:ln>
        </p:spPr>
        <p:txBody>
          <a:bodyPr>
            <a:spAutoFit/>
          </a:bodyPr>
          <a:lstStyle/>
          <a:p>
            <a:pPr defTabSz="912495">
              <a:spcBef>
                <a:spcPct val="50000"/>
              </a:spcBef>
              <a:buFontTx/>
              <a:buNone/>
              <a:defRPr/>
            </a:pPr>
            <a:r>
              <a:rPr lang="zh-CN" altLang="en-US" sz="2400" b="1" dirty="0">
                <a:solidFill>
                  <a:schemeClr val="accent5">
                    <a:lumMod val="90000"/>
                  </a:schemeClr>
                </a:solidFill>
                <a:latin typeface="黑体" pitchFamily="49" charset="-122"/>
                <a:ea typeface="黑体" pitchFamily="49" charset="-122"/>
              </a:rPr>
              <a:t>测量用到的一些术语和概念</a:t>
            </a:r>
          </a:p>
        </p:txBody>
      </p:sp>
      <p:sp>
        <p:nvSpPr>
          <p:cNvPr id="6150" name="Rectangle 3"/>
          <p:cNvSpPr>
            <a:spLocks noChangeArrowheads="1"/>
          </p:cNvSpPr>
          <p:nvPr/>
        </p:nvSpPr>
        <p:spPr bwMode="auto">
          <a:xfrm>
            <a:off x="192088" y="1668463"/>
            <a:ext cx="8820150" cy="1838325"/>
          </a:xfrm>
          <a:prstGeom prst="rect">
            <a:avLst/>
          </a:prstGeom>
          <a:noFill/>
          <a:ln w="9525">
            <a:noFill/>
            <a:miter lim="800000"/>
            <a:headEnd/>
            <a:tailEnd/>
          </a:ln>
        </p:spPr>
        <p:txBody>
          <a:bodyPr/>
          <a:lstStyle/>
          <a:p>
            <a:pPr marL="342900" indent="-342900" eaLnBrk="0" hangingPunct="0">
              <a:spcBef>
                <a:spcPct val="20000"/>
              </a:spcBef>
              <a:buClr>
                <a:schemeClr val="accent2"/>
              </a:buClr>
              <a:buSzPct val="80000"/>
              <a:buFont typeface="Wingdings" pitchFamily="2" charset="2"/>
              <a:buChar char="l"/>
            </a:pPr>
            <a:r>
              <a:rPr lang="zh-CN" altLang="en-US" sz="2400" b="1">
                <a:latin typeface="黑体" pitchFamily="2" charset="-122"/>
                <a:ea typeface="黑体" pitchFamily="2" charset="-122"/>
              </a:rPr>
              <a:t>精密度 （</a:t>
            </a:r>
            <a:r>
              <a:rPr lang="en-US" altLang="zh-CN" sz="2400" b="1">
                <a:latin typeface="黑体" pitchFamily="2" charset="-122"/>
                <a:ea typeface="黑体" pitchFamily="2" charset="-122"/>
              </a:rPr>
              <a:t>Precision) </a:t>
            </a:r>
            <a:r>
              <a:rPr lang="zh-CN" altLang="en-US" sz="2400" b="1">
                <a:latin typeface="黑体" pitchFamily="2" charset="-122"/>
                <a:ea typeface="黑体" pitchFamily="2" charset="-122"/>
              </a:rPr>
              <a:t>偏离平均值差，随机误差</a:t>
            </a:r>
          </a:p>
          <a:p>
            <a:pPr marL="342900" indent="-342900" eaLnBrk="0" hangingPunct="0">
              <a:spcBef>
                <a:spcPct val="20000"/>
              </a:spcBef>
              <a:buClr>
                <a:schemeClr val="accent2"/>
              </a:buClr>
              <a:buSzPct val="80000"/>
              <a:buFont typeface="Wingdings" pitchFamily="2" charset="2"/>
              <a:buChar char="l"/>
            </a:pPr>
            <a:r>
              <a:rPr lang="zh-CN" altLang="en-US" sz="2400" b="1">
                <a:latin typeface="黑体" pitchFamily="2" charset="-122"/>
                <a:ea typeface="黑体" pitchFamily="2" charset="-122"/>
              </a:rPr>
              <a:t>正确度 （</a:t>
            </a:r>
            <a:r>
              <a:rPr lang="en-US" altLang="zh-CN" sz="2400" b="1">
                <a:latin typeface="黑体" pitchFamily="2" charset="-122"/>
                <a:ea typeface="黑体" pitchFamily="2" charset="-122"/>
              </a:rPr>
              <a:t>Correctness</a:t>
            </a:r>
            <a:r>
              <a:rPr lang="zh-CN" altLang="en-US" sz="2400" b="1">
                <a:latin typeface="黑体" pitchFamily="2" charset="-122"/>
                <a:ea typeface="黑体" pitchFamily="2" charset="-122"/>
              </a:rPr>
              <a:t>）偏离正确值，系统误差</a:t>
            </a:r>
          </a:p>
          <a:p>
            <a:pPr marL="342900" indent="-342900" eaLnBrk="0" hangingPunct="0">
              <a:spcBef>
                <a:spcPct val="20000"/>
              </a:spcBef>
              <a:buClr>
                <a:schemeClr val="accent2"/>
              </a:buClr>
              <a:buSzPct val="80000"/>
              <a:buFont typeface="Wingdings" pitchFamily="2" charset="2"/>
              <a:buChar char="l"/>
            </a:pPr>
            <a:r>
              <a:rPr lang="zh-CN" altLang="en-US" sz="2400" b="1">
                <a:latin typeface="黑体" pitchFamily="2" charset="-122"/>
                <a:ea typeface="黑体" pitchFamily="2" charset="-122"/>
              </a:rPr>
              <a:t>精确度（</a:t>
            </a:r>
            <a:r>
              <a:rPr lang="en-US" altLang="zh-CN" sz="2400" b="1">
                <a:latin typeface="黑体" pitchFamily="2" charset="-122"/>
                <a:ea typeface="黑体" pitchFamily="2" charset="-122"/>
              </a:rPr>
              <a:t> Accuracy )</a:t>
            </a:r>
            <a:r>
              <a:rPr lang="zh-CN" altLang="en-US" sz="2400" b="1">
                <a:latin typeface="黑体" pitchFamily="2" charset="-122"/>
                <a:ea typeface="黑体" pitchFamily="2" charset="-122"/>
              </a:rPr>
              <a:t> 精</a:t>
            </a:r>
            <a:r>
              <a:rPr lang="en-US" altLang="zh-CN" sz="2400" b="1">
                <a:latin typeface="黑体" pitchFamily="2" charset="-122"/>
                <a:ea typeface="黑体" pitchFamily="2" charset="-122"/>
              </a:rPr>
              <a:t>+</a:t>
            </a:r>
            <a:r>
              <a:rPr lang="zh-CN" altLang="en-US" sz="2400" b="1">
                <a:latin typeface="黑体" pitchFamily="2" charset="-122"/>
                <a:ea typeface="黑体" pitchFamily="2" charset="-122"/>
              </a:rPr>
              <a:t>真，系统误差</a:t>
            </a:r>
            <a:r>
              <a:rPr lang="en-US" altLang="zh-CN" sz="2400" b="1">
                <a:latin typeface="黑体" pitchFamily="2" charset="-122"/>
                <a:ea typeface="黑体" pitchFamily="2" charset="-122"/>
              </a:rPr>
              <a:t>+</a:t>
            </a:r>
            <a:r>
              <a:rPr lang="zh-CN" altLang="en-US" sz="2400" b="1">
                <a:latin typeface="黑体" pitchFamily="2" charset="-122"/>
                <a:ea typeface="黑体" pitchFamily="2" charset="-122"/>
              </a:rPr>
              <a:t>随机误差</a:t>
            </a:r>
          </a:p>
        </p:txBody>
      </p:sp>
      <p:graphicFrame>
        <p:nvGraphicFramePr>
          <p:cNvPr id="5" name="Object 4"/>
          <p:cNvGraphicFramePr>
            <a:graphicFrameLocks/>
          </p:cNvGraphicFramePr>
          <p:nvPr/>
        </p:nvGraphicFramePr>
        <p:xfrm>
          <a:off x="142875" y="3416300"/>
          <a:ext cx="3071813" cy="2824163"/>
        </p:xfrm>
        <a:graphic>
          <a:graphicData uri="http://schemas.openxmlformats.org/presentationml/2006/ole">
            <p:oleObj spid="_x0000_s6146" r:id="rId3" imgW="4277271" imgH="3025152" progId="">
              <p:embed/>
            </p:oleObj>
          </a:graphicData>
        </a:graphic>
      </p:graphicFrame>
      <p:graphicFrame>
        <p:nvGraphicFramePr>
          <p:cNvPr id="7" name="Object 6"/>
          <p:cNvGraphicFramePr>
            <a:graphicFrameLocks/>
          </p:cNvGraphicFramePr>
          <p:nvPr/>
        </p:nvGraphicFramePr>
        <p:xfrm>
          <a:off x="3071813" y="3344863"/>
          <a:ext cx="3135312" cy="3000375"/>
        </p:xfrm>
        <a:graphic>
          <a:graphicData uri="http://schemas.openxmlformats.org/presentationml/2006/ole">
            <p:oleObj spid="_x0000_s6147" r:id="rId4" imgW="4277271" imgH="3025152" progId="">
              <p:embed/>
            </p:oleObj>
          </a:graphicData>
        </a:graphic>
      </p:graphicFrame>
      <p:graphicFrame>
        <p:nvGraphicFramePr>
          <p:cNvPr id="9" name="Object 8"/>
          <p:cNvGraphicFramePr>
            <a:graphicFrameLocks/>
          </p:cNvGraphicFramePr>
          <p:nvPr/>
        </p:nvGraphicFramePr>
        <p:xfrm>
          <a:off x="6000750" y="3427413"/>
          <a:ext cx="3143250" cy="2774950"/>
        </p:xfrm>
        <a:graphic>
          <a:graphicData uri="http://schemas.openxmlformats.org/presentationml/2006/ole">
            <p:oleObj spid="_x0000_s6148" r:id="rId5" imgW="4277271" imgH="3025152" progId="">
              <p:embed/>
            </p:oleObj>
          </a:graphicData>
        </a:graphic>
      </p:graphicFrame>
      <p:sp>
        <p:nvSpPr>
          <p:cNvPr id="6151" name="TextBox 9"/>
          <p:cNvSpPr txBox="1">
            <a:spLocks noChangeArrowheads="1"/>
          </p:cNvSpPr>
          <p:nvPr/>
        </p:nvSpPr>
        <p:spPr bwMode="auto">
          <a:xfrm>
            <a:off x="1071563" y="6396038"/>
            <a:ext cx="1262062" cy="461962"/>
          </a:xfrm>
          <a:prstGeom prst="rect">
            <a:avLst/>
          </a:prstGeom>
          <a:noFill/>
          <a:ln w="9525">
            <a:noFill/>
            <a:miter lim="800000"/>
            <a:headEnd/>
            <a:tailEnd/>
          </a:ln>
        </p:spPr>
        <p:txBody>
          <a:bodyPr wrap="none">
            <a:spAutoFit/>
          </a:bodyPr>
          <a:lstStyle/>
          <a:p>
            <a:r>
              <a:rPr lang="en-US" altLang="zh-CN" sz="2400">
                <a:latin typeface="黑体" pitchFamily="2" charset="-122"/>
                <a:ea typeface="黑体" pitchFamily="2" charset="-122"/>
              </a:rPr>
              <a:t>(a)</a:t>
            </a:r>
            <a:r>
              <a:rPr lang="zh-CN" altLang="en-US" sz="2400">
                <a:latin typeface="黑体" pitchFamily="2" charset="-122"/>
                <a:ea typeface="黑体" pitchFamily="2" charset="-122"/>
              </a:rPr>
              <a:t>精密</a:t>
            </a:r>
          </a:p>
        </p:txBody>
      </p:sp>
      <p:sp>
        <p:nvSpPr>
          <p:cNvPr id="6152" name="TextBox 10"/>
          <p:cNvSpPr txBox="1">
            <a:spLocks noChangeArrowheads="1"/>
          </p:cNvSpPr>
          <p:nvPr/>
        </p:nvSpPr>
        <p:spPr bwMode="auto">
          <a:xfrm>
            <a:off x="3714750" y="6396038"/>
            <a:ext cx="1416050" cy="461962"/>
          </a:xfrm>
          <a:prstGeom prst="rect">
            <a:avLst/>
          </a:prstGeom>
          <a:noFill/>
          <a:ln w="9525">
            <a:noFill/>
            <a:miter lim="800000"/>
            <a:headEnd/>
            <a:tailEnd/>
          </a:ln>
        </p:spPr>
        <p:txBody>
          <a:bodyPr wrap="none">
            <a:spAutoFit/>
          </a:bodyPr>
          <a:lstStyle/>
          <a:p>
            <a:r>
              <a:rPr lang="zh-CN" altLang="en-US" sz="2400">
                <a:latin typeface="黑体" pitchFamily="2" charset="-122"/>
                <a:ea typeface="黑体" pitchFamily="2" charset="-122"/>
              </a:rPr>
              <a:t>（</a:t>
            </a:r>
            <a:r>
              <a:rPr lang="en-US" altLang="zh-CN" sz="2400">
                <a:latin typeface="黑体" pitchFamily="2" charset="-122"/>
                <a:ea typeface="黑体" pitchFamily="2" charset="-122"/>
              </a:rPr>
              <a:t>b)</a:t>
            </a:r>
            <a:r>
              <a:rPr lang="zh-CN" altLang="en-US" sz="2400">
                <a:latin typeface="黑体" pitchFamily="2" charset="-122"/>
                <a:ea typeface="黑体" pitchFamily="2" charset="-122"/>
              </a:rPr>
              <a:t>正确</a:t>
            </a:r>
          </a:p>
        </p:txBody>
      </p:sp>
      <p:sp>
        <p:nvSpPr>
          <p:cNvPr id="6153" name="TextBox 11"/>
          <p:cNvSpPr txBox="1">
            <a:spLocks noChangeArrowheads="1"/>
          </p:cNvSpPr>
          <p:nvPr/>
        </p:nvSpPr>
        <p:spPr bwMode="auto">
          <a:xfrm>
            <a:off x="6856413" y="6396038"/>
            <a:ext cx="1416050" cy="461962"/>
          </a:xfrm>
          <a:prstGeom prst="rect">
            <a:avLst/>
          </a:prstGeom>
          <a:noFill/>
          <a:ln w="9525">
            <a:noFill/>
            <a:miter lim="800000"/>
            <a:headEnd/>
            <a:tailEnd/>
          </a:ln>
        </p:spPr>
        <p:txBody>
          <a:bodyPr wrap="none">
            <a:spAutoFit/>
          </a:bodyPr>
          <a:lstStyle/>
          <a:p>
            <a:r>
              <a:rPr lang="en-US" altLang="zh-CN" sz="2400">
                <a:latin typeface="黑体" pitchFamily="2" charset="-122"/>
                <a:ea typeface="黑体" pitchFamily="2" charset="-122"/>
              </a:rPr>
              <a:t>(c) </a:t>
            </a:r>
            <a:r>
              <a:rPr lang="zh-CN" altLang="en-US" sz="2400">
                <a:latin typeface="黑体" pitchFamily="2" charset="-122"/>
                <a:ea typeface="黑体" pitchFamily="2" charset="-122"/>
              </a:rPr>
              <a:t>准确</a:t>
            </a:r>
          </a:p>
        </p:txBody>
      </p:sp>
      <p:sp>
        <p:nvSpPr>
          <p:cNvPr id="4" name="Rectangle 1026"/>
          <p:cNvSpPr txBox="1">
            <a:spLocks noChangeArrowheads="1"/>
          </p:cNvSpPr>
          <p:nvPr/>
        </p:nvSpPr>
        <p:spPr>
          <a:xfrm>
            <a:off x="1450975" y="285750"/>
            <a:ext cx="4489450" cy="530225"/>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一 测量与测量误差</a:t>
            </a:r>
          </a:p>
        </p:txBody>
      </p:sp>
    </p:spTree>
  </p:cSld>
  <p:clrMapOvr>
    <a:masterClrMapping/>
  </p:clrMapOvr>
  <p:transition spd="med">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6"/>
          <p:cNvSpPr txBox="1">
            <a:spLocks noChangeArrowheads="1"/>
          </p:cNvSpPr>
          <p:nvPr/>
        </p:nvSpPr>
        <p:spPr>
          <a:xfrm>
            <a:off x="1560511" y="271462"/>
            <a:ext cx="5032199" cy="566738"/>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ln/>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二 不确定度及其评定</a:t>
            </a:r>
          </a:p>
        </p:txBody>
      </p:sp>
      <p:sp>
        <p:nvSpPr>
          <p:cNvPr id="81923" name="Text Box 6"/>
          <p:cNvSpPr txBox="1">
            <a:spLocks noChangeArrowheads="1"/>
          </p:cNvSpPr>
          <p:nvPr/>
        </p:nvSpPr>
        <p:spPr bwMode="auto">
          <a:xfrm>
            <a:off x="454025" y="990600"/>
            <a:ext cx="7391400" cy="579438"/>
          </a:xfrm>
          <a:prstGeom prst="rect">
            <a:avLst/>
          </a:prstGeom>
          <a:noFill/>
          <a:ln w="9525">
            <a:noFill/>
            <a:miter lim="800000"/>
            <a:headEnd/>
            <a:tailEnd/>
          </a:ln>
        </p:spPr>
        <p:txBody>
          <a:bodyPr>
            <a:spAutoFit/>
          </a:bodyPr>
          <a:lstStyle/>
          <a:p>
            <a:pPr>
              <a:spcBef>
                <a:spcPct val="50000"/>
              </a:spcBef>
            </a:pPr>
            <a:r>
              <a:rPr lang="en-US" altLang="zh-CN" sz="3200" b="1">
                <a:solidFill>
                  <a:srgbClr val="C00000"/>
                </a:solidFill>
                <a:latin typeface="Arial" pitchFamily="34" charset="0"/>
                <a:ea typeface="黑体" pitchFamily="2" charset="-122"/>
              </a:rPr>
              <a:t>1 </a:t>
            </a:r>
            <a:r>
              <a:rPr lang="zh-CN" altLang="en-US" sz="3200" b="1">
                <a:solidFill>
                  <a:srgbClr val="C00000"/>
                </a:solidFill>
                <a:latin typeface="Arial" pitchFamily="34" charset="0"/>
                <a:ea typeface="黑体" pitchFamily="2" charset="-122"/>
              </a:rPr>
              <a:t>不确定度的提出与发展</a:t>
            </a:r>
          </a:p>
        </p:txBody>
      </p:sp>
      <p:sp>
        <p:nvSpPr>
          <p:cNvPr id="81924" name="Text Box 7"/>
          <p:cNvSpPr txBox="1">
            <a:spLocks noChangeArrowheads="1"/>
          </p:cNvSpPr>
          <p:nvPr/>
        </p:nvSpPr>
        <p:spPr bwMode="auto">
          <a:xfrm>
            <a:off x="317500" y="1722438"/>
            <a:ext cx="8640763" cy="1754187"/>
          </a:xfrm>
          <a:prstGeom prst="rect">
            <a:avLst/>
          </a:prstGeom>
          <a:noFill/>
          <a:ln w="9525">
            <a:noFill/>
            <a:miter lim="800000"/>
            <a:headEnd/>
            <a:tailEnd/>
          </a:ln>
        </p:spPr>
        <p:txBody>
          <a:bodyPr>
            <a:spAutoFit/>
          </a:bodyPr>
          <a:lstStyle/>
          <a:p>
            <a:pPr>
              <a:spcBef>
                <a:spcPct val="50000"/>
              </a:spcBef>
            </a:pPr>
            <a:r>
              <a:rPr lang="zh-CN" altLang="en-US" sz="2400" b="1">
                <a:solidFill>
                  <a:srgbClr val="0070C0"/>
                </a:solidFill>
                <a:latin typeface="黑体" pitchFamily="2" charset="-122"/>
                <a:ea typeface="黑体" pitchFamily="2" charset="-122"/>
              </a:rPr>
              <a:t>不确定度是测量技术领域中的一个重要概念。它是评定测量质量的重要指标之一。</a:t>
            </a:r>
          </a:p>
          <a:p>
            <a:pPr>
              <a:spcBef>
                <a:spcPct val="50000"/>
              </a:spcBef>
            </a:pPr>
            <a:r>
              <a:rPr lang="zh-CN" altLang="en-US" sz="2400" b="1">
                <a:solidFill>
                  <a:srgbClr val="0070C0"/>
                </a:solidFill>
                <a:latin typeface="黑体" pitchFamily="2" charset="-122"/>
                <a:ea typeface="黑体" pitchFamily="2" charset="-122"/>
              </a:rPr>
              <a:t>“不确定度”一词最早起源于</a:t>
            </a:r>
            <a:r>
              <a:rPr lang="en-US" altLang="zh-CN" sz="2400" b="1">
                <a:solidFill>
                  <a:srgbClr val="0070C0"/>
                </a:solidFill>
                <a:latin typeface="黑体" pitchFamily="2" charset="-122"/>
                <a:ea typeface="黑体" pitchFamily="2" charset="-122"/>
              </a:rPr>
              <a:t>1927</a:t>
            </a:r>
            <a:r>
              <a:rPr lang="zh-CN" altLang="en-US" sz="2400" b="1">
                <a:solidFill>
                  <a:srgbClr val="0070C0"/>
                </a:solidFill>
                <a:latin typeface="黑体" pitchFamily="2" charset="-122"/>
                <a:ea typeface="黑体" pitchFamily="2" charset="-122"/>
              </a:rPr>
              <a:t>年海森堡在量子力学中提出的不确定关系。（测不准关系）</a:t>
            </a:r>
          </a:p>
        </p:txBody>
      </p:sp>
      <p:sp>
        <p:nvSpPr>
          <p:cNvPr id="81925" name="Rectangle 3"/>
          <p:cNvSpPr>
            <a:spLocks noGrp="1" noChangeArrowheads="1"/>
          </p:cNvSpPr>
          <p:nvPr/>
        </p:nvSpPr>
        <p:spPr bwMode="auto">
          <a:xfrm>
            <a:off x="-20638" y="3838575"/>
            <a:ext cx="9307513" cy="2879725"/>
          </a:xfrm>
          <a:prstGeom prst="rect">
            <a:avLst/>
          </a:prstGeom>
          <a:noFill/>
          <a:ln w="9525">
            <a:noFill/>
            <a:miter lim="800000"/>
            <a:headEnd/>
            <a:tailEnd/>
          </a:ln>
        </p:spPr>
        <p:txBody>
          <a:bodyPr/>
          <a:lstStyle/>
          <a:p>
            <a:pPr marL="342900" indent="-342900">
              <a:lnSpc>
                <a:spcPct val="90000"/>
              </a:lnSpc>
              <a:spcBef>
                <a:spcPct val="20000"/>
              </a:spcBef>
              <a:buClr>
                <a:schemeClr val="accent2"/>
              </a:buClr>
              <a:buSzPct val="80000"/>
              <a:buFont typeface="Wingdings" pitchFamily="2" charset="2"/>
              <a:buNone/>
            </a:pPr>
            <a:r>
              <a:rPr lang="en-US" altLang="zh-CN" sz="2400" b="1">
                <a:latin typeface="黑体" pitchFamily="2" charset="-122"/>
                <a:ea typeface="黑体" pitchFamily="2" charset="-122"/>
              </a:rPr>
              <a:t>  </a:t>
            </a:r>
            <a:r>
              <a:rPr lang="en-US" altLang="zh-CN" sz="2400" b="1">
                <a:solidFill>
                  <a:srgbClr val="0070C0"/>
                </a:solidFill>
                <a:latin typeface="黑体" pitchFamily="2" charset="-122"/>
                <a:ea typeface="黑体" pitchFamily="2" charset="-122"/>
              </a:rPr>
              <a:t>1962</a:t>
            </a:r>
            <a:r>
              <a:rPr lang="zh-CN" altLang="en-US" sz="2400" b="1">
                <a:solidFill>
                  <a:srgbClr val="0070C0"/>
                </a:solidFill>
                <a:latin typeface="黑体" pitchFamily="2" charset="-122"/>
                <a:ea typeface="黑体" pitchFamily="2" charset="-122"/>
              </a:rPr>
              <a:t>年，美国</a:t>
            </a:r>
            <a:r>
              <a:rPr lang="en-US" altLang="zh-CN" sz="2400" b="1">
                <a:solidFill>
                  <a:srgbClr val="0070C0"/>
                </a:solidFill>
                <a:latin typeface="黑体" pitchFamily="2" charset="-122"/>
                <a:ea typeface="黑体" pitchFamily="2" charset="-122"/>
              </a:rPr>
              <a:t>,</a:t>
            </a:r>
            <a:r>
              <a:rPr lang="zh-CN" altLang="en-US" sz="2400" b="1">
                <a:solidFill>
                  <a:srgbClr val="0070C0"/>
                </a:solidFill>
                <a:latin typeface="黑体" pitchFamily="2" charset="-122"/>
                <a:ea typeface="黑体" pitchFamily="2" charset="-122"/>
              </a:rPr>
              <a:t>计量校准系统中</a:t>
            </a:r>
            <a:r>
              <a:rPr lang="en-US" altLang="zh-CN" sz="2400" b="1">
                <a:solidFill>
                  <a:srgbClr val="0070C0"/>
                </a:solidFill>
                <a:latin typeface="黑体" pitchFamily="2" charset="-122"/>
                <a:ea typeface="黑体" pitchFamily="2" charset="-122"/>
              </a:rPr>
              <a:t>,</a:t>
            </a:r>
            <a:r>
              <a:rPr lang="zh-CN" altLang="en-US" sz="2400" b="1">
                <a:solidFill>
                  <a:srgbClr val="0070C0"/>
                </a:solidFill>
                <a:latin typeface="黑体" pitchFamily="2" charset="-122"/>
                <a:ea typeface="黑体" pitchFamily="2" charset="-122"/>
              </a:rPr>
              <a:t>定量表示不确定度。</a:t>
            </a:r>
          </a:p>
          <a:p>
            <a:pPr marL="342900" indent="-342900">
              <a:lnSpc>
                <a:spcPct val="90000"/>
              </a:lnSpc>
              <a:spcBef>
                <a:spcPct val="20000"/>
              </a:spcBef>
              <a:buClr>
                <a:schemeClr val="accent2"/>
              </a:buClr>
              <a:buSzPct val="80000"/>
              <a:buFont typeface="Wingdings" pitchFamily="2" charset="2"/>
              <a:buNone/>
            </a:pPr>
            <a:r>
              <a:rPr lang="zh-CN" altLang="en-US" sz="2400" b="1">
                <a:solidFill>
                  <a:srgbClr val="0070C0"/>
                </a:solidFill>
                <a:latin typeface="黑体" pitchFamily="2" charset="-122"/>
                <a:ea typeface="黑体" pitchFamily="2" charset="-122"/>
              </a:rPr>
              <a:t>  </a:t>
            </a:r>
            <a:r>
              <a:rPr lang="en-US" altLang="zh-CN" sz="2400" b="1">
                <a:solidFill>
                  <a:srgbClr val="0070C0"/>
                </a:solidFill>
                <a:latin typeface="黑体" pitchFamily="2" charset="-122"/>
                <a:ea typeface="黑体" pitchFamily="2" charset="-122"/>
              </a:rPr>
              <a:t>1970</a:t>
            </a:r>
            <a:r>
              <a:rPr lang="zh-CN" altLang="en-US" sz="2400" b="1">
                <a:solidFill>
                  <a:srgbClr val="0070C0"/>
                </a:solidFill>
                <a:latin typeface="黑体" pitchFamily="2" charset="-122"/>
                <a:ea typeface="黑体" pitchFamily="2" charset="-122"/>
              </a:rPr>
              <a:t>年以来，国家计量部门开始相继使用不确定度。</a:t>
            </a:r>
          </a:p>
          <a:p>
            <a:pPr marL="342900" indent="-342900">
              <a:lnSpc>
                <a:spcPct val="90000"/>
              </a:lnSpc>
              <a:spcBef>
                <a:spcPct val="20000"/>
              </a:spcBef>
              <a:buClr>
                <a:schemeClr val="accent2"/>
              </a:buClr>
              <a:buSzPct val="80000"/>
              <a:buFont typeface="Wingdings" pitchFamily="2" charset="2"/>
              <a:buNone/>
            </a:pPr>
            <a:r>
              <a:rPr lang="zh-CN" altLang="en-US" sz="2400" b="1">
                <a:solidFill>
                  <a:srgbClr val="0070C0"/>
                </a:solidFill>
                <a:latin typeface="黑体" pitchFamily="2" charset="-122"/>
                <a:ea typeface="黑体" pitchFamily="2" charset="-122"/>
              </a:rPr>
              <a:t>  </a:t>
            </a:r>
            <a:r>
              <a:rPr lang="en-US" altLang="zh-CN" sz="2400" b="1">
                <a:solidFill>
                  <a:srgbClr val="0070C0"/>
                </a:solidFill>
                <a:latin typeface="黑体" pitchFamily="2" charset="-122"/>
                <a:ea typeface="黑体" pitchFamily="2" charset="-122"/>
              </a:rPr>
              <a:t>1986</a:t>
            </a:r>
            <a:r>
              <a:rPr lang="zh-CN" altLang="en-US" sz="2400" b="1">
                <a:solidFill>
                  <a:srgbClr val="0070C0"/>
                </a:solidFill>
                <a:latin typeface="黑体" pitchFamily="2" charset="-122"/>
                <a:ea typeface="黑体" pitchFamily="2" charset="-122"/>
              </a:rPr>
              <a:t>年，建立了国际不确定度工作组。</a:t>
            </a:r>
          </a:p>
          <a:p>
            <a:pPr marL="342900" indent="-342900">
              <a:lnSpc>
                <a:spcPct val="90000"/>
              </a:lnSpc>
              <a:spcBef>
                <a:spcPct val="20000"/>
              </a:spcBef>
              <a:buClr>
                <a:schemeClr val="accent2"/>
              </a:buClr>
              <a:buSzPct val="80000"/>
              <a:buFont typeface="Wingdings" pitchFamily="2" charset="2"/>
              <a:buNone/>
            </a:pPr>
            <a:r>
              <a:rPr lang="zh-CN" altLang="en-US" sz="2400" b="1">
                <a:solidFill>
                  <a:srgbClr val="0070C0"/>
                </a:solidFill>
                <a:latin typeface="黑体" pitchFamily="2" charset="-122"/>
                <a:ea typeface="黑体" pitchFamily="2" charset="-122"/>
              </a:rPr>
              <a:t>  </a:t>
            </a:r>
            <a:r>
              <a:rPr lang="en-US" altLang="zh-CN" sz="2400" b="1">
                <a:solidFill>
                  <a:srgbClr val="0070C0"/>
                </a:solidFill>
                <a:latin typeface="黑体" pitchFamily="2" charset="-122"/>
                <a:ea typeface="黑体" pitchFamily="2" charset="-122"/>
              </a:rPr>
              <a:t>1993</a:t>
            </a:r>
            <a:r>
              <a:rPr lang="zh-CN" altLang="en-US" sz="2400" b="1">
                <a:solidFill>
                  <a:srgbClr val="0070C0"/>
                </a:solidFill>
                <a:latin typeface="黑体" pitchFamily="2" charset="-122"/>
                <a:ea typeface="黑体" pitchFamily="2" charset="-122"/>
              </a:rPr>
              <a:t>年，由</a:t>
            </a:r>
            <a:r>
              <a:rPr lang="en-US" altLang="zh-CN" sz="2400" b="1">
                <a:solidFill>
                  <a:srgbClr val="0070C0"/>
                </a:solidFill>
                <a:latin typeface="黑体" pitchFamily="2" charset="-122"/>
                <a:ea typeface="黑体" pitchFamily="2" charset="-122"/>
              </a:rPr>
              <a:t>IS0</a:t>
            </a:r>
            <a:r>
              <a:rPr lang="zh-CN" altLang="en-US" sz="2400" b="1">
                <a:solidFill>
                  <a:srgbClr val="0070C0"/>
                </a:solidFill>
                <a:latin typeface="黑体" pitchFamily="2" charset="-122"/>
                <a:ea typeface="黑体" pitchFamily="2" charset="-122"/>
              </a:rPr>
              <a:t>等七个国际组织联名正式出版“测量不确定度指南”。</a:t>
            </a:r>
          </a:p>
          <a:p>
            <a:pPr marL="342900" indent="-342900">
              <a:lnSpc>
                <a:spcPct val="90000"/>
              </a:lnSpc>
              <a:spcBef>
                <a:spcPct val="20000"/>
              </a:spcBef>
              <a:buClr>
                <a:schemeClr val="accent2"/>
              </a:buClr>
              <a:buSzPct val="80000"/>
              <a:buFont typeface="Wingdings" pitchFamily="2" charset="2"/>
              <a:buNone/>
            </a:pPr>
            <a:r>
              <a:rPr lang="en-US" altLang="zh-CN" sz="2400" b="1">
                <a:solidFill>
                  <a:srgbClr val="0070C0"/>
                </a:solidFill>
                <a:latin typeface="黑体" pitchFamily="2" charset="-122"/>
                <a:ea typeface="黑体" pitchFamily="2" charset="-122"/>
              </a:rPr>
              <a:t>  1999</a:t>
            </a:r>
            <a:r>
              <a:rPr lang="zh-CN" altLang="en-US" sz="2400" b="1">
                <a:solidFill>
                  <a:srgbClr val="0070C0"/>
                </a:solidFill>
                <a:latin typeface="黑体" pitchFamily="2" charset="-122"/>
                <a:ea typeface="黑体" pitchFamily="2" charset="-122"/>
              </a:rPr>
              <a:t>年</a:t>
            </a:r>
            <a:r>
              <a:rPr lang="en-US" altLang="zh-CN" sz="2400" b="1">
                <a:solidFill>
                  <a:srgbClr val="0070C0"/>
                </a:solidFill>
                <a:latin typeface="黑体" pitchFamily="2" charset="-122"/>
                <a:ea typeface="黑体" pitchFamily="2" charset="-122"/>
              </a:rPr>
              <a:t>5</a:t>
            </a:r>
            <a:r>
              <a:rPr lang="zh-CN" altLang="en-US" sz="2400" b="1">
                <a:solidFill>
                  <a:srgbClr val="0070C0"/>
                </a:solidFill>
                <a:latin typeface="黑体" pitchFamily="2" charset="-122"/>
                <a:ea typeface="黑体" pitchFamily="2" charset="-122"/>
              </a:rPr>
              <a:t>月</a:t>
            </a:r>
            <a:r>
              <a:rPr lang="en-US" altLang="zh-CN" sz="2400" b="1">
                <a:solidFill>
                  <a:srgbClr val="0070C0"/>
                </a:solidFill>
                <a:latin typeface="黑体" pitchFamily="2" charset="-122"/>
                <a:ea typeface="黑体" pitchFamily="2" charset="-122"/>
              </a:rPr>
              <a:t>1</a:t>
            </a:r>
            <a:r>
              <a:rPr lang="zh-CN" altLang="en-US" sz="2400" b="1">
                <a:solidFill>
                  <a:srgbClr val="0070C0"/>
                </a:solidFill>
                <a:latin typeface="黑体" pitchFamily="2" charset="-122"/>
                <a:ea typeface="黑体" pitchFamily="2" charset="-122"/>
              </a:rPr>
              <a:t>日，我国执行最新计量规范（</a:t>
            </a:r>
            <a:r>
              <a:rPr lang="en-US" altLang="zh-CN" sz="2400" b="1">
                <a:solidFill>
                  <a:srgbClr val="0070C0"/>
                </a:solidFill>
                <a:latin typeface="黑体" pitchFamily="2" charset="-122"/>
                <a:ea typeface="黑体" pitchFamily="2" charset="-122"/>
              </a:rPr>
              <a:t>JJF1059—1999</a:t>
            </a:r>
            <a:r>
              <a:rPr lang="zh-CN" altLang="en-US" sz="2400" b="1">
                <a:solidFill>
                  <a:srgbClr val="0070C0"/>
                </a:solidFill>
                <a:latin typeface="黑体" pitchFamily="2" charset="-122"/>
                <a:ea typeface="黑体" pitchFamily="2" charset="-122"/>
              </a:rPr>
              <a:t>）</a:t>
            </a:r>
          </a:p>
        </p:txBody>
      </p:sp>
    </p:spTree>
  </p:cSld>
  <p:clrMapOvr>
    <a:masterClrMapping/>
  </p:clrMapOvr>
  <p:transition spd="med">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p:cNvSpPr>
            <a:spLocks noChangeArrowheads="1"/>
          </p:cNvSpPr>
          <p:nvPr/>
        </p:nvSpPr>
        <p:spPr bwMode="auto">
          <a:xfrm>
            <a:off x="428625" y="1076325"/>
            <a:ext cx="8001000" cy="1976438"/>
          </a:xfrm>
          <a:prstGeom prst="rect">
            <a:avLst/>
          </a:prstGeom>
          <a:noFill/>
          <a:ln w="9525">
            <a:noFill/>
            <a:miter lim="800000"/>
            <a:headEnd/>
            <a:tailEnd/>
          </a:ln>
        </p:spPr>
        <p:txBody>
          <a:bodyPr>
            <a:spAutoFit/>
          </a:bodyPr>
          <a:lstStyle/>
          <a:p>
            <a:pPr eaLnBrk="1" hangingPunct="1">
              <a:lnSpc>
                <a:spcPct val="90000"/>
              </a:lnSpc>
              <a:buFont typeface="Wingdings" pitchFamily="2" charset="2"/>
              <a:buNone/>
            </a:pPr>
            <a:r>
              <a:rPr lang="zh-CN" altLang="en-US" sz="3600" b="1" dirty="0">
                <a:solidFill>
                  <a:srgbClr val="0070C0"/>
                </a:solidFill>
                <a:latin typeface="Arial" charset="0"/>
              </a:rPr>
              <a:t>例如：</a:t>
            </a:r>
            <a:endParaRPr lang="en-US" altLang="zh-CN" sz="3600" b="1" dirty="0">
              <a:solidFill>
                <a:srgbClr val="0070C0"/>
              </a:solidFill>
              <a:latin typeface="Arial" charset="0"/>
            </a:endParaRPr>
          </a:p>
          <a:p>
            <a:pPr eaLnBrk="1" hangingPunct="1">
              <a:lnSpc>
                <a:spcPct val="90000"/>
              </a:lnSpc>
              <a:buClr>
                <a:srgbClr val="FFFF00"/>
              </a:buClr>
              <a:buFont typeface="Wingdings" pitchFamily="2" charset="2"/>
              <a:buChar char="u"/>
            </a:pPr>
            <a:r>
              <a:rPr lang="zh-CN" altLang="en-US" sz="3600" b="1" dirty="0">
                <a:solidFill>
                  <a:srgbClr val="0070C0"/>
                </a:solidFill>
                <a:latin typeface="Arial" charset="0"/>
              </a:rPr>
              <a:t> </a:t>
            </a:r>
            <a:r>
              <a:rPr lang="zh-CN" altLang="en-US" sz="2800" b="1" dirty="0">
                <a:solidFill>
                  <a:srgbClr val="0070C0"/>
                </a:solidFill>
                <a:latin typeface="黑体" pitchFamily="49" charset="-122"/>
                <a:ea typeface="黑体" pitchFamily="49" charset="-122"/>
              </a:rPr>
              <a:t>关于光的本性的争论</a:t>
            </a:r>
            <a:endParaRPr lang="en-US" altLang="zh-CN" sz="2800" b="1" dirty="0">
              <a:solidFill>
                <a:srgbClr val="0070C0"/>
              </a:solidFill>
              <a:latin typeface="黑体" pitchFamily="49" charset="-122"/>
              <a:ea typeface="黑体" pitchFamily="49" charset="-122"/>
            </a:endParaRPr>
          </a:p>
          <a:p>
            <a:pPr eaLnBrk="1" hangingPunct="1">
              <a:lnSpc>
                <a:spcPct val="90000"/>
              </a:lnSpc>
              <a:buClr>
                <a:srgbClr val="FFFF00"/>
              </a:buClr>
              <a:buFont typeface="Wingdings" pitchFamily="2" charset="2"/>
              <a:buChar char="u"/>
            </a:pPr>
            <a:r>
              <a:rPr lang="en-US" altLang="zh-CN" sz="2800" b="1" dirty="0">
                <a:solidFill>
                  <a:srgbClr val="0070C0"/>
                </a:solidFill>
                <a:latin typeface="黑体" pitchFamily="49" charset="-122"/>
                <a:ea typeface="黑体" pitchFamily="49" charset="-122"/>
              </a:rPr>
              <a:t> </a:t>
            </a:r>
            <a:r>
              <a:rPr lang="zh-CN" altLang="en-US" sz="2800" b="1" dirty="0">
                <a:solidFill>
                  <a:srgbClr val="0070C0"/>
                </a:solidFill>
                <a:latin typeface="黑体" pitchFamily="49" charset="-122"/>
                <a:ea typeface="黑体" pitchFamily="49" charset="-122"/>
              </a:rPr>
              <a:t>关于麦克斯韦电磁场理论的确立</a:t>
            </a:r>
            <a:endParaRPr lang="en-US" altLang="zh-CN" sz="2800" b="1" dirty="0">
              <a:solidFill>
                <a:srgbClr val="0070C0"/>
              </a:solidFill>
              <a:latin typeface="黑体" pitchFamily="49" charset="-122"/>
              <a:ea typeface="黑体" pitchFamily="49" charset="-122"/>
            </a:endParaRPr>
          </a:p>
          <a:p>
            <a:pPr eaLnBrk="1" hangingPunct="1">
              <a:lnSpc>
                <a:spcPct val="90000"/>
              </a:lnSpc>
              <a:buClr>
                <a:srgbClr val="FFFF00"/>
              </a:buClr>
              <a:buFont typeface="Wingdings" pitchFamily="2" charset="2"/>
              <a:buChar char="u"/>
            </a:pPr>
            <a:r>
              <a:rPr lang="en-US" altLang="zh-CN" sz="3600" b="1" dirty="0">
                <a:solidFill>
                  <a:srgbClr val="0070C0"/>
                </a:solidFill>
                <a:latin typeface="Arial" charset="0"/>
              </a:rPr>
              <a:t> ….</a:t>
            </a:r>
            <a:endParaRPr lang="zh-CN" altLang="en-US" sz="3600" b="1" dirty="0">
              <a:solidFill>
                <a:srgbClr val="0070C0"/>
              </a:solidFill>
              <a:latin typeface="Arial" charset="0"/>
            </a:endParaRPr>
          </a:p>
        </p:txBody>
      </p:sp>
      <p:sp>
        <p:nvSpPr>
          <p:cNvPr id="6" name="Rectangle 2">
            <a:extLst/>
          </p:cNvPr>
          <p:cNvSpPr txBox="1">
            <a:spLocks noChangeArrowheads="1"/>
          </p:cNvSpPr>
          <p:nvPr/>
        </p:nvSpPr>
        <p:spPr>
          <a:xfrm>
            <a:off x="428625" y="3300413"/>
            <a:ext cx="8286750" cy="2172540"/>
          </a:xfrm>
          <a:prstGeom prst="rect">
            <a:avLst/>
          </a:prstGeom>
        </p:spPr>
        <p:txBody>
          <a:bodyPr/>
          <a:lstStyle/>
          <a:p>
            <a:pPr defTabSz="914400" eaLnBrk="1" hangingPunct="1">
              <a:lnSpc>
                <a:spcPct val="90000"/>
              </a:lnSpc>
              <a:spcBef>
                <a:spcPct val="20000"/>
              </a:spcBef>
              <a:buClr>
                <a:srgbClr val="FFFF00"/>
              </a:buClr>
              <a:buSzPct val="80000"/>
              <a:buFont typeface="Wingdings" pitchFamily="2" charset="2"/>
              <a:buChar char="n"/>
              <a:defRPr/>
            </a:pPr>
            <a:r>
              <a:rPr lang="zh-CN" altLang="en-US" sz="3200" b="1" dirty="0">
                <a:latin typeface="Times New Roman" pitchFamily="18" charset="0"/>
                <a:ea typeface="+mj-ea"/>
                <a:cs typeface="+mj-cs"/>
              </a:rPr>
              <a:t> </a:t>
            </a:r>
            <a:r>
              <a:rPr lang="zh-CN" altLang="en-US" sz="2800" b="1" dirty="0">
                <a:latin typeface="黑体" pitchFamily="49" charset="-122"/>
                <a:ea typeface="黑体" pitchFamily="49" charset="-122"/>
              </a:rPr>
              <a:t>在物理学发展中，出现了许多伟大的理论物理学家</a:t>
            </a:r>
            <a:r>
              <a:rPr lang="en-US" altLang="zh-CN" sz="2800" b="1" dirty="0">
                <a:latin typeface="黑体" pitchFamily="49" charset="-122"/>
                <a:ea typeface="黑体" pitchFamily="49" charset="-122"/>
              </a:rPr>
              <a:t>(</a:t>
            </a:r>
            <a:r>
              <a:rPr lang="zh-CN" altLang="en-US" sz="2800" b="1" dirty="0">
                <a:latin typeface="黑体" pitchFamily="49" charset="-122"/>
                <a:ea typeface="黑体" pitchFamily="49" charset="-122"/>
              </a:rPr>
              <a:t>爱因斯坦，朗道，杨振宁等）也出现了许多著名的实验物理学家</a:t>
            </a:r>
            <a:r>
              <a:rPr lang="en-US" altLang="zh-CN" sz="2800" b="1" dirty="0">
                <a:latin typeface="黑体" pitchFamily="49" charset="-122"/>
                <a:ea typeface="黑体" pitchFamily="49" charset="-122"/>
              </a:rPr>
              <a:t>(</a:t>
            </a:r>
            <a:r>
              <a:rPr lang="zh-CN" altLang="en-US" sz="2800" b="1" dirty="0">
                <a:latin typeface="黑体" pitchFamily="49" charset="-122"/>
                <a:ea typeface="黑体" pitchFamily="49" charset="-122"/>
              </a:rPr>
              <a:t>吴健雄，袁家</a:t>
            </a:r>
            <a:r>
              <a:rPr lang="zh-CN" altLang="en-US" sz="2800" b="1" dirty="0" smtClean="0">
                <a:latin typeface="黑体" pitchFamily="49" charset="-122"/>
                <a:ea typeface="黑体" pitchFamily="49" charset="-122"/>
              </a:rPr>
              <a:t>骝</a:t>
            </a:r>
            <a:r>
              <a:rPr lang="zh-CN" altLang="en-US" sz="2400" b="1" dirty="0">
                <a:latin typeface="黑体" pitchFamily="49" charset="-122"/>
                <a:ea typeface="黑体" pitchFamily="49" charset="-122"/>
              </a:rPr>
              <a:t>）</a:t>
            </a:r>
            <a:r>
              <a:rPr lang="zh-CN" altLang="en-US" sz="2400" b="1" dirty="0" smtClean="0">
                <a:latin typeface="黑体" pitchFamily="49" charset="-122"/>
                <a:ea typeface="黑体" pitchFamily="49" charset="-122"/>
              </a:rPr>
              <a:t>（他们俩是夫妻，实验证明了核</a:t>
            </a:r>
            <a:r>
              <a:rPr lang="el-GR" altLang="zh-CN" sz="2400" b="1" dirty="0" smtClean="0">
                <a:latin typeface="黑体" pitchFamily="49" charset="-122"/>
                <a:ea typeface="黑体" pitchFamily="49" charset="-122"/>
              </a:rPr>
              <a:t>β</a:t>
            </a:r>
            <a:r>
              <a:rPr lang="zh-CN" altLang="en-US" sz="2400" b="1" dirty="0" smtClean="0">
                <a:latin typeface="黑体" pitchFamily="49" charset="-122"/>
                <a:ea typeface="黑体" pitchFamily="49" charset="-122"/>
              </a:rPr>
              <a:t>衰变在矢量流守恒定律，为李、杨提出的宇宙不守恒定律提供了实验证据）</a:t>
            </a:r>
            <a:r>
              <a:rPr lang="zh-CN" altLang="en-US" sz="2800" b="1" dirty="0" smtClean="0">
                <a:latin typeface="黑体" pitchFamily="49" charset="-122"/>
                <a:ea typeface="黑体" pitchFamily="49" charset="-122"/>
              </a:rPr>
              <a:t>。</a:t>
            </a:r>
            <a:endParaRPr lang="zh-CN" altLang="en-US" sz="2800" b="1" dirty="0">
              <a:latin typeface="黑体" pitchFamily="49" charset="-122"/>
              <a:ea typeface="黑体" pitchFamily="49" charset="-122"/>
            </a:endParaRPr>
          </a:p>
        </p:txBody>
      </p:sp>
      <p:sp>
        <p:nvSpPr>
          <p:cNvPr id="7" name="Rectangle 3">
            <a:extLst/>
          </p:cNvPr>
          <p:cNvSpPr txBox="1">
            <a:spLocks noChangeArrowheads="1"/>
          </p:cNvSpPr>
          <p:nvPr/>
        </p:nvSpPr>
        <p:spPr bwMode="auto">
          <a:xfrm>
            <a:off x="428625" y="5472953"/>
            <a:ext cx="8358188" cy="1243760"/>
          </a:xfrm>
          <a:prstGeom prst="rect">
            <a:avLst/>
          </a:prstGeom>
          <a:noFill/>
          <a:ln w="9525">
            <a:noFill/>
            <a:miter lim="800000"/>
          </a:ln>
        </p:spPr>
        <p:txBody>
          <a:bodyPr/>
          <a:lstStyle/>
          <a:p>
            <a:pPr defTabSz="912495" eaLnBrk="1" hangingPunct="1">
              <a:spcBef>
                <a:spcPct val="20000"/>
              </a:spcBef>
              <a:buClr>
                <a:srgbClr val="FFFF00"/>
              </a:buClr>
              <a:buSzPct val="80000"/>
              <a:buFont typeface="Wingdings" pitchFamily="2" charset="2"/>
              <a:buChar char="n"/>
              <a:defRPr/>
            </a:pPr>
            <a:r>
              <a:rPr lang="zh-CN" altLang="en-US" sz="3200" b="1" kern="0" dirty="0">
                <a:latin typeface="+mn-lt"/>
                <a:ea typeface="+mn-ea"/>
              </a:rPr>
              <a:t> </a:t>
            </a:r>
            <a:r>
              <a:rPr lang="zh-CN" altLang="en-US" sz="2800" b="1" dirty="0">
                <a:solidFill>
                  <a:srgbClr val="0070C0"/>
                </a:solidFill>
                <a:latin typeface="黑体" pitchFamily="49" charset="-122"/>
                <a:ea typeface="黑体" pitchFamily="49" charset="-122"/>
              </a:rPr>
              <a:t>在诺贝尔物理学奖的获得者中，有</a:t>
            </a:r>
            <a:r>
              <a:rPr lang="en-US" altLang="zh-CN" sz="2800" b="1" dirty="0">
                <a:solidFill>
                  <a:srgbClr val="0070C0"/>
                </a:solidFill>
                <a:latin typeface="黑体" pitchFamily="49" charset="-122"/>
                <a:ea typeface="黑体" pitchFamily="49" charset="-122"/>
              </a:rPr>
              <a:t>70%</a:t>
            </a:r>
            <a:r>
              <a:rPr lang="zh-CN" altLang="en-US" sz="2800" b="1" dirty="0">
                <a:solidFill>
                  <a:srgbClr val="0070C0"/>
                </a:solidFill>
                <a:latin typeface="黑体" pitchFamily="49" charset="-122"/>
                <a:ea typeface="黑体" pitchFamily="49" charset="-122"/>
              </a:rPr>
              <a:t>以上是由于在物理实验方面的突出贡献而获奖。</a:t>
            </a:r>
          </a:p>
        </p:txBody>
      </p:sp>
      <p:sp>
        <p:nvSpPr>
          <p:cNvPr id="8" name="Rectangle 2">
            <a:extLst/>
          </p:cNvPr>
          <p:cNvSpPr txBox="1">
            <a:spLocks noChangeArrowheads="1"/>
          </p:cNvSpPr>
          <p:nvPr/>
        </p:nvSpPr>
        <p:spPr>
          <a:xfrm>
            <a:off x="1408430" y="262364"/>
            <a:ext cx="6615430" cy="516890"/>
          </a:xfrm>
          <a:prstGeom prst="rect">
            <a:avLst/>
          </a:prstGeom>
        </p:spPr>
        <p:txBody>
          <a:bodyPr>
            <a:scene3d>
              <a:camera prst="orthographicFront"/>
              <a:lightRig rig="threePt" dir="t"/>
            </a:scene3d>
          </a:bodyPr>
          <a:lstStyle/>
          <a:p>
            <a:pPr defTabSz="914400" eaLnBrk="1" hangingPunct="1">
              <a:lnSpc>
                <a:spcPct val="90000"/>
              </a:lnSpc>
              <a:defRPr/>
            </a:pPr>
            <a:r>
              <a:rPr lang="zh-CN" altLang="en-US" sz="3200" b="1" dirty="0">
                <a:solidFill>
                  <a:srgbClr val="00B050"/>
                </a:solidFill>
                <a:effectLst>
                  <a:outerShdw blurRad="38100" dist="25400" dir="5400000" algn="ctr" rotWithShape="0">
                    <a:srgbClr val="6E747A">
                      <a:alpha val="43000"/>
                    </a:srgbClr>
                  </a:outerShdw>
                </a:effectLst>
                <a:latin typeface="黑体" charset="0"/>
                <a:ea typeface="黑体" charset="0"/>
                <a:cs typeface="+mj-cs"/>
              </a:rPr>
              <a:t>一、地位及作用（为什么要学它？）</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ox(i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Text Box 5"/>
          <p:cNvSpPr txBox="1">
            <a:spLocks noChangeArrowheads="1"/>
          </p:cNvSpPr>
          <p:nvPr/>
        </p:nvSpPr>
        <p:spPr bwMode="auto">
          <a:xfrm>
            <a:off x="411163" y="3532188"/>
            <a:ext cx="8458200" cy="2501900"/>
          </a:xfrm>
          <a:prstGeom prst="rect">
            <a:avLst/>
          </a:prstGeom>
          <a:noFill/>
          <a:ln w="9525">
            <a:noFill/>
            <a:miter lim="800000"/>
            <a:headEnd/>
            <a:tailEnd/>
          </a:ln>
        </p:spPr>
        <p:txBody>
          <a:bodyPr>
            <a:spAutoFit/>
          </a:bodyPr>
          <a:lstStyle/>
          <a:p>
            <a:pPr defTabSz="914400">
              <a:lnSpc>
                <a:spcPct val="90000"/>
              </a:lnSpc>
              <a:buFontTx/>
              <a:buNone/>
            </a:pPr>
            <a:r>
              <a:rPr lang="zh-CN" altLang="en-US" sz="2400" b="1">
                <a:solidFill>
                  <a:srgbClr val="C00000"/>
                </a:solidFill>
                <a:latin typeface="黑体" pitchFamily="2" charset="-122"/>
                <a:ea typeface="黑体" pitchFamily="2" charset="-122"/>
              </a:rPr>
              <a:t>不确定度的两种表示形式：</a:t>
            </a:r>
          </a:p>
          <a:p>
            <a:pPr defTabSz="914400">
              <a:spcBef>
                <a:spcPts val="600"/>
              </a:spcBef>
              <a:buFontTx/>
              <a:buNone/>
            </a:pPr>
            <a:r>
              <a:rPr lang="zh-CN" altLang="en-US" sz="2400" b="1">
                <a:latin typeface="黑体" pitchFamily="2" charset="-122"/>
                <a:ea typeface="黑体" pitchFamily="2" charset="-122"/>
              </a:rPr>
              <a:t>标准不确定度</a:t>
            </a:r>
            <a:r>
              <a:rPr lang="en-US" altLang="zh-CN" sz="2400" b="1">
                <a:latin typeface="黑体" pitchFamily="2" charset="-122"/>
                <a:ea typeface="黑体" pitchFamily="2" charset="-122"/>
              </a:rPr>
              <a:t>u</a:t>
            </a:r>
            <a:r>
              <a:rPr lang="zh-CN" altLang="en-US" sz="2400" b="1">
                <a:latin typeface="黑体" pitchFamily="2" charset="-122"/>
                <a:ea typeface="黑体" pitchFamily="2" charset="-122"/>
              </a:rPr>
              <a:t>：</a:t>
            </a:r>
            <a:r>
              <a:rPr lang="zh-CN" altLang="en-US" sz="2400" b="1">
                <a:solidFill>
                  <a:srgbClr val="0070C0"/>
                </a:solidFill>
                <a:latin typeface="黑体" pitchFamily="2" charset="-122"/>
                <a:ea typeface="黑体" pitchFamily="2" charset="-122"/>
              </a:rPr>
              <a:t>低概率的表示形式，它表示被测量的真值落在（</a:t>
            </a:r>
            <a:r>
              <a:rPr lang="en-US" altLang="zh-CN" sz="2400" b="1">
                <a:solidFill>
                  <a:srgbClr val="0070C0"/>
                </a:solidFill>
                <a:latin typeface="黑体" pitchFamily="2" charset="-122"/>
                <a:ea typeface="黑体" pitchFamily="2" charset="-122"/>
              </a:rPr>
              <a:t>x-u,x+u)</a:t>
            </a:r>
            <a:r>
              <a:rPr lang="zh-CN" altLang="en-US" sz="2400" b="1">
                <a:solidFill>
                  <a:srgbClr val="0070C0"/>
                </a:solidFill>
                <a:latin typeface="黑体" pitchFamily="2" charset="-122"/>
                <a:ea typeface="黑体" pitchFamily="2" charset="-122"/>
              </a:rPr>
              <a:t>区间内的概率约为</a:t>
            </a:r>
            <a:r>
              <a:rPr lang="en-US" altLang="zh-CN" sz="2400" b="1">
                <a:solidFill>
                  <a:srgbClr val="0070C0"/>
                </a:solidFill>
                <a:latin typeface="黑体" pitchFamily="2" charset="-122"/>
                <a:ea typeface="黑体" pitchFamily="2" charset="-122"/>
              </a:rPr>
              <a:t>68.3%</a:t>
            </a:r>
            <a:r>
              <a:rPr lang="zh-CN" altLang="en-US" sz="2400" b="1">
                <a:solidFill>
                  <a:srgbClr val="0070C0"/>
                </a:solidFill>
                <a:latin typeface="黑体" pitchFamily="2" charset="-122"/>
                <a:ea typeface="黑体" pitchFamily="2" charset="-122"/>
              </a:rPr>
              <a:t>。</a:t>
            </a:r>
            <a:endParaRPr lang="en-US" altLang="zh-CN" sz="2400" b="1">
              <a:solidFill>
                <a:srgbClr val="0070C0"/>
              </a:solidFill>
              <a:latin typeface="黑体" pitchFamily="2" charset="-122"/>
              <a:ea typeface="黑体" pitchFamily="2" charset="-122"/>
            </a:endParaRPr>
          </a:p>
          <a:p>
            <a:pPr defTabSz="914400">
              <a:spcBef>
                <a:spcPts val="600"/>
              </a:spcBef>
              <a:buFontTx/>
              <a:buNone/>
            </a:pPr>
            <a:r>
              <a:rPr lang="zh-CN" altLang="en-US" sz="2400" b="1">
                <a:latin typeface="黑体" pitchFamily="2" charset="-122"/>
                <a:ea typeface="黑体" pitchFamily="2" charset="-122"/>
              </a:rPr>
              <a:t>扩展不确定度</a:t>
            </a:r>
            <a:r>
              <a:rPr lang="en-US" altLang="zh-CN" sz="2400" b="1">
                <a:latin typeface="黑体" pitchFamily="2" charset="-122"/>
                <a:ea typeface="黑体" pitchFamily="2" charset="-122"/>
              </a:rPr>
              <a:t>U</a:t>
            </a:r>
            <a:r>
              <a:rPr lang="zh-CN" altLang="en-US" sz="2400" b="1">
                <a:latin typeface="黑体" pitchFamily="2" charset="-122"/>
                <a:ea typeface="黑体" pitchFamily="2" charset="-122"/>
              </a:rPr>
              <a:t>：</a:t>
            </a:r>
            <a:r>
              <a:rPr lang="zh-CN" altLang="en-US" sz="2400" b="1">
                <a:solidFill>
                  <a:srgbClr val="0070C0"/>
                </a:solidFill>
                <a:latin typeface="黑体" pitchFamily="2" charset="-122"/>
                <a:ea typeface="黑体" pitchFamily="2" charset="-122"/>
              </a:rPr>
              <a:t>高概率的表示形式，它表示被测量的真值在（</a:t>
            </a:r>
            <a:r>
              <a:rPr lang="en-US" altLang="zh-CN" sz="2400" b="1">
                <a:solidFill>
                  <a:srgbClr val="0070C0"/>
                </a:solidFill>
                <a:latin typeface="黑体" pitchFamily="2" charset="-122"/>
                <a:ea typeface="黑体" pitchFamily="2" charset="-122"/>
              </a:rPr>
              <a:t>x-U,x+U)</a:t>
            </a:r>
            <a:r>
              <a:rPr lang="zh-CN" altLang="en-US" sz="2400" b="1">
                <a:solidFill>
                  <a:srgbClr val="0070C0"/>
                </a:solidFill>
                <a:latin typeface="黑体" pitchFamily="2" charset="-122"/>
                <a:ea typeface="黑体" pitchFamily="2" charset="-122"/>
              </a:rPr>
              <a:t>区间内的概率约为</a:t>
            </a:r>
            <a:r>
              <a:rPr lang="en-US" altLang="zh-CN" sz="2400" b="1">
                <a:solidFill>
                  <a:srgbClr val="0070C0"/>
                </a:solidFill>
                <a:latin typeface="黑体" pitchFamily="2" charset="-122"/>
                <a:ea typeface="黑体" pitchFamily="2" charset="-122"/>
              </a:rPr>
              <a:t>90%</a:t>
            </a:r>
            <a:r>
              <a:rPr lang="zh-CN" altLang="en-US" sz="2400" b="1">
                <a:solidFill>
                  <a:srgbClr val="0070C0"/>
                </a:solidFill>
                <a:latin typeface="黑体" pitchFamily="2" charset="-122"/>
                <a:ea typeface="黑体" pitchFamily="2" charset="-122"/>
              </a:rPr>
              <a:t>以上。</a:t>
            </a:r>
            <a:endParaRPr lang="en-US" altLang="zh-CN" sz="2400" b="1">
              <a:solidFill>
                <a:srgbClr val="0070C0"/>
              </a:solidFill>
              <a:latin typeface="黑体" pitchFamily="2" charset="-122"/>
              <a:ea typeface="黑体" pitchFamily="2" charset="-122"/>
            </a:endParaRPr>
          </a:p>
          <a:p>
            <a:pPr defTabSz="914400">
              <a:spcBef>
                <a:spcPts val="600"/>
              </a:spcBef>
              <a:buFontTx/>
              <a:buNone/>
            </a:pPr>
            <a:r>
              <a:rPr lang="zh-CN" altLang="en-US" sz="2400" b="1">
                <a:latin typeface="黑体" pitchFamily="2" charset="-122"/>
                <a:ea typeface="黑体" pitchFamily="2" charset="-122"/>
              </a:rPr>
              <a:t>合成标准不确定度</a:t>
            </a:r>
            <a:r>
              <a:rPr lang="en-US" altLang="zh-CN" sz="2400" b="1">
                <a:latin typeface="黑体" pitchFamily="2" charset="-122"/>
                <a:ea typeface="黑体" pitchFamily="2" charset="-122"/>
              </a:rPr>
              <a:t>u</a:t>
            </a:r>
            <a:r>
              <a:rPr lang="en-US" altLang="zh-CN" sz="2400" b="1" baseline="-30000">
                <a:latin typeface="黑体" pitchFamily="2" charset="-122"/>
                <a:ea typeface="黑体" pitchFamily="2" charset="-122"/>
              </a:rPr>
              <a:t>c</a:t>
            </a:r>
            <a:r>
              <a:rPr lang="zh-CN" altLang="en-US" sz="2400" b="1">
                <a:latin typeface="黑体" pitchFamily="2" charset="-122"/>
                <a:ea typeface="黑体" pitchFamily="2" charset="-122"/>
              </a:rPr>
              <a:t> ：</a:t>
            </a:r>
            <a:r>
              <a:rPr lang="zh-CN" altLang="en-US" sz="2400" b="1">
                <a:solidFill>
                  <a:srgbClr val="0070C0"/>
                </a:solidFill>
                <a:latin typeface="黑体" pitchFamily="2" charset="-122"/>
                <a:ea typeface="黑体" pitchFamily="2" charset="-122"/>
              </a:rPr>
              <a:t>由标准不确定度分量合成</a:t>
            </a:r>
          </a:p>
        </p:txBody>
      </p:sp>
      <p:sp>
        <p:nvSpPr>
          <p:cNvPr id="82947" name="Rectangle 3"/>
          <p:cNvSpPr txBox="1">
            <a:spLocks noChangeArrowheads="1"/>
          </p:cNvSpPr>
          <p:nvPr/>
        </p:nvSpPr>
        <p:spPr bwMode="auto">
          <a:xfrm>
            <a:off x="411163" y="6340475"/>
            <a:ext cx="8686800" cy="430213"/>
          </a:xfrm>
          <a:prstGeom prst="rect">
            <a:avLst/>
          </a:prstGeom>
          <a:noFill/>
          <a:ln w="9525">
            <a:noFill/>
            <a:miter lim="800000"/>
            <a:headEnd/>
            <a:tailEnd/>
          </a:ln>
        </p:spPr>
        <p:txBody>
          <a:bodyPr/>
          <a:lstStyle/>
          <a:p>
            <a:pPr marL="228600" indent="-228600" defTabSz="914400">
              <a:lnSpc>
                <a:spcPct val="90000"/>
              </a:lnSpc>
              <a:spcBef>
                <a:spcPts val="1000"/>
              </a:spcBef>
              <a:buFont typeface="Wingdings" pitchFamily="2" charset="2"/>
              <a:buNone/>
            </a:pPr>
            <a:endParaRPr lang="zh-CN" altLang="en-US" sz="2400" b="1">
              <a:latin typeface="黑体" pitchFamily="2" charset="-122"/>
              <a:ea typeface="黑体" pitchFamily="2" charset="-122"/>
            </a:endParaRPr>
          </a:p>
        </p:txBody>
      </p:sp>
      <p:sp>
        <p:nvSpPr>
          <p:cNvPr id="6" name="Rectangle 1026"/>
          <p:cNvSpPr txBox="1">
            <a:spLocks noChangeArrowheads="1"/>
          </p:cNvSpPr>
          <p:nvPr/>
        </p:nvSpPr>
        <p:spPr>
          <a:xfrm>
            <a:off x="473075" y="1039813"/>
            <a:ext cx="4830763" cy="476250"/>
          </a:xfrm>
          <a:prstGeom prst="rect">
            <a:avLst/>
          </a:prstGeom>
        </p:spPr>
        <p:txBody>
          <a:bodyPr/>
          <a:lstStyle/>
          <a:p>
            <a:pPr defTabSz="914400">
              <a:lnSpc>
                <a:spcPct val="90000"/>
              </a:lnSpc>
              <a:buFontTx/>
              <a:buNone/>
              <a:defRPr/>
            </a:pPr>
            <a:r>
              <a:rPr lang="en-US" altLang="zh-CN" sz="2800" b="1" dirty="0">
                <a:solidFill>
                  <a:srgbClr val="C00000"/>
                </a:solidFill>
                <a:latin typeface="+mj-lt"/>
                <a:ea typeface="黑体" pitchFamily="2" charset="-122"/>
                <a:cs typeface="+mj-cs"/>
              </a:rPr>
              <a:t>2 </a:t>
            </a:r>
            <a:r>
              <a:rPr lang="zh-CN" altLang="en-US" sz="2800" b="1" dirty="0">
                <a:solidFill>
                  <a:srgbClr val="C00000"/>
                </a:solidFill>
                <a:latin typeface="+mj-lt"/>
                <a:ea typeface="黑体" pitchFamily="2" charset="-122"/>
                <a:cs typeface="+mj-cs"/>
              </a:rPr>
              <a:t>不确定度的定义与分类</a:t>
            </a:r>
          </a:p>
        </p:txBody>
      </p:sp>
      <p:sp>
        <p:nvSpPr>
          <p:cNvPr id="82949" name="Rectangle 1027"/>
          <p:cNvSpPr txBox="1">
            <a:spLocks noChangeArrowheads="1"/>
          </p:cNvSpPr>
          <p:nvPr/>
        </p:nvSpPr>
        <p:spPr bwMode="auto">
          <a:xfrm>
            <a:off x="411163" y="1576388"/>
            <a:ext cx="8602662" cy="1868487"/>
          </a:xfrm>
          <a:prstGeom prst="rect">
            <a:avLst/>
          </a:prstGeom>
          <a:noFill/>
          <a:ln w="9525">
            <a:noFill/>
            <a:miter lim="800000"/>
            <a:headEnd/>
            <a:tailEnd/>
          </a:ln>
        </p:spPr>
        <p:txBody>
          <a:bodyPr/>
          <a:lstStyle/>
          <a:p>
            <a:pPr marL="95250" indent="-95250" defTabSz="914400">
              <a:lnSpc>
                <a:spcPct val="90000"/>
              </a:lnSpc>
              <a:spcBef>
                <a:spcPts val="1000"/>
              </a:spcBef>
              <a:buFont typeface="Wingdings" pitchFamily="2" charset="2"/>
              <a:buNone/>
            </a:pPr>
            <a:r>
              <a:rPr lang="zh-CN" altLang="en-US" sz="2400" b="1">
                <a:latin typeface="黑体" pitchFamily="2" charset="-122"/>
                <a:ea typeface="黑体" pitchFamily="2" charset="-122"/>
              </a:rPr>
              <a:t>定义：表征测量结果的分散性的参数。</a:t>
            </a:r>
            <a:endParaRPr lang="en-US" altLang="zh-CN" sz="2400" b="1">
              <a:latin typeface="黑体" pitchFamily="2" charset="-122"/>
              <a:ea typeface="黑体" pitchFamily="2" charset="-122"/>
            </a:endParaRPr>
          </a:p>
          <a:p>
            <a:pPr marL="95250" indent="-95250" defTabSz="914400">
              <a:lnSpc>
                <a:spcPct val="90000"/>
              </a:lnSpc>
              <a:spcBef>
                <a:spcPts val="1000"/>
              </a:spcBef>
              <a:buFontTx/>
              <a:buNone/>
            </a:pPr>
            <a:r>
              <a:rPr lang="zh-CN" altLang="en-US" sz="2400" b="1">
                <a:solidFill>
                  <a:srgbClr val="0070C0"/>
                </a:solidFill>
                <a:latin typeface="黑体" pitchFamily="2" charset="-122"/>
                <a:ea typeface="黑体" pitchFamily="2" charset="-122"/>
              </a:rPr>
              <a:t>表征由于测量误差的存在，被测量值不能肯定的程度</a:t>
            </a:r>
            <a:endParaRPr lang="en-US" altLang="zh-CN" sz="2400" b="1">
              <a:solidFill>
                <a:srgbClr val="0070C0"/>
              </a:solidFill>
              <a:latin typeface="黑体" pitchFamily="2" charset="-122"/>
              <a:ea typeface="黑体" pitchFamily="2" charset="-122"/>
            </a:endParaRPr>
          </a:p>
          <a:p>
            <a:pPr marL="95250" indent="-95250" defTabSz="914400">
              <a:lnSpc>
                <a:spcPct val="90000"/>
              </a:lnSpc>
              <a:spcBef>
                <a:spcPts val="1000"/>
              </a:spcBef>
              <a:buFontTx/>
              <a:buNone/>
            </a:pPr>
            <a:r>
              <a:rPr lang="zh-CN" altLang="en-US" sz="2400" b="1">
                <a:solidFill>
                  <a:srgbClr val="0070C0"/>
                </a:solidFill>
                <a:latin typeface="黑体" pitchFamily="2" charset="-122"/>
                <a:ea typeface="黑体" pitchFamily="2" charset="-122"/>
              </a:rPr>
              <a:t>它是表示测量质量的量度；不确定度小，测量结果准确度高，测量的质量高；不确定度大，测量的质量低。</a:t>
            </a:r>
          </a:p>
          <a:p>
            <a:pPr marL="95250" indent="-95250" defTabSz="914400">
              <a:lnSpc>
                <a:spcPct val="90000"/>
              </a:lnSpc>
              <a:spcBef>
                <a:spcPts val="1000"/>
              </a:spcBef>
              <a:buFontTx/>
              <a:buNone/>
            </a:pPr>
            <a:endParaRPr lang="en-US" altLang="zh-CN" sz="2400" b="1">
              <a:latin typeface="黑体" pitchFamily="2" charset="-122"/>
              <a:ea typeface="黑体" pitchFamily="2" charset="-122"/>
            </a:endParaRPr>
          </a:p>
          <a:p>
            <a:pPr marL="95250" indent="-95250" defTabSz="914400">
              <a:lnSpc>
                <a:spcPct val="90000"/>
              </a:lnSpc>
              <a:spcBef>
                <a:spcPts val="1000"/>
              </a:spcBef>
              <a:buFontTx/>
              <a:buNone/>
            </a:pPr>
            <a:endParaRPr lang="zh-CN" altLang="en-US" sz="2400" b="1">
              <a:latin typeface="黑体" pitchFamily="2" charset="-122"/>
              <a:ea typeface="黑体" pitchFamily="2" charset="-122"/>
            </a:endParaRPr>
          </a:p>
        </p:txBody>
      </p:sp>
      <p:sp>
        <p:nvSpPr>
          <p:cNvPr id="82950" name="矩形 8"/>
          <p:cNvSpPr>
            <a:spLocks noChangeArrowheads="1"/>
          </p:cNvSpPr>
          <p:nvPr/>
        </p:nvSpPr>
        <p:spPr bwMode="auto">
          <a:xfrm>
            <a:off x="411163" y="6259513"/>
            <a:ext cx="8074025" cy="457200"/>
          </a:xfrm>
          <a:prstGeom prst="rect">
            <a:avLst/>
          </a:prstGeom>
          <a:noFill/>
          <a:ln w="9525">
            <a:noFill/>
            <a:miter lim="800000"/>
            <a:headEnd/>
            <a:tailEnd/>
          </a:ln>
        </p:spPr>
        <p:txBody>
          <a:bodyPr>
            <a:spAutoFit/>
          </a:bodyPr>
          <a:lstStyle/>
          <a:p>
            <a:pPr>
              <a:buFont typeface="Wingdings" pitchFamily="2" charset="2"/>
              <a:buNone/>
            </a:pPr>
            <a:r>
              <a:rPr lang="zh-CN" altLang="en-US" sz="2400" b="1">
                <a:solidFill>
                  <a:srgbClr val="C00000"/>
                </a:solidFill>
                <a:latin typeface="黑体" pitchFamily="2" charset="-122"/>
                <a:ea typeface="黑体" pitchFamily="2" charset="-122"/>
              </a:rPr>
              <a:t>标准不确定度和扩展不确定度都可以用于测量结果的报告</a:t>
            </a:r>
            <a:r>
              <a:rPr lang="en-US" altLang="zh-CN" sz="2400" b="1">
                <a:solidFill>
                  <a:srgbClr val="C00000"/>
                </a:solidFill>
                <a:latin typeface="黑体" pitchFamily="2" charset="-122"/>
                <a:ea typeface="黑体" pitchFamily="2" charset="-122"/>
              </a:rPr>
              <a:t>!</a:t>
            </a:r>
            <a:endParaRPr lang="zh-CN" altLang="en-US" sz="2400" b="1">
              <a:latin typeface="黑体" pitchFamily="2" charset="-122"/>
              <a:ea typeface="黑体" pitchFamily="2" charset="-122"/>
            </a:endParaRPr>
          </a:p>
        </p:txBody>
      </p:sp>
      <p:sp>
        <p:nvSpPr>
          <p:cNvPr id="2" name="Rectangle 1026"/>
          <p:cNvSpPr txBox="1">
            <a:spLocks noChangeArrowheads="1"/>
          </p:cNvSpPr>
          <p:nvPr/>
        </p:nvSpPr>
        <p:spPr>
          <a:xfrm>
            <a:off x="1560513" y="271463"/>
            <a:ext cx="5483754" cy="566738"/>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二 不确定度及其评定</a:t>
            </a:r>
          </a:p>
        </p:txBody>
      </p:sp>
    </p:spTree>
  </p:cSld>
  <p:clrMapOvr>
    <a:masterClrMapping/>
  </p:clrMapOvr>
  <p:transition spd="med">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矩形 1"/>
          <p:cNvSpPr>
            <a:spLocks noChangeArrowheads="1"/>
          </p:cNvSpPr>
          <p:nvPr/>
        </p:nvSpPr>
        <p:spPr bwMode="auto">
          <a:xfrm>
            <a:off x="277813" y="981075"/>
            <a:ext cx="8850312" cy="461963"/>
          </a:xfrm>
          <a:prstGeom prst="rect">
            <a:avLst/>
          </a:prstGeom>
          <a:noFill/>
          <a:ln w="9525">
            <a:noFill/>
            <a:miter lim="800000"/>
            <a:headEnd/>
            <a:tailEnd/>
          </a:ln>
        </p:spPr>
        <p:txBody>
          <a:bodyPr>
            <a:spAutoFit/>
          </a:bodyPr>
          <a:lstStyle/>
          <a:p>
            <a:pPr>
              <a:buFont typeface="Wingdings" pitchFamily="2" charset="2"/>
              <a:buNone/>
            </a:pPr>
            <a:r>
              <a:rPr lang="zh-CN" altLang="en-US" sz="2400" b="1">
                <a:solidFill>
                  <a:srgbClr val="FF0000"/>
                </a:solidFill>
                <a:latin typeface="黑体" pitchFamily="2" charset="-122"/>
                <a:ea typeface="黑体" pitchFamily="2" charset="-122"/>
              </a:rPr>
              <a:t> </a:t>
            </a:r>
            <a:r>
              <a:rPr lang="zh-CN" altLang="en-US" sz="2400" b="1">
                <a:solidFill>
                  <a:srgbClr val="C00000"/>
                </a:solidFill>
                <a:latin typeface="黑体" pitchFamily="2" charset="-122"/>
                <a:ea typeface="黑体" pitchFamily="2" charset="-122"/>
              </a:rPr>
              <a:t>约定</a:t>
            </a:r>
            <a:r>
              <a:rPr lang="en-US" altLang="zh-CN" sz="2400" b="1">
                <a:solidFill>
                  <a:srgbClr val="C00000"/>
                </a:solidFill>
                <a:latin typeface="黑体" pitchFamily="2" charset="-122"/>
                <a:ea typeface="黑体" pitchFamily="2" charset="-122"/>
              </a:rPr>
              <a:t>1</a:t>
            </a:r>
            <a:r>
              <a:rPr lang="zh-CN" altLang="en-US" sz="2400" b="1">
                <a:solidFill>
                  <a:srgbClr val="C00000"/>
                </a:solidFill>
                <a:latin typeface="黑体" pitchFamily="2" charset="-122"/>
                <a:ea typeface="黑体" pitchFamily="2" charset="-122"/>
              </a:rPr>
              <a:t>：</a:t>
            </a:r>
            <a:r>
              <a:rPr lang="zh-CN" altLang="en-US" sz="2400" b="1">
                <a:latin typeface="黑体" pitchFamily="2" charset="-122"/>
                <a:ea typeface="黑体" pitchFamily="2" charset="-122"/>
              </a:rPr>
              <a:t>物理实验中用“标准不确定度”表示测量结果</a:t>
            </a:r>
            <a:endParaRPr lang="zh-CN" altLang="en-US" sz="2400">
              <a:latin typeface="黑体" pitchFamily="2" charset="-122"/>
              <a:ea typeface="黑体" pitchFamily="2" charset="-122"/>
            </a:endParaRPr>
          </a:p>
        </p:txBody>
      </p:sp>
      <p:sp>
        <p:nvSpPr>
          <p:cNvPr id="6" name="Rectangle 2"/>
          <p:cNvSpPr txBox="1">
            <a:spLocks noChangeArrowheads="1"/>
          </p:cNvSpPr>
          <p:nvPr/>
        </p:nvSpPr>
        <p:spPr>
          <a:xfrm>
            <a:off x="538163" y="3386138"/>
            <a:ext cx="8001000" cy="495300"/>
          </a:xfrm>
          <a:prstGeom prst="rect">
            <a:avLst/>
          </a:prstGeom>
        </p:spPr>
        <p:txBody>
          <a:bodyPr/>
          <a:lstStyle/>
          <a:p>
            <a:pPr defTabSz="914400">
              <a:lnSpc>
                <a:spcPct val="90000"/>
              </a:lnSpc>
              <a:buFontTx/>
              <a:buNone/>
              <a:defRPr/>
            </a:pPr>
            <a:r>
              <a:rPr lang="zh-CN" altLang="en-US" sz="2400" b="1" dirty="0">
                <a:solidFill>
                  <a:srgbClr val="C00000"/>
                </a:solidFill>
                <a:latin typeface="黑体" pitchFamily="49" charset="-122"/>
                <a:ea typeface="黑体" pitchFamily="49" charset="-122"/>
                <a:cs typeface="+mj-cs"/>
              </a:rPr>
              <a:t>为什么选用“标准不确定度”</a:t>
            </a:r>
          </a:p>
        </p:txBody>
      </p:sp>
      <p:sp>
        <p:nvSpPr>
          <p:cNvPr id="83972" name="Rectangle 3"/>
          <p:cNvSpPr txBox="1">
            <a:spLocks noChangeArrowheads="1"/>
          </p:cNvSpPr>
          <p:nvPr/>
        </p:nvSpPr>
        <p:spPr bwMode="auto">
          <a:xfrm>
            <a:off x="538163" y="4049713"/>
            <a:ext cx="8001000" cy="2660650"/>
          </a:xfrm>
          <a:prstGeom prst="rect">
            <a:avLst/>
          </a:prstGeom>
          <a:noFill/>
          <a:ln w="9525">
            <a:noFill/>
            <a:miter lim="800000"/>
            <a:headEnd/>
            <a:tailEnd/>
          </a:ln>
        </p:spPr>
        <p:txBody>
          <a:bodyPr/>
          <a:lstStyle/>
          <a:p>
            <a:pPr defTabSz="914400">
              <a:lnSpc>
                <a:spcPct val="90000"/>
              </a:lnSpc>
              <a:spcBef>
                <a:spcPts val="1000"/>
              </a:spcBef>
              <a:buFont typeface="Wingdings" pitchFamily="2" charset="2"/>
              <a:buNone/>
            </a:pPr>
            <a:r>
              <a:rPr lang="zh-CN" altLang="en-US" sz="2400" b="1">
                <a:latin typeface="黑体" pitchFamily="2" charset="-122"/>
                <a:ea typeface="黑体" pitchFamily="2" charset="-122"/>
              </a:rPr>
              <a:t>概率唯一</a:t>
            </a:r>
            <a:r>
              <a:rPr lang="en-US" altLang="zh-CN" sz="2400" b="1">
                <a:latin typeface="黑体" pitchFamily="2" charset="-122"/>
                <a:ea typeface="黑体" pitchFamily="2" charset="-122"/>
              </a:rPr>
              <a:t>:</a:t>
            </a:r>
            <a:r>
              <a:rPr lang="zh-CN" altLang="en-US" sz="2400" b="1">
                <a:solidFill>
                  <a:srgbClr val="0070C0"/>
                </a:solidFill>
                <a:latin typeface="黑体" pitchFamily="2" charset="-122"/>
                <a:ea typeface="黑体" pitchFamily="2" charset="-122"/>
              </a:rPr>
              <a:t>标准不确定度的置信概率都是约</a:t>
            </a:r>
            <a:r>
              <a:rPr lang="en-US" altLang="zh-CN" sz="2400" b="1">
                <a:solidFill>
                  <a:srgbClr val="0070C0"/>
                </a:solidFill>
                <a:latin typeface="黑体" pitchFamily="2" charset="-122"/>
                <a:ea typeface="黑体" pitchFamily="2" charset="-122"/>
              </a:rPr>
              <a:t>68.3%,</a:t>
            </a:r>
            <a:r>
              <a:rPr lang="zh-CN" altLang="en-US" sz="2400" b="1">
                <a:solidFill>
                  <a:srgbClr val="0070C0"/>
                </a:solidFill>
                <a:latin typeface="黑体" pitchFamily="2" charset="-122"/>
                <a:ea typeface="黑体" pitchFamily="2" charset="-122"/>
              </a:rPr>
              <a:t>不需要在实验报告中另作说明。</a:t>
            </a:r>
            <a:endParaRPr lang="en-US" altLang="zh-CN" sz="2400" b="1">
              <a:solidFill>
                <a:srgbClr val="0070C0"/>
              </a:solidFill>
              <a:latin typeface="黑体" pitchFamily="2" charset="-122"/>
              <a:ea typeface="黑体" pitchFamily="2" charset="-122"/>
            </a:endParaRPr>
          </a:p>
          <a:p>
            <a:pPr defTabSz="914400">
              <a:lnSpc>
                <a:spcPct val="90000"/>
              </a:lnSpc>
              <a:spcBef>
                <a:spcPts val="1200"/>
              </a:spcBef>
              <a:buFont typeface="Wingdings" pitchFamily="2" charset="2"/>
              <a:buNone/>
            </a:pPr>
            <a:r>
              <a:rPr lang="zh-CN" altLang="en-US" sz="2400" b="1">
                <a:latin typeface="黑体" pitchFamily="2" charset="-122"/>
                <a:ea typeface="黑体" pitchFamily="2" charset="-122"/>
              </a:rPr>
              <a:t>计算方便</a:t>
            </a:r>
            <a:r>
              <a:rPr lang="en-US" altLang="zh-CN" sz="2400" b="1">
                <a:latin typeface="黑体" pitchFamily="2" charset="-122"/>
                <a:ea typeface="黑体" pitchFamily="2" charset="-122"/>
              </a:rPr>
              <a:t>:</a:t>
            </a:r>
            <a:r>
              <a:rPr lang="zh-CN" altLang="en-US" sz="2400" b="1">
                <a:solidFill>
                  <a:srgbClr val="0070C0"/>
                </a:solidFill>
                <a:latin typeface="黑体" pitchFamily="2" charset="-122"/>
                <a:ea typeface="黑体" pitchFamily="2" charset="-122"/>
              </a:rPr>
              <a:t>标准不确定度直接可用标准偏差算出，计算方便</a:t>
            </a:r>
            <a:r>
              <a:rPr lang="zh-CN" altLang="en-US" sz="2400" b="1">
                <a:latin typeface="黑体" pitchFamily="2" charset="-122"/>
                <a:ea typeface="黑体" pitchFamily="2" charset="-122"/>
              </a:rPr>
              <a:t>。</a:t>
            </a:r>
          </a:p>
          <a:p>
            <a:pPr defTabSz="914400">
              <a:lnSpc>
                <a:spcPct val="90000"/>
              </a:lnSpc>
              <a:spcBef>
                <a:spcPts val="1200"/>
              </a:spcBef>
              <a:buFont typeface="Wingdings" pitchFamily="2" charset="2"/>
              <a:buNone/>
            </a:pPr>
            <a:r>
              <a:rPr lang="zh-CN" altLang="en-US" sz="2400" b="1">
                <a:latin typeface="黑体" pitchFamily="2" charset="-122"/>
                <a:ea typeface="黑体" pitchFamily="2" charset="-122"/>
              </a:rPr>
              <a:t>它是基础</a:t>
            </a:r>
            <a:r>
              <a:rPr lang="en-US" altLang="zh-CN" sz="2400" b="1">
                <a:latin typeface="黑体" pitchFamily="2" charset="-122"/>
                <a:ea typeface="黑体" pitchFamily="2" charset="-122"/>
              </a:rPr>
              <a:t>:</a:t>
            </a:r>
            <a:r>
              <a:rPr lang="zh-CN" altLang="en-US" sz="2400" b="1">
                <a:solidFill>
                  <a:srgbClr val="0070C0"/>
                </a:solidFill>
                <a:latin typeface="黑体" pitchFamily="2" charset="-122"/>
                <a:ea typeface="黑体" pitchFamily="2" charset="-122"/>
              </a:rPr>
              <a:t>有了标准不确定度，在此基础上乘一个包含因子便可得到扩展不确定度。</a:t>
            </a:r>
          </a:p>
        </p:txBody>
      </p:sp>
      <p:sp>
        <p:nvSpPr>
          <p:cNvPr id="8" name="Rectangle 2"/>
          <p:cNvSpPr txBox="1">
            <a:spLocks noChangeArrowheads="1"/>
          </p:cNvSpPr>
          <p:nvPr/>
        </p:nvSpPr>
        <p:spPr>
          <a:xfrm>
            <a:off x="538163" y="1728788"/>
            <a:ext cx="7772400" cy="1489075"/>
          </a:xfrm>
          <a:prstGeom prst="rect">
            <a:avLst/>
          </a:prstGeom>
          <a:noFill/>
        </p:spPr>
        <p:txBody>
          <a:bodyPr/>
          <a:lstStyle/>
          <a:p>
            <a:pPr defTabSz="914400">
              <a:lnSpc>
                <a:spcPct val="90000"/>
              </a:lnSpc>
              <a:buFontTx/>
              <a:buNone/>
              <a:defRPr/>
            </a:pPr>
            <a:r>
              <a:rPr lang="zh-CN" altLang="en-US" sz="2400" b="1" dirty="0">
                <a:solidFill>
                  <a:srgbClr val="C00000"/>
                </a:solidFill>
                <a:latin typeface="黑体" pitchFamily="49" charset="-122"/>
                <a:ea typeface="黑体" pitchFamily="49" charset="-122"/>
                <a:cs typeface="+mj-cs"/>
              </a:rPr>
              <a:t>标准不确定度的分类：</a:t>
            </a:r>
            <a:endParaRPr lang="en-US" altLang="zh-CN" sz="2400" b="1" dirty="0">
              <a:solidFill>
                <a:srgbClr val="C00000"/>
              </a:solidFill>
              <a:latin typeface="黑体" pitchFamily="49" charset="-122"/>
              <a:ea typeface="黑体" pitchFamily="49" charset="-122"/>
              <a:cs typeface="+mj-cs"/>
            </a:endParaRPr>
          </a:p>
          <a:p>
            <a:pPr marL="228600" indent="-228600" defTabSz="914400">
              <a:lnSpc>
                <a:spcPct val="90000"/>
              </a:lnSpc>
              <a:spcBef>
                <a:spcPts val="1000"/>
              </a:spcBef>
              <a:buFont typeface="Wingdings" pitchFamily="2" charset="2"/>
              <a:buNone/>
              <a:defRPr/>
            </a:pPr>
            <a:r>
              <a:rPr lang="en-US" altLang="zh-CN" sz="2400" b="1" dirty="0">
                <a:solidFill>
                  <a:srgbClr val="0070C0"/>
                </a:solidFill>
                <a:latin typeface="黑体" pitchFamily="49" charset="-122"/>
                <a:ea typeface="黑体" pitchFamily="49" charset="-122"/>
              </a:rPr>
              <a:t>A</a:t>
            </a:r>
            <a:r>
              <a:rPr lang="zh-CN" altLang="en-US" sz="2400" b="1" dirty="0">
                <a:solidFill>
                  <a:srgbClr val="0070C0"/>
                </a:solidFill>
                <a:latin typeface="黑体" pitchFamily="49" charset="-122"/>
                <a:ea typeface="黑体" pitchFamily="49" charset="-122"/>
              </a:rPr>
              <a:t>类不确定度：指用统计方法计算的不确定度。</a:t>
            </a:r>
          </a:p>
          <a:p>
            <a:pPr marL="228600" indent="-228600" defTabSz="914400">
              <a:lnSpc>
                <a:spcPct val="90000"/>
              </a:lnSpc>
              <a:spcBef>
                <a:spcPts val="1000"/>
              </a:spcBef>
              <a:buFont typeface="Wingdings" pitchFamily="2" charset="2"/>
              <a:buNone/>
              <a:defRPr/>
            </a:pPr>
            <a:r>
              <a:rPr lang="en-US" altLang="zh-CN" sz="2400" b="1" dirty="0">
                <a:solidFill>
                  <a:srgbClr val="0070C0"/>
                </a:solidFill>
                <a:latin typeface="黑体" pitchFamily="49" charset="-122"/>
                <a:ea typeface="黑体" pitchFamily="49" charset="-122"/>
              </a:rPr>
              <a:t>B</a:t>
            </a:r>
            <a:r>
              <a:rPr lang="zh-CN" altLang="en-US" sz="2400" b="1" dirty="0">
                <a:solidFill>
                  <a:srgbClr val="0070C0"/>
                </a:solidFill>
                <a:latin typeface="黑体" pitchFamily="49" charset="-122"/>
                <a:ea typeface="黑体" pitchFamily="49" charset="-122"/>
              </a:rPr>
              <a:t>类不确定度：指用非统计方法计算的不确定度。</a:t>
            </a:r>
          </a:p>
          <a:p>
            <a:pPr defTabSz="914400">
              <a:lnSpc>
                <a:spcPct val="90000"/>
              </a:lnSpc>
              <a:buFontTx/>
              <a:buNone/>
              <a:defRPr/>
            </a:pPr>
            <a:endParaRPr lang="zh-CN" altLang="en-US" sz="2400" b="1" dirty="0">
              <a:solidFill>
                <a:srgbClr val="C00000"/>
              </a:solidFill>
              <a:latin typeface="黑体" pitchFamily="49" charset="-122"/>
              <a:ea typeface="黑体" pitchFamily="49" charset="-122"/>
              <a:cs typeface="+mj-cs"/>
            </a:endParaRPr>
          </a:p>
        </p:txBody>
      </p:sp>
      <p:sp>
        <p:nvSpPr>
          <p:cNvPr id="2" name="Rectangle 1026"/>
          <p:cNvSpPr txBox="1">
            <a:spLocks noChangeArrowheads="1"/>
          </p:cNvSpPr>
          <p:nvPr/>
        </p:nvSpPr>
        <p:spPr>
          <a:xfrm>
            <a:off x="1560513" y="271463"/>
            <a:ext cx="5235398" cy="566738"/>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二 不确定度及其评定</a:t>
            </a:r>
          </a:p>
        </p:txBody>
      </p:sp>
    </p:spTree>
  </p:cSld>
  <p:clrMapOvr>
    <a:masterClrMapping/>
  </p:clrMapOvr>
  <p:transition spd="med">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txBox="1">
            <a:spLocks noChangeArrowheads="1"/>
          </p:cNvSpPr>
          <p:nvPr/>
        </p:nvSpPr>
        <p:spPr>
          <a:xfrm>
            <a:off x="500063" y="1085850"/>
            <a:ext cx="5087937" cy="490538"/>
          </a:xfrm>
          <a:prstGeom prst="rect">
            <a:avLst/>
          </a:prstGeom>
        </p:spPr>
        <p:txBody>
          <a:bodyPr/>
          <a:lstStyle/>
          <a:p>
            <a:pPr defTabSz="914400">
              <a:lnSpc>
                <a:spcPct val="90000"/>
              </a:lnSpc>
              <a:buFontTx/>
              <a:buNone/>
              <a:defRPr/>
            </a:pPr>
            <a:r>
              <a:rPr lang="en-US" altLang="zh-CN" sz="2800" b="1" dirty="0">
                <a:solidFill>
                  <a:srgbClr val="C00000"/>
                </a:solidFill>
                <a:latin typeface="黑体" pitchFamily="49" charset="-122"/>
                <a:ea typeface="黑体" pitchFamily="49" charset="-122"/>
                <a:cs typeface="+mj-cs"/>
              </a:rPr>
              <a:t>3 </a:t>
            </a:r>
            <a:r>
              <a:rPr lang="zh-CN" altLang="en-US" sz="2800" b="1" dirty="0">
                <a:solidFill>
                  <a:srgbClr val="C00000"/>
                </a:solidFill>
                <a:latin typeface="黑体" pitchFamily="49" charset="-122"/>
                <a:ea typeface="黑体" pitchFamily="49" charset="-122"/>
                <a:cs typeface="+mj-cs"/>
              </a:rPr>
              <a:t>标准不确定度的评定方法</a:t>
            </a:r>
          </a:p>
        </p:txBody>
      </p:sp>
      <p:sp>
        <p:nvSpPr>
          <p:cNvPr id="7172" name="Rectangle 3"/>
          <p:cNvSpPr txBox="1">
            <a:spLocks noChangeArrowheads="1"/>
          </p:cNvSpPr>
          <p:nvPr/>
        </p:nvSpPr>
        <p:spPr bwMode="auto">
          <a:xfrm>
            <a:off x="371475" y="1912938"/>
            <a:ext cx="8553450" cy="577850"/>
          </a:xfrm>
          <a:prstGeom prst="rect">
            <a:avLst/>
          </a:prstGeom>
          <a:noFill/>
          <a:ln w="9525">
            <a:noFill/>
            <a:miter lim="800000"/>
            <a:headEnd/>
            <a:tailEnd/>
          </a:ln>
        </p:spPr>
        <p:txBody>
          <a:bodyPr/>
          <a:lstStyle/>
          <a:p>
            <a:pPr defTabSz="914400">
              <a:lnSpc>
                <a:spcPct val="90000"/>
              </a:lnSpc>
              <a:spcBef>
                <a:spcPts val="1000"/>
              </a:spcBef>
              <a:buClr>
                <a:srgbClr val="FFFF00"/>
              </a:buClr>
              <a:buFontTx/>
              <a:buNone/>
            </a:pPr>
            <a:r>
              <a:rPr lang="en-US" altLang="zh-CN" sz="2400" b="1">
                <a:solidFill>
                  <a:srgbClr val="0000FF"/>
                </a:solidFill>
                <a:latin typeface="黑体" pitchFamily="2" charset="-122"/>
                <a:ea typeface="黑体" pitchFamily="2" charset="-122"/>
              </a:rPr>
              <a:t>A</a:t>
            </a:r>
            <a:r>
              <a:rPr lang="zh-CN" altLang="en-US" sz="2400" b="1">
                <a:solidFill>
                  <a:srgbClr val="0000FF"/>
                </a:solidFill>
                <a:latin typeface="黑体" pitchFamily="2" charset="-122"/>
                <a:ea typeface="黑体" pitchFamily="2" charset="-122"/>
              </a:rPr>
              <a:t>类（统计）标准不确定度的评定：贝塞尔公式</a:t>
            </a:r>
          </a:p>
        </p:txBody>
      </p:sp>
      <p:graphicFrame>
        <p:nvGraphicFramePr>
          <p:cNvPr id="5" name="Object 5"/>
          <p:cNvGraphicFramePr>
            <a:graphicFrameLocks/>
          </p:cNvGraphicFramePr>
          <p:nvPr/>
        </p:nvGraphicFramePr>
        <p:xfrm>
          <a:off x="4752975" y="2570163"/>
          <a:ext cx="4119563" cy="1622425"/>
        </p:xfrm>
        <a:graphic>
          <a:graphicData uri="http://schemas.openxmlformats.org/presentationml/2006/ole">
            <p:oleObj spid="_x0000_s7170" r:id="rId3" imgW="1612517" imgH="660430" progId="Equation.3">
              <p:embed/>
            </p:oleObj>
          </a:graphicData>
        </a:graphic>
      </p:graphicFrame>
      <p:sp>
        <p:nvSpPr>
          <p:cNvPr id="7173" name="矩形 5"/>
          <p:cNvSpPr>
            <a:spLocks noChangeArrowheads="1"/>
          </p:cNvSpPr>
          <p:nvPr/>
        </p:nvSpPr>
        <p:spPr bwMode="auto">
          <a:xfrm>
            <a:off x="315913" y="2590800"/>
            <a:ext cx="5600700" cy="425450"/>
          </a:xfrm>
          <a:prstGeom prst="rect">
            <a:avLst/>
          </a:prstGeom>
          <a:noFill/>
          <a:ln w="9525">
            <a:noFill/>
            <a:miter lim="800000"/>
            <a:headEnd/>
            <a:tailEnd/>
          </a:ln>
        </p:spPr>
        <p:txBody>
          <a:bodyPr wrap="none">
            <a:spAutoFit/>
          </a:bodyPr>
          <a:lstStyle/>
          <a:p>
            <a:pPr defTabSz="914400">
              <a:lnSpc>
                <a:spcPct val="90000"/>
              </a:lnSpc>
              <a:spcBef>
                <a:spcPts val="1000"/>
              </a:spcBef>
              <a:buClr>
                <a:srgbClr val="FFFF00"/>
              </a:buClr>
            </a:pPr>
            <a:r>
              <a:rPr lang="zh-CN" altLang="en-US" sz="2400" b="1">
                <a:latin typeface="黑体" pitchFamily="2" charset="-122"/>
                <a:ea typeface="黑体" pitchFamily="2" charset="-122"/>
              </a:rPr>
              <a:t>被测量观测值</a:t>
            </a:r>
            <a:r>
              <a:rPr lang="en-US" altLang="zh-CN" sz="2400" b="1">
                <a:latin typeface="黑体" pitchFamily="2" charset="-122"/>
                <a:ea typeface="黑体" pitchFamily="2" charset="-122"/>
              </a:rPr>
              <a:t>xi</a:t>
            </a:r>
            <a:r>
              <a:rPr lang="zh-CN" altLang="en-US" sz="2400" b="1">
                <a:latin typeface="黑体" pitchFamily="2" charset="-122"/>
                <a:ea typeface="黑体" pitchFamily="2" charset="-122"/>
              </a:rPr>
              <a:t>的</a:t>
            </a:r>
            <a:r>
              <a:rPr lang="en-US" altLang="zh-CN" sz="2400" b="1">
                <a:latin typeface="黑体" pitchFamily="2" charset="-122"/>
                <a:ea typeface="黑体" pitchFamily="2" charset="-122"/>
              </a:rPr>
              <a:t>A</a:t>
            </a:r>
            <a:r>
              <a:rPr lang="zh-CN" altLang="en-US" sz="2400" b="1">
                <a:latin typeface="黑体" pitchFamily="2" charset="-122"/>
                <a:ea typeface="黑体" pitchFamily="2" charset="-122"/>
              </a:rPr>
              <a:t>类标准不确定度为：</a:t>
            </a:r>
            <a:endParaRPr lang="en-US" altLang="zh-CN" sz="2400" b="1">
              <a:latin typeface="黑体" pitchFamily="2" charset="-122"/>
              <a:ea typeface="黑体" pitchFamily="2" charset="-122"/>
            </a:endParaRPr>
          </a:p>
        </p:txBody>
      </p:sp>
      <p:sp>
        <p:nvSpPr>
          <p:cNvPr id="7174" name="Rectangle 2"/>
          <p:cNvSpPr>
            <a:spLocks noGrp="1" noChangeArrowheads="1"/>
          </p:cNvSpPr>
          <p:nvPr/>
        </p:nvSpPr>
        <p:spPr bwMode="auto">
          <a:xfrm>
            <a:off x="315913" y="4200525"/>
            <a:ext cx="8664575" cy="863600"/>
          </a:xfrm>
          <a:prstGeom prst="rect">
            <a:avLst/>
          </a:prstGeom>
          <a:noFill/>
          <a:ln w="9525">
            <a:noFill/>
            <a:miter lim="800000"/>
            <a:headEnd/>
            <a:tailEnd/>
          </a:ln>
        </p:spPr>
        <p:txBody>
          <a:bodyPr lIns="92075" tIns="46038" rIns="92075" bIns="46038" anchor="ctr"/>
          <a:lstStyle/>
          <a:p>
            <a:r>
              <a:rPr lang="zh-CN" altLang="en-US" sz="2400" b="1">
                <a:latin typeface="黑体" pitchFamily="2" charset="-122"/>
                <a:ea typeface="黑体" pitchFamily="2" charset="-122"/>
              </a:rPr>
              <a:t>多次测量，测量结果用算术平均值表示，</a:t>
            </a:r>
            <a:r>
              <a:rPr lang="en-US" altLang="zh-CN" sz="2400" b="1">
                <a:latin typeface="黑体" pitchFamily="2" charset="-122"/>
                <a:ea typeface="黑体" pitchFamily="2" charset="-122"/>
              </a:rPr>
              <a:t>A</a:t>
            </a:r>
            <a:r>
              <a:rPr lang="zh-CN" altLang="en-US" sz="2400" b="1">
                <a:latin typeface="黑体" pitchFamily="2" charset="-122"/>
                <a:ea typeface="黑体" pitchFamily="2" charset="-122"/>
              </a:rPr>
              <a:t>类不确定度用被测量的算术平均值的实验标准差公式计算。</a:t>
            </a:r>
          </a:p>
        </p:txBody>
      </p:sp>
      <p:pic>
        <p:nvPicPr>
          <p:cNvPr id="7175" name="Object 1032"/>
          <p:cNvPicPr>
            <a:picLocks noChangeAspect="1" noChangeArrowheads="1"/>
          </p:cNvPicPr>
          <p:nvPr/>
        </p:nvPicPr>
        <p:blipFill>
          <a:blip r:embed="rId4" cstate="print"/>
          <a:srcRect/>
          <a:stretch>
            <a:fillRect/>
          </a:stretch>
        </p:blipFill>
        <p:spPr bwMode="auto">
          <a:xfrm>
            <a:off x="1793875" y="5026025"/>
            <a:ext cx="5761038" cy="1655763"/>
          </a:xfrm>
          <a:prstGeom prst="rect">
            <a:avLst/>
          </a:prstGeom>
          <a:noFill/>
          <a:ln w="9525">
            <a:noFill/>
            <a:miter lim="800000"/>
            <a:headEnd/>
            <a:tailEnd/>
          </a:ln>
        </p:spPr>
      </p:pic>
      <p:pic>
        <p:nvPicPr>
          <p:cNvPr id="7176" name="Object 1033"/>
          <p:cNvPicPr>
            <a:picLocks noChangeAspect="1" noChangeArrowheads="1"/>
          </p:cNvPicPr>
          <p:nvPr/>
        </p:nvPicPr>
        <p:blipFill>
          <a:blip r:embed="rId5" cstate="print"/>
          <a:srcRect/>
          <a:stretch>
            <a:fillRect/>
          </a:stretch>
        </p:blipFill>
        <p:spPr bwMode="auto">
          <a:xfrm>
            <a:off x="7974013" y="5040313"/>
            <a:ext cx="598487" cy="1169987"/>
          </a:xfrm>
          <a:prstGeom prst="rect">
            <a:avLst/>
          </a:prstGeom>
          <a:noFill/>
          <a:ln w="9525">
            <a:noFill/>
            <a:miter lim="800000"/>
            <a:headEnd/>
            <a:tailEnd/>
          </a:ln>
        </p:spPr>
      </p:pic>
      <p:sp>
        <p:nvSpPr>
          <p:cNvPr id="2" name="Rectangle 1026"/>
          <p:cNvSpPr txBox="1">
            <a:spLocks noChangeArrowheads="1"/>
          </p:cNvSpPr>
          <p:nvPr/>
        </p:nvSpPr>
        <p:spPr>
          <a:xfrm>
            <a:off x="1560512" y="271463"/>
            <a:ext cx="5190243" cy="566738"/>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二 不确定度及其评定</a:t>
            </a:r>
          </a:p>
        </p:txBody>
      </p:sp>
    </p:spTree>
  </p:cSld>
  <p:clrMapOvr>
    <a:masterClrMapping/>
  </p:clrMapOvr>
  <p:transition spd="med">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Rectangle 2"/>
          <p:cNvSpPr txBox="1">
            <a:spLocks noChangeArrowheads="1"/>
          </p:cNvSpPr>
          <p:nvPr/>
        </p:nvSpPr>
        <p:spPr>
          <a:xfrm>
            <a:off x="309563" y="1012825"/>
            <a:ext cx="6537325" cy="463550"/>
          </a:xfrm>
          <a:prstGeom prst="rect">
            <a:avLst/>
          </a:prstGeom>
        </p:spPr>
        <p:txBody>
          <a:bodyPr/>
          <a:lstStyle/>
          <a:p>
            <a:pPr defTabSz="914400">
              <a:lnSpc>
                <a:spcPct val="90000"/>
              </a:lnSpc>
              <a:buFontTx/>
              <a:buNone/>
              <a:defRPr/>
            </a:pPr>
            <a:r>
              <a:rPr lang="en-US" altLang="zh-CN" sz="2400" b="1" dirty="0">
                <a:solidFill>
                  <a:srgbClr val="0000FF"/>
                </a:solidFill>
                <a:latin typeface="黑体" pitchFamily="49" charset="-122"/>
                <a:ea typeface="黑体" pitchFamily="49" charset="-122"/>
                <a:cs typeface="+mj-cs"/>
              </a:rPr>
              <a:t>B</a:t>
            </a:r>
            <a:r>
              <a:rPr lang="zh-CN" altLang="en-US" sz="2400" b="1" dirty="0">
                <a:solidFill>
                  <a:srgbClr val="0000FF"/>
                </a:solidFill>
                <a:latin typeface="黑体" pitchFamily="49" charset="-122"/>
                <a:ea typeface="黑体" pitchFamily="49" charset="-122"/>
                <a:cs typeface="+mj-cs"/>
              </a:rPr>
              <a:t>类（非统计）标准不确定度的评定</a:t>
            </a:r>
          </a:p>
        </p:txBody>
      </p:sp>
      <p:grpSp>
        <p:nvGrpSpPr>
          <p:cNvPr id="8196" name="组合 1"/>
          <p:cNvGrpSpPr>
            <a:grpSpLocks/>
          </p:cNvGrpSpPr>
          <p:nvPr/>
        </p:nvGrpSpPr>
        <p:grpSpPr bwMode="auto">
          <a:xfrm>
            <a:off x="309563" y="1495425"/>
            <a:ext cx="8570912" cy="863600"/>
            <a:chOff x="835" y="1560"/>
            <a:chExt cx="13497" cy="1360"/>
          </a:xfrm>
        </p:grpSpPr>
        <p:sp>
          <p:nvSpPr>
            <p:cNvPr id="8201" name="矩形 12"/>
            <p:cNvSpPr>
              <a:spLocks noChangeArrowheads="1"/>
            </p:cNvSpPr>
            <p:nvPr/>
          </p:nvSpPr>
          <p:spPr bwMode="auto">
            <a:xfrm>
              <a:off x="835" y="1610"/>
              <a:ext cx="13497" cy="1310"/>
            </a:xfrm>
            <a:prstGeom prst="rect">
              <a:avLst/>
            </a:prstGeom>
            <a:noFill/>
            <a:ln w="9525">
              <a:noFill/>
              <a:miter lim="800000"/>
              <a:headEnd/>
              <a:tailEnd/>
            </a:ln>
          </p:spPr>
          <p:txBody>
            <a:bodyPr>
              <a:spAutoFit/>
            </a:bodyPr>
            <a:lstStyle/>
            <a:p>
              <a:pPr>
                <a:buFont typeface="Wingdings" pitchFamily="2" charset="2"/>
                <a:buNone/>
              </a:pPr>
              <a:r>
                <a:rPr lang="zh-CN" altLang="en-US" sz="2400" b="1">
                  <a:solidFill>
                    <a:srgbClr val="C00000"/>
                  </a:solidFill>
                  <a:latin typeface="黑体" pitchFamily="2" charset="-122"/>
                  <a:ea typeface="黑体" pitchFamily="2" charset="-122"/>
                </a:rPr>
                <a:t>约定</a:t>
              </a:r>
              <a:r>
                <a:rPr lang="en-US" altLang="zh-CN" sz="2400" b="1">
                  <a:solidFill>
                    <a:srgbClr val="C00000"/>
                  </a:solidFill>
                  <a:latin typeface="黑体" pitchFamily="2" charset="-122"/>
                  <a:ea typeface="黑体" pitchFamily="2" charset="-122"/>
                </a:rPr>
                <a:t>2</a:t>
              </a:r>
              <a:r>
                <a:rPr lang="zh-CN" altLang="en-US" sz="2400" b="1">
                  <a:solidFill>
                    <a:srgbClr val="C00000"/>
                  </a:solidFill>
                  <a:latin typeface="黑体" pitchFamily="2" charset="-122"/>
                  <a:ea typeface="黑体" pitchFamily="2" charset="-122"/>
                </a:rPr>
                <a:t>：</a:t>
              </a:r>
              <a:r>
                <a:rPr lang="zh-CN" altLang="en-US" sz="2400" b="1">
                  <a:latin typeface="黑体" pitchFamily="2" charset="-122"/>
                  <a:ea typeface="黑体" pitchFamily="2" charset="-122"/>
                </a:rPr>
                <a:t>物理实验中使用均匀分布、</a:t>
              </a:r>
              <a:r>
                <a:rPr lang="en-US" altLang="zh-CN" sz="2400" b="1">
                  <a:latin typeface="黑体" pitchFamily="2" charset="-122"/>
                  <a:ea typeface="黑体" pitchFamily="2" charset="-122"/>
                </a:rPr>
                <a:t>P=100%</a:t>
              </a:r>
              <a:r>
                <a:rPr lang="zh-CN" altLang="en-US" sz="2400" b="1">
                  <a:latin typeface="黑体" pitchFamily="2" charset="-122"/>
                  <a:ea typeface="黑体" pitchFamily="2" charset="-122"/>
                </a:rPr>
                <a:t>的        值来计算</a:t>
              </a:r>
              <a:r>
                <a:rPr lang="en-US" altLang="zh-CN" sz="2400" b="1">
                  <a:latin typeface="黑体" pitchFamily="2" charset="-122"/>
                  <a:ea typeface="黑体" pitchFamily="2" charset="-122"/>
                </a:rPr>
                <a:t>B</a:t>
              </a:r>
              <a:r>
                <a:rPr lang="zh-CN" altLang="en-US" sz="2400" b="1">
                  <a:latin typeface="黑体" pitchFamily="2" charset="-122"/>
                  <a:ea typeface="黑体" pitchFamily="2" charset="-122"/>
                </a:rPr>
                <a:t>类不确定度。</a:t>
              </a:r>
            </a:p>
          </p:txBody>
        </p:sp>
        <p:graphicFrame>
          <p:nvGraphicFramePr>
            <p:cNvPr id="8194" name="Object 1029"/>
            <p:cNvGraphicFramePr>
              <a:graphicFrameLocks/>
            </p:cNvGraphicFramePr>
            <p:nvPr/>
          </p:nvGraphicFramePr>
          <p:xfrm>
            <a:off x="10383" y="1560"/>
            <a:ext cx="1982" cy="811"/>
          </p:xfrm>
          <a:graphic>
            <a:graphicData uri="http://schemas.openxmlformats.org/presentationml/2006/ole">
              <p:oleObj spid="_x0000_s8194" r:id="rId3" imgW="584517" imgH="241617" progId="">
                <p:embed/>
              </p:oleObj>
            </a:graphicData>
          </a:graphic>
        </p:graphicFrame>
      </p:grpSp>
      <p:sp>
        <p:nvSpPr>
          <p:cNvPr id="18" name="Rectangle 2"/>
          <p:cNvSpPr txBox="1">
            <a:spLocks noChangeArrowheads="1"/>
          </p:cNvSpPr>
          <p:nvPr/>
        </p:nvSpPr>
        <p:spPr>
          <a:xfrm>
            <a:off x="309563" y="2681288"/>
            <a:ext cx="4176712" cy="407987"/>
          </a:xfrm>
          <a:prstGeom prst="rect">
            <a:avLst/>
          </a:prstGeom>
        </p:spPr>
        <p:txBody>
          <a:bodyPr/>
          <a:lstStyle/>
          <a:p>
            <a:pPr defTabSz="914400">
              <a:lnSpc>
                <a:spcPct val="90000"/>
              </a:lnSpc>
              <a:buFontTx/>
              <a:buNone/>
              <a:defRPr/>
            </a:pPr>
            <a:r>
              <a:rPr lang="zh-CN" altLang="en-US" sz="2400" b="1" dirty="0">
                <a:solidFill>
                  <a:srgbClr val="C00000"/>
                </a:solidFill>
                <a:latin typeface="黑体" pitchFamily="49" charset="-122"/>
                <a:ea typeface="黑体" pitchFamily="49" charset="-122"/>
                <a:cs typeface="+mj-cs"/>
              </a:rPr>
              <a:t>什么情况下用均匀分布？</a:t>
            </a:r>
          </a:p>
        </p:txBody>
      </p:sp>
      <p:sp>
        <p:nvSpPr>
          <p:cNvPr id="8198" name="Rectangle 3"/>
          <p:cNvSpPr txBox="1">
            <a:spLocks noChangeArrowheads="1"/>
          </p:cNvSpPr>
          <p:nvPr/>
        </p:nvSpPr>
        <p:spPr bwMode="auto">
          <a:xfrm>
            <a:off x="-11113" y="3238500"/>
            <a:ext cx="9144001" cy="2503488"/>
          </a:xfrm>
          <a:prstGeom prst="rect">
            <a:avLst/>
          </a:prstGeom>
          <a:noFill/>
          <a:ln w="9525">
            <a:noFill/>
            <a:miter lim="800000"/>
            <a:headEnd/>
            <a:tailEnd/>
          </a:ln>
        </p:spPr>
        <p:txBody>
          <a:bodyPr/>
          <a:lstStyle/>
          <a:p>
            <a:pPr defTabSz="914400">
              <a:lnSpc>
                <a:spcPct val="90000"/>
              </a:lnSpc>
              <a:spcBef>
                <a:spcPts val="1000"/>
              </a:spcBef>
              <a:buClr>
                <a:srgbClr val="FFFF00"/>
              </a:buClr>
              <a:buFontTx/>
              <a:buNone/>
            </a:pPr>
            <a:r>
              <a:rPr lang="zh-CN" altLang="en-US" sz="2400" b="1">
                <a:latin typeface="黑体" pitchFamily="2" charset="-122"/>
                <a:ea typeface="黑体" pitchFamily="2" charset="-122"/>
              </a:rPr>
              <a:t>“国家计量规范”中明确指出服从均匀矩形分布的测量有：</a:t>
            </a:r>
          </a:p>
          <a:p>
            <a:pPr algn="just" defTabSz="914400">
              <a:lnSpc>
                <a:spcPct val="90000"/>
              </a:lnSpc>
              <a:spcBef>
                <a:spcPts val="1000"/>
              </a:spcBef>
              <a:buClr>
                <a:srgbClr val="FFFF00"/>
              </a:buClr>
              <a:buFontTx/>
              <a:buNone/>
            </a:pPr>
            <a:r>
              <a:rPr lang="zh-CN" altLang="en-US" sz="2400">
                <a:latin typeface="黑体" pitchFamily="2" charset="-122"/>
                <a:ea typeface="黑体" pitchFamily="2" charset="-122"/>
              </a:rPr>
              <a:t>  </a:t>
            </a:r>
            <a:r>
              <a:rPr lang="zh-CN" altLang="en-US" sz="2400" b="1">
                <a:latin typeface="黑体" pitchFamily="2" charset="-122"/>
                <a:ea typeface="黑体" pitchFamily="2" charset="-122"/>
              </a:rPr>
              <a:t>数字切尾引起的舍入不确定度；</a:t>
            </a:r>
            <a:endParaRPr lang="zh-CN" altLang="en-US" sz="2400">
              <a:latin typeface="黑体" pitchFamily="2" charset="-122"/>
              <a:ea typeface="黑体" pitchFamily="2" charset="-122"/>
            </a:endParaRPr>
          </a:p>
          <a:p>
            <a:pPr algn="just" defTabSz="914400">
              <a:lnSpc>
                <a:spcPct val="90000"/>
              </a:lnSpc>
              <a:spcBef>
                <a:spcPts val="1000"/>
              </a:spcBef>
              <a:buClr>
                <a:srgbClr val="FFFF00"/>
              </a:buClr>
              <a:buFontTx/>
              <a:buNone/>
            </a:pPr>
            <a:r>
              <a:rPr lang="zh-CN" altLang="en-US" sz="2400" b="1">
                <a:latin typeface="黑体" pitchFamily="2" charset="-122"/>
                <a:ea typeface="黑体" pitchFamily="2" charset="-122"/>
              </a:rPr>
              <a:t>    数字化计数器的量化不确定度；</a:t>
            </a:r>
            <a:endParaRPr lang="zh-CN" altLang="en-US" sz="2400">
              <a:latin typeface="黑体" pitchFamily="2" charset="-122"/>
              <a:ea typeface="黑体" pitchFamily="2" charset="-122"/>
            </a:endParaRPr>
          </a:p>
          <a:p>
            <a:pPr algn="just" defTabSz="914400">
              <a:lnSpc>
                <a:spcPct val="90000"/>
              </a:lnSpc>
              <a:spcBef>
                <a:spcPts val="1000"/>
              </a:spcBef>
              <a:buClr>
                <a:srgbClr val="FFFF00"/>
              </a:buClr>
              <a:buFontTx/>
              <a:buNone/>
            </a:pPr>
            <a:r>
              <a:rPr lang="zh-CN" altLang="en-US" sz="2400" b="1">
                <a:latin typeface="黑体" pitchFamily="2" charset="-122"/>
                <a:ea typeface="黑体" pitchFamily="2" charset="-122"/>
              </a:rPr>
              <a:t>    数字示值的分辨力；</a:t>
            </a:r>
            <a:endParaRPr lang="zh-CN" altLang="en-US" sz="2400">
              <a:latin typeface="黑体" pitchFamily="2" charset="-122"/>
              <a:ea typeface="黑体" pitchFamily="2" charset="-122"/>
            </a:endParaRPr>
          </a:p>
          <a:p>
            <a:pPr algn="just" defTabSz="914400">
              <a:lnSpc>
                <a:spcPct val="90000"/>
              </a:lnSpc>
              <a:spcBef>
                <a:spcPts val="1000"/>
              </a:spcBef>
              <a:buClr>
                <a:srgbClr val="FFFF00"/>
              </a:buClr>
              <a:buFontTx/>
              <a:buNone/>
            </a:pPr>
            <a:r>
              <a:rPr lang="zh-CN" altLang="en-US" sz="2400" b="1">
                <a:latin typeface="黑体" pitchFamily="2" charset="-122"/>
                <a:ea typeface="黑体" pitchFamily="2" charset="-122"/>
              </a:rPr>
              <a:t>    平衡指示器调零引起的不确定度；</a:t>
            </a:r>
            <a:r>
              <a:rPr lang="en-US" altLang="zh-CN" sz="2400" b="1">
                <a:latin typeface="黑体" pitchFamily="2" charset="-122"/>
                <a:ea typeface="黑体" pitchFamily="2" charset="-122"/>
              </a:rPr>
              <a:t>  </a:t>
            </a:r>
          </a:p>
        </p:txBody>
      </p:sp>
      <p:sp>
        <p:nvSpPr>
          <p:cNvPr id="20" name="矩形 19"/>
          <p:cNvSpPr/>
          <p:nvPr/>
        </p:nvSpPr>
        <p:spPr>
          <a:xfrm>
            <a:off x="309563" y="5789613"/>
            <a:ext cx="8393112" cy="881062"/>
          </a:xfrm>
          <a:prstGeom prst="rect">
            <a:avLst/>
          </a:prstGeom>
        </p:spPr>
        <p:txBody>
          <a:bodyPr>
            <a:spAutoFit/>
          </a:bodyPr>
          <a:lstStyle/>
          <a:p>
            <a:pPr algn="just" defTabSz="914400">
              <a:lnSpc>
                <a:spcPct val="90000"/>
              </a:lnSpc>
              <a:spcBef>
                <a:spcPts val="1000"/>
              </a:spcBef>
              <a:buClr>
                <a:srgbClr val="FFFF00"/>
              </a:buClr>
              <a:buFontTx/>
              <a:buNone/>
              <a:defRPr/>
            </a:pPr>
            <a:r>
              <a:rPr lang="zh-CN" altLang="en-US" sz="2400" b="1" dirty="0">
                <a:solidFill>
                  <a:srgbClr val="0000FF"/>
                </a:solidFill>
                <a:latin typeface="黑体" pitchFamily="49" charset="-122"/>
                <a:ea typeface="黑体" pitchFamily="49" charset="-122"/>
              </a:rPr>
              <a:t>在缺乏任何其它信息的情况下，一般假设服从均匀矩形分布</a:t>
            </a:r>
          </a:p>
          <a:p>
            <a:pPr marL="622300" indent="-622300" algn="just" defTabSz="914400">
              <a:lnSpc>
                <a:spcPct val="90000"/>
              </a:lnSpc>
              <a:spcBef>
                <a:spcPts val="1000"/>
              </a:spcBef>
              <a:buClr>
                <a:srgbClr val="FFFF00"/>
              </a:buClr>
              <a:buFontTx/>
              <a:buNone/>
              <a:defRPr/>
            </a:pPr>
            <a:r>
              <a:rPr lang="zh-CN" altLang="en-US" sz="2400" b="1" dirty="0">
                <a:solidFill>
                  <a:srgbClr val="0000FF"/>
                </a:solidFill>
                <a:latin typeface="黑体" pitchFamily="49" charset="-122"/>
                <a:ea typeface="黑体" pitchFamily="49" charset="-122"/>
              </a:rPr>
              <a:t>实验中所使用的仪器以及测量的情况绝大多数符合上述条件</a:t>
            </a:r>
            <a:endParaRPr lang="zh-CN" altLang="en-US" sz="2400" dirty="0">
              <a:solidFill>
                <a:srgbClr val="0000FF"/>
              </a:solidFill>
              <a:latin typeface="黑体" pitchFamily="49" charset="-122"/>
              <a:ea typeface="黑体" pitchFamily="49" charset="-122"/>
            </a:endParaRPr>
          </a:p>
        </p:txBody>
      </p:sp>
      <p:sp>
        <p:nvSpPr>
          <p:cNvPr id="2" name="Rectangle 1026"/>
          <p:cNvSpPr txBox="1">
            <a:spLocks noChangeArrowheads="1"/>
          </p:cNvSpPr>
          <p:nvPr/>
        </p:nvSpPr>
        <p:spPr>
          <a:xfrm>
            <a:off x="1560513" y="271463"/>
            <a:ext cx="4975754" cy="566738"/>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二 不确定度及其评定</a:t>
            </a:r>
          </a:p>
        </p:txBody>
      </p:sp>
    </p:spTree>
  </p:cSld>
  <p:clrMapOvr>
    <a:masterClrMapping/>
  </p:clrMapOvr>
  <p:transition spd="med">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3"/>
          <p:cNvSpPr txBox="1">
            <a:spLocks noChangeArrowheads="1"/>
          </p:cNvSpPr>
          <p:nvPr/>
        </p:nvSpPr>
        <p:spPr bwMode="auto">
          <a:xfrm>
            <a:off x="242888" y="1843088"/>
            <a:ext cx="8915400" cy="2955925"/>
          </a:xfrm>
          <a:prstGeom prst="rect">
            <a:avLst/>
          </a:prstGeom>
          <a:noFill/>
          <a:ln w="9525">
            <a:noFill/>
            <a:miter lim="800000"/>
            <a:headEnd/>
            <a:tailEnd/>
          </a:ln>
        </p:spPr>
        <p:txBody>
          <a:bodyPr/>
          <a:lstStyle/>
          <a:p>
            <a:pPr marL="228600" indent="-228600" defTabSz="914400">
              <a:lnSpc>
                <a:spcPct val="90000"/>
              </a:lnSpc>
              <a:spcBef>
                <a:spcPts val="1000"/>
              </a:spcBef>
              <a:buClr>
                <a:srgbClr val="FFFF00"/>
              </a:buClr>
              <a:buFont typeface="Wingdings" pitchFamily="2" charset="2"/>
              <a:buChar char="Ø"/>
            </a:pPr>
            <a:r>
              <a:rPr lang="zh-CN" altLang="en-US" sz="2400" b="1">
                <a:latin typeface="黑体" pitchFamily="2" charset="-122"/>
                <a:ea typeface="黑体" pitchFamily="2" charset="-122"/>
              </a:rPr>
              <a:t>以前的测量数据或积累的经验；</a:t>
            </a:r>
          </a:p>
          <a:p>
            <a:pPr marL="228600" indent="-228600" defTabSz="914400">
              <a:lnSpc>
                <a:spcPct val="90000"/>
              </a:lnSpc>
              <a:spcBef>
                <a:spcPts val="1000"/>
              </a:spcBef>
              <a:buClr>
                <a:srgbClr val="FFFF00"/>
              </a:buClr>
              <a:buFont typeface="Wingdings" pitchFamily="2" charset="2"/>
              <a:buChar char="Ø"/>
            </a:pPr>
            <a:r>
              <a:rPr lang="zh-CN" altLang="en-US" sz="2400" b="1">
                <a:latin typeface="黑体" pitchFamily="2" charset="-122"/>
                <a:ea typeface="黑体" pitchFamily="2" charset="-122"/>
              </a:rPr>
              <a:t>对有关技术资料和测量仪器的了解和经验；</a:t>
            </a:r>
          </a:p>
          <a:p>
            <a:pPr marL="228600" indent="-228600" defTabSz="914400">
              <a:lnSpc>
                <a:spcPct val="90000"/>
              </a:lnSpc>
              <a:spcBef>
                <a:spcPts val="1000"/>
              </a:spcBef>
              <a:buClr>
                <a:srgbClr val="FFFF00"/>
              </a:buClr>
              <a:buFont typeface="Wingdings" pitchFamily="2" charset="2"/>
              <a:buChar char="Ø"/>
            </a:pPr>
            <a:r>
              <a:rPr lang="zh-CN" altLang="en-US" sz="2400" b="1">
                <a:latin typeface="黑体" pitchFamily="2" charset="-122"/>
                <a:ea typeface="黑体" pitchFamily="2" charset="-122"/>
              </a:rPr>
              <a:t>仪器生产部门提供的技术说明书或检定校准证书给出的数据、准确度等级或级别；</a:t>
            </a:r>
          </a:p>
          <a:p>
            <a:pPr marL="228600" indent="-228600" defTabSz="914400">
              <a:lnSpc>
                <a:spcPct val="90000"/>
              </a:lnSpc>
              <a:spcBef>
                <a:spcPts val="1000"/>
              </a:spcBef>
              <a:buClr>
                <a:srgbClr val="FFFF00"/>
              </a:buClr>
              <a:buFont typeface="Wingdings" pitchFamily="2" charset="2"/>
              <a:buChar char="Ø"/>
            </a:pPr>
            <a:r>
              <a:rPr lang="zh-CN" altLang="en-US" sz="2400" b="1">
                <a:latin typeface="黑体" pitchFamily="2" charset="-122"/>
                <a:ea typeface="黑体" pitchFamily="2" charset="-122"/>
              </a:rPr>
              <a:t>由专业手册查得的参考数据等。</a:t>
            </a:r>
            <a:r>
              <a:rPr lang="zh-CN" altLang="en-US" sz="2400">
                <a:latin typeface="黑体" pitchFamily="2" charset="-122"/>
                <a:ea typeface="黑体" pitchFamily="2" charset="-122"/>
              </a:rPr>
              <a:t> </a:t>
            </a:r>
          </a:p>
        </p:txBody>
      </p:sp>
      <p:sp>
        <p:nvSpPr>
          <p:cNvPr id="3" name="Rectangle 2"/>
          <p:cNvSpPr txBox="1">
            <a:spLocks noChangeArrowheads="1"/>
          </p:cNvSpPr>
          <p:nvPr/>
        </p:nvSpPr>
        <p:spPr>
          <a:xfrm>
            <a:off x="454025" y="4292600"/>
            <a:ext cx="7772400" cy="631825"/>
          </a:xfrm>
          <a:prstGeom prst="rect">
            <a:avLst/>
          </a:prstGeom>
        </p:spPr>
        <p:txBody>
          <a:bodyPr/>
          <a:lstStyle>
            <a:defPPr>
              <a:defRPr lang="zh-CN"/>
            </a:defPPr>
            <a:lvl1pPr algn="l" defTabSz="912495" rtl="0" fontAlgn="base">
              <a:spcBef>
                <a:spcPct val="0"/>
              </a:spcBef>
              <a:spcAft>
                <a:spcPct val="0"/>
              </a:spcAft>
              <a:defRPr kern="1200">
                <a:solidFill>
                  <a:schemeClr val="tx1"/>
                </a:solidFill>
                <a:latin typeface="Arial" pitchFamily="34" charset="0"/>
                <a:ea typeface="宋体" pitchFamily="2" charset="-122"/>
                <a:cs typeface="+mn-cs"/>
              </a:defRPr>
            </a:lvl1pPr>
            <a:lvl2pPr marL="4559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2pPr>
            <a:lvl3pPr marL="9131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3pPr>
            <a:lvl4pPr marL="13703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4pPr>
            <a:lvl5pPr marL="18275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914400">
              <a:lnSpc>
                <a:spcPct val="90000"/>
              </a:lnSpc>
              <a:buFontTx/>
              <a:buNone/>
              <a:defRPr/>
            </a:pPr>
            <a:r>
              <a:rPr lang="zh-CN" altLang="en-US" sz="2800" b="1" dirty="0">
                <a:solidFill>
                  <a:srgbClr val="C00000"/>
                </a:solidFill>
                <a:latin typeface="黑体" pitchFamily="49" charset="-122"/>
                <a:ea typeface="黑体" pitchFamily="49" charset="-122"/>
                <a:cs typeface="+mj-cs"/>
              </a:rPr>
              <a:t>合成标准不确定度</a:t>
            </a:r>
          </a:p>
        </p:txBody>
      </p:sp>
      <p:sp>
        <p:nvSpPr>
          <p:cNvPr id="84996" name="Rectangle 3"/>
          <p:cNvSpPr txBox="1">
            <a:spLocks noChangeArrowheads="1"/>
          </p:cNvSpPr>
          <p:nvPr/>
        </p:nvSpPr>
        <p:spPr bwMode="auto">
          <a:xfrm>
            <a:off x="461963" y="5030788"/>
            <a:ext cx="8902700" cy="531812"/>
          </a:xfrm>
          <a:prstGeom prst="rect">
            <a:avLst/>
          </a:prstGeom>
          <a:noFill/>
          <a:ln w="9525">
            <a:noFill/>
            <a:miter lim="800000"/>
            <a:headEnd/>
            <a:tailEnd/>
          </a:ln>
        </p:spPr>
        <p:txBody>
          <a:bodyPr/>
          <a:lstStyle/>
          <a:p>
            <a:pPr marL="228600" indent="-228600" defTabSz="914400">
              <a:lnSpc>
                <a:spcPct val="90000"/>
              </a:lnSpc>
              <a:spcBef>
                <a:spcPct val="50000"/>
              </a:spcBef>
              <a:buFontTx/>
              <a:buNone/>
            </a:pPr>
            <a:r>
              <a:rPr lang="zh-CN" altLang="en-US" sz="2400" b="1">
                <a:latin typeface="黑体" pitchFamily="2" charset="-122"/>
                <a:ea typeface="黑体" pitchFamily="2" charset="-122"/>
              </a:rPr>
              <a:t>若干个彼此相互独立的标准不确定度对测量结果的影响</a:t>
            </a:r>
            <a:endParaRPr lang="en-US" altLang="zh-CN" sz="2400">
              <a:latin typeface="黑体" pitchFamily="2" charset="-122"/>
              <a:ea typeface="黑体" pitchFamily="2" charset="-122"/>
            </a:endParaRPr>
          </a:p>
        </p:txBody>
      </p:sp>
      <p:grpSp>
        <p:nvGrpSpPr>
          <p:cNvPr id="84997" name="组合 8"/>
          <p:cNvGrpSpPr>
            <a:grpSpLocks/>
          </p:cNvGrpSpPr>
          <p:nvPr/>
        </p:nvGrpSpPr>
        <p:grpSpPr bwMode="auto">
          <a:xfrm>
            <a:off x="469900" y="5465763"/>
            <a:ext cx="8385175" cy="1193800"/>
            <a:chOff x="255717" y="4808607"/>
            <a:chExt cx="8384583" cy="1193584"/>
          </a:xfrm>
        </p:grpSpPr>
        <p:pic>
          <p:nvPicPr>
            <p:cNvPr id="85000" name="Object 4"/>
            <p:cNvPicPr>
              <a:picLocks noChangeAspect="1" noChangeArrowheads="1"/>
            </p:cNvPicPr>
            <p:nvPr/>
          </p:nvPicPr>
          <p:blipFill>
            <a:blip r:embed="rId2" cstate="print"/>
            <a:srcRect/>
            <a:stretch>
              <a:fillRect/>
            </a:stretch>
          </p:blipFill>
          <p:spPr bwMode="auto">
            <a:xfrm>
              <a:off x="3538029" y="4822678"/>
              <a:ext cx="3741738" cy="1179513"/>
            </a:xfrm>
            <a:prstGeom prst="rect">
              <a:avLst/>
            </a:prstGeom>
            <a:noFill/>
            <a:ln w="9525">
              <a:noFill/>
              <a:miter lim="800000"/>
              <a:headEnd/>
              <a:tailEnd/>
            </a:ln>
          </p:spPr>
        </p:pic>
        <p:pic>
          <p:nvPicPr>
            <p:cNvPr id="85001" name="Object 5"/>
            <p:cNvPicPr>
              <a:picLocks noChangeAspect="1" noChangeArrowheads="1"/>
            </p:cNvPicPr>
            <p:nvPr/>
          </p:nvPicPr>
          <p:blipFill>
            <a:blip r:embed="rId3" cstate="print"/>
            <a:srcRect/>
            <a:stretch>
              <a:fillRect/>
            </a:stretch>
          </p:blipFill>
          <p:spPr bwMode="auto">
            <a:xfrm>
              <a:off x="7662623" y="4808607"/>
              <a:ext cx="479425" cy="884237"/>
            </a:xfrm>
            <a:prstGeom prst="rect">
              <a:avLst/>
            </a:prstGeom>
            <a:noFill/>
            <a:ln w="9525">
              <a:noFill/>
              <a:miter lim="800000"/>
              <a:headEnd/>
              <a:tailEnd/>
            </a:ln>
          </p:spPr>
        </p:pic>
        <p:sp>
          <p:nvSpPr>
            <p:cNvPr id="85002" name="矩形 7"/>
            <p:cNvSpPr>
              <a:spLocks noChangeArrowheads="1"/>
            </p:cNvSpPr>
            <p:nvPr/>
          </p:nvSpPr>
          <p:spPr bwMode="auto">
            <a:xfrm>
              <a:off x="255717" y="5155401"/>
              <a:ext cx="8384583" cy="424655"/>
            </a:xfrm>
            <a:prstGeom prst="rect">
              <a:avLst/>
            </a:prstGeom>
            <a:noFill/>
            <a:ln w="9525">
              <a:noFill/>
              <a:miter lim="800000"/>
              <a:headEnd/>
              <a:tailEnd/>
            </a:ln>
          </p:spPr>
          <p:txBody>
            <a:bodyPr>
              <a:spAutoFit/>
            </a:bodyPr>
            <a:lstStyle/>
            <a:p>
              <a:pPr marL="228600" indent="-228600" defTabSz="914400">
                <a:lnSpc>
                  <a:spcPct val="90000"/>
                </a:lnSpc>
                <a:spcBef>
                  <a:spcPct val="50000"/>
                </a:spcBef>
              </a:pPr>
              <a:r>
                <a:rPr lang="zh-CN" altLang="en-US" sz="2400" b="1">
                  <a:latin typeface="黑体" pitchFamily="2" charset="-122"/>
                  <a:ea typeface="黑体" pitchFamily="2" charset="-122"/>
                </a:rPr>
                <a:t>标准不确定度合成：</a:t>
              </a:r>
            </a:p>
          </p:txBody>
        </p:sp>
      </p:grpSp>
      <p:sp>
        <p:nvSpPr>
          <p:cNvPr id="5" name="Rectangle 1026"/>
          <p:cNvSpPr txBox="1">
            <a:spLocks noChangeArrowheads="1"/>
          </p:cNvSpPr>
          <p:nvPr/>
        </p:nvSpPr>
        <p:spPr>
          <a:xfrm>
            <a:off x="1560513" y="271463"/>
            <a:ext cx="5336998" cy="566738"/>
          </a:xfrm>
          <a:prstGeom prst="rect">
            <a:avLst/>
          </a:prstGeom>
        </p:spPr>
        <p:txBody>
          <a:bodyPr>
            <a:scene3d>
              <a:camera prst="orthographicFront"/>
              <a:lightRig rig="threePt" dir="t"/>
            </a:scene3d>
          </a:bodyPr>
          <a:lstStyle/>
          <a:p>
            <a:pPr defTabSz="914400">
              <a:lnSpc>
                <a:spcPct val="90000"/>
              </a:lnSpc>
              <a:buFontTx/>
              <a:buNone/>
              <a:defRPr/>
            </a:pPr>
            <a:r>
              <a:rPr lang="zh-CN" altLang="en-US" sz="3600" b="1" dirty="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二 不确定度及其评定</a:t>
            </a:r>
          </a:p>
        </p:txBody>
      </p:sp>
      <p:sp>
        <p:nvSpPr>
          <p:cNvPr id="10" name="矩形 9"/>
          <p:cNvSpPr/>
          <p:nvPr/>
        </p:nvSpPr>
        <p:spPr>
          <a:xfrm>
            <a:off x="530225" y="1158875"/>
            <a:ext cx="6135688" cy="479425"/>
          </a:xfrm>
          <a:prstGeom prst="rect">
            <a:avLst/>
          </a:prstGeom>
        </p:spPr>
        <p:txBody>
          <a:bodyPr wrap="none">
            <a:spAutoFit/>
          </a:bodyPr>
          <a:lstStyle/>
          <a:p>
            <a:pPr marL="228600" indent="-228600" defTabSz="914400">
              <a:lnSpc>
                <a:spcPct val="90000"/>
              </a:lnSpc>
              <a:spcBef>
                <a:spcPts val="1000"/>
              </a:spcBef>
              <a:buClr>
                <a:srgbClr val="FFFF00"/>
              </a:buClr>
              <a:buFontTx/>
              <a:buNone/>
              <a:defRPr/>
            </a:pPr>
            <a:r>
              <a:rPr lang="en-US" altLang="zh-CN" sz="2800" b="1" dirty="0">
                <a:solidFill>
                  <a:srgbClr val="C00000"/>
                </a:solidFill>
                <a:latin typeface="黑体" pitchFamily="49" charset="-122"/>
                <a:ea typeface="黑体" pitchFamily="49" charset="-122"/>
                <a:cs typeface="+mj-cs"/>
              </a:rPr>
              <a:t>B</a:t>
            </a:r>
            <a:r>
              <a:rPr lang="zh-CN" altLang="en-US" sz="2800" b="1" dirty="0">
                <a:solidFill>
                  <a:srgbClr val="C00000"/>
                </a:solidFill>
                <a:latin typeface="黑体" pitchFamily="49" charset="-122"/>
                <a:ea typeface="黑体" pitchFamily="49" charset="-122"/>
                <a:cs typeface="+mj-cs"/>
              </a:rPr>
              <a:t>类不确定度评定的依据或信息来源：</a:t>
            </a:r>
          </a:p>
        </p:txBody>
      </p:sp>
    </p:spTree>
  </p:cSld>
  <p:clrMapOvr>
    <a:masterClrMapping/>
  </p:clrMapOvr>
  <p:transition spd="med">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3"/>
          <p:cNvSpPr txBox="1">
            <a:spLocks noChangeArrowheads="1"/>
          </p:cNvSpPr>
          <p:nvPr/>
        </p:nvSpPr>
        <p:spPr>
          <a:xfrm>
            <a:off x="231775" y="1444625"/>
            <a:ext cx="8912225" cy="452438"/>
          </a:xfrm>
          <a:prstGeom prst="rect">
            <a:avLst/>
          </a:prstGeom>
        </p:spPr>
        <p:txBody>
          <a:bodyPr/>
          <a:lstStyle/>
          <a:p>
            <a:pPr marL="228600" indent="-228600" defTabSz="914400">
              <a:lnSpc>
                <a:spcPct val="90000"/>
              </a:lnSpc>
              <a:spcBef>
                <a:spcPts val="1000"/>
              </a:spcBef>
              <a:buFont typeface="Wingdings" pitchFamily="2" charset="2"/>
              <a:buNone/>
              <a:defRPr/>
            </a:pPr>
            <a:r>
              <a:rPr lang="zh-CN" altLang="en-US" sz="2800" b="1" dirty="0">
                <a:latin typeface="宋体" pitchFamily="2" charset="-122"/>
                <a:ea typeface="+mn-ea"/>
              </a:rPr>
              <a:t>表示测量结果包括三个要素：测量值、不确定度和单位</a:t>
            </a:r>
          </a:p>
          <a:p>
            <a:pPr marL="228600" indent="-228600" defTabSz="914400">
              <a:lnSpc>
                <a:spcPct val="90000"/>
              </a:lnSpc>
              <a:spcBef>
                <a:spcPts val="1000"/>
              </a:spcBef>
              <a:buFont typeface="Arial" pitchFamily="34" charset="0"/>
              <a:buChar char="•"/>
              <a:defRPr/>
            </a:pPr>
            <a:endParaRPr lang="zh-CN" altLang="en-US" sz="2800" b="1" dirty="0">
              <a:latin typeface="宋体" pitchFamily="2" charset="-122"/>
              <a:ea typeface="+mn-ea"/>
            </a:endParaRPr>
          </a:p>
          <a:p>
            <a:pPr marL="228600" indent="-228600" defTabSz="914400">
              <a:lnSpc>
                <a:spcPct val="90000"/>
              </a:lnSpc>
              <a:spcBef>
                <a:spcPts val="1000"/>
              </a:spcBef>
              <a:buFont typeface="Wingdings" pitchFamily="2" charset="2"/>
              <a:buNone/>
              <a:defRPr/>
            </a:pPr>
            <a:endParaRPr lang="zh-CN" altLang="en-US" sz="2800" b="1" dirty="0">
              <a:latin typeface="宋体" pitchFamily="2" charset="-122"/>
              <a:ea typeface="+mn-ea"/>
            </a:endParaRPr>
          </a:p>
          <a:p>
            <a:pPr marL="228600" indent="-228600" defTabSz="914400">
              <a:lnSpc>
                <a:spcPct val="90000"/>
              </a:lnSpc>
              <a:spcBef>
                <a:spcPts val="1000"/>
              </a:spcBef>
              <a:buFont typeface="Arial" pitchFamily="34" charset="0"/>
              <a:buChar char="•"/>
              <a:defRPr/>
            </a:pPr>
            <a:endParaRPr lang="en-US" altLang="zh-CN" sz="4000" b="1" dirty="0">
              <a:latin typeface="宋体" pitchFamily="2" charset="-122"/>
              <a:ea typeface="+mn-ea"/>
            </a:endParaRPr>
          </a:p>
        </p:txBody>
      </p:sp>
      <p:sp>
        <p:nvSpPr>
          <p:cNvPr id="11" name="Rectangle 2"/>
          <p:cNvSpPr txBox="1">
            <a:spLocks noChangeArrowheads="1"/>
          </p:cNvSpPr>
          <p:nvPr/>
        </p:nvSpPr>
        <p:spPr>
          <a:xfrm>
            <a:off x="1490662" y="273050"/>
            <a:ext cx="4333875" cy="600075"/>
          </a:xfrm>
          <a:prstGeom prst="rect">
            <a:avLst/>
          </a:prstGeom>
        </p:spPr>
        <p:txBody>
          <a:bodyPr>
            <a:scene3d>
              <a:camera prst="orthographicFront"/>
              <a:lightRig rig="threePt" dir="t"/>
            </a:scene3d>
          </a:bodyPr>
          <a:lstStyle>
            <a:defPPr>
              <a:defRPr lang="zh-CN"/>
            </a:defPPr>
            <a:lvl1pPr algn="l" defTabSz="912495" rtl="0" fontAlgn="base">
              <a:spcBef>
                <a:spcPct val="0"/>
              </a:spcBef>
              <a:spcAft>
                <a:spcPct val="0"/>
              </a:spcAft>
              <a:defRPr kern="1200">
                <a:solidFill>
                  <a:schemeClr val="tx1"/>
                </a:solidFill>
                <a:latin typeface="Arial" pitchFamily="34" charset="0"/>
                <a:ea typeface="宋体" pitchFamily="2" charset="-122"/>
                <a:cs typeface="+mn-cs"/>
              </a:defRPr>
            </a:lvl1pPr>
            <a:lvl2pPr marL="4559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2pPr>
            <a:lvl3pPr marL="9131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3pPr>
            <a:lvl4pPr marL="13703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4pPr>
            <a:lvl5pPr marL="18275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914400">
              <a:lnSpc>
                <a:spcPct val="90000"/>
              </a:lnSpc>
              <a:buFontTx/>
              <a:buNone/>
              <a:defRPr/>
            </a:pPr>
            <a:r>
              <a:rPr lang="zh-CN" altLang="en-US" sz="3600" b="1" dirty="0" smtClean="0">
                <a:ln/>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三 测量结果的表示</a:t>
            </a:r>
          </a:p>
        </p:txBody>
      </p:sp>
      <p:sp>
        <p:nvSpPr>
          <p:cNvPr id="9221" name="矩形 11"/>
          <p:cNvSpPr>
            <a:spLocks noChangeArrowheads="1"/>
          </p:cNvSpPr>
          <p:nvPr/>
        </p:nvSpPr>
        <p:spPr bwMode="auto">
          <a:xfrm>
            <a:off x="263525" y="2193925"/>
            <a:ext cx="8315325" cy="519113"/>
          </a:xfrm>
          <a:prstGeom prst="rect">
            <a:avLst/>
          </a:prstGeom>
          <a:noFill/>
          <a:ln w="9525">
            <a:noFill/>
            <a:miter lim="800000"/>
            <a:headEnd/>
            <a:tailEnd/>
          </a:ln>
        </p:spPr>
        <p:txBody>
          <a:bodyPr>
            <a:spAutoFit/>
          </a:bodyPr>
          <a:lstStyle/>
          <a:p>
            <a:r>
              <a:rPr lang="zh-CN" altLang="en-US" sz="2800" b="1">
                <a:latin typeface="宋体" pitchFamily="2" charset="-122"/>
              </a:rPr>
              <a:t>用合成标准不确定度表示测量结果有三种方式：</a:t>
            </a:r>
            <a:endParaRPr lang="zh-CN" altLang="en-US" sz="2800">
              <a:latin typeface="Arial" pitchFamily="34" charset="0"/>
            </a:endParaRPr>
          </a:p>
        </p:txBody>
      </p:sp>
      <p:sp>
        <p:nvSpPr>
          <p:cNvPr id="14" name="Rectangle 3"/>
          <p:cNvSpPr txBox="1">
            <a:spLocks noChangeArrowheads="1"/>
          </p:cNvSpPr>
          <p:nvPr/>
        </p:nvSpPr>
        <p:spPr>
          <a:xfrm>
            <a:off x="650875" y="3009900"/>
            <a:ext cx="7319963" cy="1484313"/>
          </a:xfrm>
          <a:prstGeom prst="rect">
            <a:avLst/>
          </a:prstGeom>
        </p:spPr>
        <p:txBody>
          <a:bodyPr/>
          <a:lstStyle/>
          <a:p>
            <a:pPr marL="228600" indent="-228600" defTabSz="914400">
              <a:lnSpc>
                <a:spcPct val="90000"/>
              </a:lnSpc>
              <a:spcBef>
                <a:spcPts val="1000"/>
              </a:spcBef>
              <a:buFontTx/>
              <a:buNone/>
              <a:defRPr/>
            </a:pPr>
            <a:r>
              <a:rPr lang="zh-CN" altLang="en-US" sz="2800" dirty="0">
                <a:latin typeface="黑体" pitchFamily="49" charset="-122"/>
                <a:ea typeface="黑体" pitchFamily="49" charset="-122"/>
              </a:rPr>
              <a:t>（</a:t>
            </a:r>
            <a:r>
              <a:rPr lang="en-US" altLang="zh-CN" sz="2800" dirty="0">
                <a:latin typeface="黑体" pitchFamily="49" charset="-122"/>
                <a:ea typeface="黑体" pitchFamily="49" charset="-122"/>
              </a:rPr>
              <a:t>1</a:t>
            </a:r>
            <a:r>
              <a:rPr lang="zh-CN" altLang="en-US" sz="2800" dirty="0">
                <a:latin typeface="黑体" pitchFamily="49" charset="-122"/>
                <a:ea typeface="黑体" pitchFamily="49" charset="-122"/>
              </a:rPr>
              <a:t>）</a:t>
            </a:r>
            <a:r>
              <a:rPr lang="en-US" altLang="zh-CN" sz="2800" dirty="0">
                <a:latin typeface="黑体" pitchFamily="49" charset="-122"/>
                <a:ea typeface="黑体" pitchFamily="49" charset="-122"/>
              </a:rPr>
              <a:t>L=31.42(3)mm  </a:t>
            </a:r>
            <a:r>
              <a:rPr lang="zh-CN" altLang="en-US" sz="2800" dirty="0">
                <a:latin typeface="黑体" pitchFamily="49" charset="-122"/>
                <a:ea typeface="黑体" pitchFamily="49" charset="-122"/>
              </a:rPr>
              <a:t>（常数或常量）</a:t>
            </a:r>
          </a:p>
          <a:p>
            <a:pPr marL="228600" indent="-228600" defTabSz="914400">
              <a:lnSpc>
                <a:spcPct val="90000"/>
              </a:lnSpc>
              <a:spcBef>
                <a:spcPts val="1000"/>
              </a:spcBef>
              <a:buFontTx/>
              <a:buNone/>
              <a:defRPr/>
            </a:pPr>
            <a:r>
              <a:rPr lang="zh-CN" altLang="en-US" sz="2800" dirty="0">
                <a:latin typeface="黑体" pitchFamily="49" charset="-122"/>
                <a:ea typeface="黑体" pitchFamily="49" charset="-122"/>
              </a:rPr>
              <a:t>（</a:t>
            </a:r>
            <a:r>
              <a:rPr lang="en-US" altLang="zh-CN" sz="2800" dirty="0">
                <a:latin typeface="黑体" pitchFamily="49" charset="-122"/>
                <a:ea typeface="黑体" pitchFamily="49" charset="-122"/>
              </a:rPr>
              <a:t>2</a:t>
            </a:r>
            <a:r>
              <a:rPr lang="zh-CN" altLang="en-US" sz="2800" dirty="0">
                <a:latin typeface="黑体" pitchFamily="49" charset="-122"/>
                <a:ea typeface="黑体" pitchFamily="49" charset="-122"/>
              </a:rPr>
              <a:t>）</a:t>
            </a:r>
            <a:r>
              <a:rPr lang="en-US" altLang="zh-CN" sz="2800" dirty="0">
                <a:latin typeface="黑体" pitchFamily="49" charset="-122"/>
                <a:ea typeface="黑体" pitchFamily="49" charset="-122"/>
              </a:rPr>
              <a:t>L=31.42(0.03)mm </a:t>
            </a:r>
            <a:r>
              <a:rPr lang="zh-CN" altLang="en-US" sz="2800" dirty="0">
                <a:latin typeface="黑体" pitchFamily="49" charset="-122"/>
                <a:ea typeface="黑体" pitchFamily="49" charset="-122"/>
              </a:rPr>
              <a:t>（合成不确定度）</a:t>
            </a:r>
            <a:endParaRPr lang="en-US" altLang="zh-CN" sz="2800" dirty="0">
              <a:latin typeface="黑体" pitchFamily="49" charset="-122"/>
              <a:ea typeface="黑体" pitchFamily="49" charset="-122"/>
            </a:endParaRPr>
          </a:p>
          <a:p>
            <a:pPr marL="228600" indent="-228600" defTabSz="914400">
              <a:lnSpc>
                <a:spcPct val="90000"/>
              </a:lnSpc>
              <a:spcBef>
                <a:spcPts val="1000"/>
              </a:spcBef>
              <a:buFontTx/>
              <a:buNone/>
              <a:defRPr/>
            </a:pPr>
            <a:r>
              <a:rPr lang="zh-CN" altLang="en-US" sz="2800" dirty="0">
                <a:latin typeface="黑体" pitchFamily="49" charset="-122"/>
                <a:ea typeface="黑体" pitchFamily="49" charset="-122"/>
              </a:rPr>
              <a:t>（</a:t>
            </a:r>
            <a:r>
              <a:rPr lang="en-US" altLang="zh-CN" sz="2800" dirty="0">
                <a:latin typeface="黑体" pitchFamily="49" charset="-122"/>
                <a:ea typeface="黑体" pitchFamily="49" charset="-122"/>
              </a:rPr>
              <a:t>3</a:t>
            </a:r>
            <a:r>
              <a:rPr lang="zh-CN" altLang="en-US" sz="2800" dirty="0">
                <a:latin typeface="黑体" pitchFamily="49" charset="-122"/>
                <a:ea typeface="黑体" pitchFamily="49" charset="-122"/>
              </a:rPr>
              <a:t>）</a:t>
            </a:r>
            <a:r>
              <a:rPr lang="en-US" altLang="zh-CN" sz="2800" dirty="0">
                <a:latin typeface="黑体" pitchFamily="49" charset="-122"/>
                <a:ea typeface="黑体" pitchFamily="49" charset="-122"/>
              </a:rPr>
              <a:t>L=(31.42±0.03)mm </a:t>
            </a:r>
            <a:r>
              <a:rPr lang="zh-CN" altLang="en-US" sz="2800" dirty="0">
                <a:latin typeface="黑体" pitchFamily="49" charset="-122"/>
                <a:ea typeface="黑体" pitchFamily="49" charset="-122"/>
              </a:rPr>
              <a:t>（扩展不确定度）</a:t>
            </a:r>
          </a:p>
          <a:p>
            <a:pPr marL="228600" indent="-228600" defTabSz="914400">
              <a:lnSpc>
                <a:spcPct val="90000"/>
              </a:lnSpc>
              <a:spcBef>
                <a:spcPts val="1000"/>
              </a:spcBef>
              <a:buFont typeface="Arial" pitchFamily="34" charset="0"/>
              <a:buChar char="•"/>
              <a:defRPr/>
            </a:pPr>
            <a:endParaRPr lang="en-US" altLang="zh-CN" sz="3600" dirty="0">
              <a:latin typeface="+mn-lt"/>
              <a:ea typeface="+mn-ea"/>
            </a:endParaRPr>
          </a:p>
        </p:txBody>
      </p:sp>
      <p:grpSp>
        <p:nvGrpSpPr>
          <p:cNvPr id="9223" name="组合 22"/>
          <p:cNvGrpSpPr>
            <a:grpSpLocks/>
          </p:cNvGrpSpPr>
          <p:nvPr/>
        </p:nvGrpSpPr>
        <p:grpSpPr bwMode="auto">
          <a:xfrm>
            <a:off x="395288" y="4913313"/>
            <a:ext cx="8029575" cy="1196975"/>
            <a:chOff x="237682" y="4404815"/>
            <a:chExt cx="8029575" cy="1197073"/>
          </a:xfrm>
        </p:grpSpPr>
        <p:grpSp>
          <p:nvGrpSpPr>
            <p:cNvPr id="9224" name="组合 20"/>
            <p:cNvGrpSpPr>
              <a:grpSpLocks/>
            </p:cNvGrpSpPr>
            <p:nvPr/>
          </p:nvGrpSpPr>
          <p:grpSpPr bwMode="auto">
            <a:xfrm>
              <a:off x="237682" y="4404815"/>
              <a:ext cx="8029575" cy="1197073"/>
              <a:chOff x="191187" y="2978971"/>
              <a:chExt cx="8029575" cy="1197073"/>
            </a:xfrm>
          </p:grpSpPr>
          <p:sp>
            <p:nvSpPr>
              <p:cNvPr id="9226" name="Rectangle 15"/>
              <p:cNvSpPr>
                <a:spLocks noChangeArrowheads="1"/>
              </p:cNvSpPr>
              <p:nvPr/>
            </p:nvSpPr>
            <p:spPr bwMode="auto">
              <a:xfrm>
                <a:off x="191187" y="2978971"/>
                <a:ext cx="8029575" cy="584775"/>
              </a:xfrm>
              <a:prstGeom prst="rect">
                <a:avLst/>
              </a:prstGeom>
              <a:noFill/>
              <a:ln w="12700">
                <a:noFill/>
                <a:miter lim="800000"/>
                <a:headEnd/>
                <a:tailEnd/>
              </a:ln>
            </p:spPr>
            <p:txBody>
              <a:bodyPr>
                <a:spAutoFit/>
              </a:bodyPr>
              <a:lstStyle/>
              <a:p>
                <a:pPr>
                  <a:spcBef>
                    <a:spcPct val="50000"/>
                  </a:spcBef>
                  <a:buClr>
                    <a:schemeClr val="accent2"/>
                  </a:buClr>
                  <a:buSzPct val="80000"/>
                </a:pPr>
                <a:r>
                  <a:rPr lang="zh-CN" altLang="en-US" sz="3200" b="1">
                    <a:solidFill>
                      <a:srgbClr val="C00000"/>
                    </a:solidFill>
                    <a:latin typeface="Times New Roman" pitchFamily="18" charset="0"/>
                    <a:ea typeface="华文新魏" pitchFamily="2" charset="-122"/>
                  </a:rPr>
                  <a:t>约定</a:t>
                </a:r>
                <a:r>
                  <a:rPr lang="en-US" altLang="zh-CN" sz="3200" b="1">
                    <a:solidFill>
                      <a:srgbClr val="C00000"/>
                    </a:solidFill>
                    <a:latin typeface="华文新魏" pitchFamily="2" charset="-122"/>
                    <a:ea typeface="华文新魏" pitchFamily="2" charset="-122"/>
                  </a:rPr>
                  <a:t>3</a:t>
                </a:r>
                <a:r>
                  <a:rPr lang="en-US" altLang="zh-CN" sz="3200" b="1">
                    <a:solidFill>
                      <a:srgbClr val="C00000"/>
                    </a:solidFill>
                    <a:latin typeface="Times New Roman" pitchFamily="18" charset="0"/>
                    <a:ea typeface="华文新魏" pitchFamily="2" charset="-122"/>
                  </a:rPr>
                  <a:t> </a:t>
                </a:r>
                <a:r>
                  <a:rPr lang="zh-CN" altLang="en-US" sz="3200" b="1">
                    <a:solidFill>
                      <a:srgbClr val="C00000"/>
                    </a:solidFill>
                    <a:latin typeface="Times New Roman" pitchFamily="18" charset="0"/>
                    <a:ea typeface="华文新魏" pitchFamily="2" charset="-122"/>
                  </a:rPr>
                  <a:t>：</a:t>
                </a:r>
                <a:r>
                  <a:rPr lang="zh-CN" altLang="en-US" sz="2800">
                    <a:latin typeface="Times New Roman" pitchFamily="18" charset="0"/>
                    <a:ea typeface="黑体" pitchFamily="2" charset="-122"/>
                  </a:rPr>
                  <a:t>我们</a:t>
                </a:r>
                <a:r>
                  <a:rPr lang="zh-CN" altLang="en-US" sz="2800" b="1">
                    <a:latin typeface="宋体" pitchFamily="2" charset="-122"/>
                  </a:rPr>
                  <a:t>在物理实验中使用</a:t>
                </a:r>
                <a:r>
                  <a:rPr lang="zh-CN" altLang="en-US" sz="2800" b="1">
                    <a:solidFill>
                      <a:srgbClr val="0000FF"/>
                    </a:solidFill>
                    <a:latin typeface="宋体" pitchFamily="2" charset="-122"/>
                  </a:rPr>
                  <a:t>第二种格式</a:t>
                </a:r>
                <a:endParaRPr lang="zh-CN" altLang="en-US" sz="2800">
                  <a:latin typeface="Times New Roman" pitchFamily="18" charset="0"/>
                  <a:ea typeface="黑体" pitchFamily="2" charset="-122"/>
                </a:endParaRPr>
              </a:p>
            </p:txBody>
          </p:sp>
          <p:graphicFrame>
            <p:nvGraphicFramePr>
              <p:cNvPr id="9218" name="Object 4"/>
              <p:cNvGraphicFramePr>
                <a:graphicFrameLocks/>
              </p:cNvGraphicFramePr>
              <p:nvPr/>
            </p:nvGraphicFramePr>
            <p:xfrm>
              <a:off x="5067193" y="3580732"/>
              <a:ext cx="1690688" cy="595312"/>
            </p:xfrm>
            <a:graphic>
              <a:graphicData uri="http://schemas.openxmlformats.org/presentationml/2006/ole">
                <p:oleObj spid="_x0000_s9218" r:id="rId3" imgW="648298" imgH="229016" progId="">
                  <p:embed/>
                </p:oleObj>
              </a:graphicData>
            </a:graphic>
          </p:graphicFrame>
        </p:grpSp>
        <p:sp>
          <p:nvSpPr>
            <p:cNvPr id="9225" name="TextBox 21"/>
            <p:cNvSpPr txBox="1">
              <a:spLocks noChangeArrowheads="1"/>
            </p:cNvSpPr>
            <p:nvPr/>
          </p:nvSpPr>
          <p:spPr bwMode="auto">
            <a:xfrm>
              <a:off x="6617778" y="5029203"/>
              <a:ext cx="1286360" cy="523220"/>
            </a:xfrm>
            <a:prstGeom prst="rect">
              <a:avLst/>
            </a:prstGeom>
            <a:noFill/>
            <a:ln w="9525">
              <a:noFill/>
              <a:miter lim="800000"/>
              <a:headEnd/>
              <a:tailEnd/>
            </a:ln>
          </p:spPr>
          <p:txBody>
            <a:bodyPr>
              <a:spAutoFit/>
            </a:bodyPr>
            <a:lstStyle/>
            <a:p>
              <a:r>
                <a:rPr lang="zh-CN" altLang="en-US" sz="2800">
                  <a:latin typeface="黑体" pitchFamily="2" charset="-122"/>
                  <a:ea typeface="黑体" pitchFamily="2" charset="-122"/>
                </a:rPr>
                <a:t>（单位）</a:t>
              </a:r>
            </a:p>
          </p:txBody>
        </p:sp>
      </p:grpSp>
    </p:spTree>
  </p:cSld>
  <p:clrMapOvr>
    <a:masterClrMapping/>
  </p:clrMapOvr>
  <p:transition spd="med">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55638" y="1014413"/>
            <a:ext cx="5705475" cy="488950"/>
          </a:xfrm>
          <a:prstGeom prst="rect">
            <a:avLst/>
          </a:prstGeom>
        </p:spPr>
        <p:txBody>
          <a:bodyPr/>
          <a:lstStyle/>
          <a:p>
            <a:pPr defTabSz="914400">
              <a:lnSpc>
                <a:spcPct val="90000"/>
              </a:lnSpc>
              <a:buFontTx/>
              <a:buNone/>
              <a:defRPr/>
            </a:pPr>
            <a:r>
              <a:rPr lang="en-US" altLang="zh-CN" sz="3200" b="1" dirty="0">
                <a:solidFill>
                  <a:srgbClr val="C00000"/>
                </a:solidFill>
                <a:latin typeface="+mj-lt"/>
                <a:ea typeface="黑体" pitchFamily="2" charset="-122"/>
                <a:cs typeface="+mj-cs"/>
              </a:rPr>
              <a:t>1  </a:t>
            </a:r>
            <a:r>
              <a:rPr lang="zh-CN" altLang="en-US" sz="3200" b="1" dirty="0">
                <a:solidFill>
                  <a:srgbClr val="C00000"/>
                </a:solidFill>
                <a:latin typeface="+mj-lt"/>
                <a:ea typeface="黑体" pitchFamily="2" charset="-122"/>
                <a:cs typeface="+mj-cs"/>
              </a:rPr>
              <a:t>直接测量结果的表示</a:t>
            </a:r>
          </a:p>
        </p:txBody>
      </p:sp>
      <p:sp>
        <p:nvSpPr>
          <p:cNvPr id="3" name="Rectangle 3"/>
          <p:cNvSpPr txBox="1">
            <a:spLocks noChangeArrowheads="1"/>
          </p:cNvSpPr>
          <p:nvPr/>
        </p:nvSpPr>
        <p:spPr>
          <a:xfrm>
            <a:off x="392113" y="1609725"/>
            <a:ext cx="8077200" cy="536575"/>
          </a:xfrm>
          <a:prstGeom prst="rect">
            <a:avLst/>
          </a:prstGeom>
          <a:noFill/>
        </p:spPr>
        <p:txBody>
          <a:bodyPr/>
          <a:lstStyle/>
          <a:p>
            <a:pPr marL="228600" indent="-228600" defTabSz="914400">
              <a:lnSpc>
                <a:spcPct val="90000"/>
              </a:lnSpc>
              <a:spcBef>
                <a:spcPts val="1000"/>
              </a:spcBef>
              <a:buFont typeface="Wingdings" pitchFamily="2" charset="2"/>
              <a:buNone/>
              <a:defRPr/>
            </a:pPr>
            <a:r>
              <a:rPr lang="zh-CN" altLang="en-US" sz="2800" b="1" dirty="0">
                <a:latin typeface="+mn-lt"/>
                <a:ea typeface="黑体" pitchFamily="49" charset="-122"/>
              </a:rPr>
              <a:t>（</a:t>
            </a:r>
            <a:r>
              <a:rPr lang="en-US" altLang="zh-CN" sz="2800" b="1" dirty="0">
                <a:latin typeface="+mn-lt"/>
                <a:ea typeface="黑体" pitchFamily="49" charset="-122"/>
              </a:rPr>
              <a:t>1</a:t>
            </a:r>
            <a:r>
              <a:rPr lang="zh-CN" altLang="en-US" sz="2800" b="1" dirty="0">
                <a:latin typeface="+mn-lt"/>
                <a:ea typeface="黑体" pitchFamily="49" charset="-122"/>
              </a:rPr>
              <a:t>）单次测量结果的表示</a:t>
            </a:r>
          </a:p>
        </p:txBody>
      </p:sp>
      <p:sp>
        <p:nvSpPr>
          <p:cNvPr id="10249" name="Text Box 5"/>
          <p:cNvSpPr txBox="1">
            <a:spLocks noChangeArrowheads="1"/>
          </p:cNvSpPr>
          <p:nvPr/>
        </p:nvSpPr>
        <p:spPr bwMode="auto">
          <a:xfrm>
            <a:off x="4703763" y="2767013"/>
            <a:ext cx="3657600" cy="461962"/>
          </a:xfrm>
          <a:prstGeom prst="rect">
            <a:avLst/>
          </a:prstGeom>
          <a:noFill/>
          <a:ln w="9525">
            <a:noFill/>
            <a:miter lim="800000"/>
            <a:headEnd/>
            <a:tailEnd/>
          </a:ln>
        </p:spPr>
        <p:txBody>
          <a:bodyPr>
            <a:spAutoFit/>
          </a:bodyPr>
          <a:lstStyle/>
          <a:p>
            <a:pPr>
              <a:spcBef>
                <a:spcPct val="50000"/>
              </a:spcBef>
            </a:pPr>
            <a:r>
              <a:rPr lang="en-US" altLang="zh-CN" sz="2400">
                <a:latin typeface="黑体" pitchFamily="2" charset="-122"/>
                <a:ea typeface="黑体" pitchFamily="2" charset="-122"/>
              </a:rPr>
              <a:t>X=x(u)</a:t>
            </a:r>
            <a:r>
              <a:rPr lang="zh-CN" altLang="en-US" sz="2400">
                <a:latin typeface="黑体" pitchFamily="2" charset="-122"/>
                <a:ea typeface="黑体" pitchFamily="2" charset="-122"/>
              </a:rPr>
              <a:t>（单位）</a:t>
            </a:r>
          </a:p>
        </p:txBody>
      </p:sp>
      <p:graphicFrame>
        <p:nvGraphicFramePr>
          <p:cNvPr id="5" name="Object 7"/>
          <p:cNvGraphicFramePr>
            <a:graphicFrameLocks/>
          </p:cNvGraphicFramePr>
          <p:nvPr/>
        </p:nvGraphicFramePr>
        <p:xfrm>
          <a:off x="4029075" y="3263900"/>
          <a:ext cx="1828800" cy="1125538"/>
        </p:xfrm>
        <a:graphic>
          <a:graphicData uri="http://schemas.openxmlformats.org/presentationml/2006/ole">
            <p:oleObj spid="_x0000_s10242" r:id="rId3" imgW="546180" imgH="406541" progId="Equation.3">
              <p:embed/>
            </p:oleObj>
          </a:graphicData>
        </a:graphic>
      </p:graphicFrame>
      <p:graphicFrame>
        <p:nvGraphicFramePr>
          <p:cNvPr id="6" name="Object 15"/>
          <p:cNvGraphicFramePr>
            <a:graphicFrameLocks/>
          </p:cNvGraphicFramePr>
          <p:nvPr/>
        </p:nvGraphicFramePr>
        <p:xfrm>
          <a:off x="6027738" y="3514725"/>
          <a:ext cx="1387475" cy="614363"/>
        </p:xfrm>
        <a:graphic>
          <a:graphicData uri="http://schemas.openxmlformats.org/presentationml/2006/ole">
            <p:oleObj spid="_x0000_s10243" r:id="rId4" imgW="521243" imgH="229016" progId="Equation.3">
              <p:embed/>
            </p:oleObj>
          </a:graphicData>
        </a:graphic>
      </p:graphicFrame>
      <p:sp>
        <p:nvSpPr>
          <p:cNvPr id="10250" name="矩形 6"/>
          <p:cNvSpPr>
            <a:spLocks noChangeArrowheads="1"/>
          </p:cNvSpPr>
          <p:nvPr/>
        </p:nvSpPr>
        <p:spPr bwMode="auto">
          <a:xfrm>
            <a:off x="685800" y="2816225"/>
            <a:ext cx="3741738" cy="425450"/>
          </a:xfrm>
          <a:prstGeom prst="rect">
            <a:avLst/>
          </a:prstGeom>
          <a:noFill/>
          <a:ln w="9525">
            <a:noFill/>
            <a:miter lim="800000"/>
            <a:headEnd/>
            <a:tailEnd/>
          </a:ln>
        </p:spPr>
        <p:txBody>
          <a:bodyPr wrap="none">
            <a:spAutoFit/>
          </a:bodyPr>
          <a:lstStyle/>
          <a:p>
            <a:pPr marL="228600" indent="-228600" defTabSz="914400">
              <a:lnSpc>
                <a:spcPct val="90000"/>
              </a:lnSpc>
              <a:spcBef>
                <a:spcPts val="1000"/>
              </a:spcBef>
            </a:pPr>
            <a:r>
              <a:rPr lang="zh-CN" altLang="en-US" sz="2400" b="1">
                <a:solidFill>
                  <a:srgbClr val="0070C0"/>
                </a:solidFill>
                <a:latin typeface="黑体" pitchFamily="2" charset="-122"/>
                <a:ea typeface="黑体" pitchFamily="2" charset="-122"/>
              </a:rPr>
              <a:t>单次测量结果应表示为：</a:t>
            </a:r>
            <a:r>
              <a:rPr lang="zh-CN" altLang="en-US" sz="2400">
                <a:solidFill>
                  <a:srgbClr val="0070C0"/>
                </a:solidFill>
                <a:latin typeface="黑体" pitchFamily="2" charset="-122"/>
                <a:ea typeface="黑体" pitchFamily="2" charset="-122"/>
              </a:rPr>
              <a:t> </a:t>
            </a:r>
          </a:p>
        </p:txBody>
      </p:sp>
      <p:sp>
        <p:nvSpPr>
          <p:cNvPr id="10251" name="矩形 7"/>
          <p:cNvSpPr>
            <a:spLocks noChangeArrowheads="1"/>
          </p:cNvSpPr>
          <p:nvPr/>
        </p:nvSpPr>
        <p:spPr bwMode="auto">
          <a:xfrm>
            <a:off x="635000" y="2219325"/>
            <a:ext cx="8408988" cy="425450"/>
          </a:xfrm>
          <a:prstGeom prst="rect">
            <a:avLst/>
          </a:prstGeom>
          <a:noFill/>
          <a:ln w="9525">
            <a:noFill/>
            <a:miter lim="800000"/>
            <a:headEnd/>
            <a:tailEnd/>
          </a:ln>
        </p:spPr>
        <p:txBody>
          <a:bodyPr>
            <a:spAutoFit/>
          </a:bodyPr>
          <a:lstStyle/>
          <a:p>
            <a:pPr marL="228600" indent="-228600" defTabSz="914400">
              <a:lnSpc>
                <a:spcPct val="90000"/>
              </a:lnSpc>
              <a:spcBef>
                <a:spcPts val="1000"/>
              </a:spcBef>
            </a:pPr>
            <a:r>
              <a:rPr lang="zh-CN" altLang="en-US" sz="2400" b="1">
                <a:solidFill>
                  <a:srgbClr val="0070C0"/>
                </a:solidFill>
                <a:latin typeface="黑体" pitchFamily="2" charset="-122"/>
                <a:ea typeface="黑体" pitchFamily="2" charset="-122"/>
              </a:rPr>
              <a:t>单次测量的特点：测量次数</a:t>
            </a:r>
            <a:r>
              <a:rPr lang="en-US" altLang="zh-CN" sz="2400" b="1">
                <a:solidFill>
                  <a:srgbClr val="0070C0"/>
                </a:solidFill>
                <a:latin typeface="黑体" pitchFamily="2" charset="-122"/>
                <a:ea typeface="黑体" pitchFamily="2" charset="-122"/>
              </a:rPr>
              <a:t>n=1</a:t>
            </a:r>
            <a:r>
              <a:rPr lang="zh-CN" altLang="en-US" sz="2400" b="1">
                <a:solidFill>
                  <a:srgbClr val="0070C0"/>
                </a:solidFill>
                <a:latin typeface="黑体" pitchFamily="2" charset="-122"/>
                <a:ea typeface="黑体" pitchFamily="2" charset="-122"/>
              </a:rPr>
              <a:t>，只有</a:t>
            </a:r>
            <a:r>
              <a:rPr lang="en-US" altLang="zh-CN" sz="2400" b="1">
                <a:solidFill>
                  <a:srgbClr val="0070C0"/>
                </a:solidFill>
                <a:latin typeface="黑体" pitchFamily="2" charset="-122"/>
                <a:ea typeface="黑体" pitchFamily="2" charset="-122"/>
              </a:rPr>
              <a:t>B</a:t>
            </a:r>
            <a:r>
              <a:rPr lang="zh-CN" altLang="en-US" sz="2400" b="1">
                <a:solidFill>
                  <a:srgbClr val="0070C0"/>
                </a:solidFill>
                <a:latin typeface="黑体" pitchFamily="2" charset="-122"/>
                <a:ea typeface="黑体" pitchFamily="2" charset="-122"/>
              </a:rPr>
              <a:t>类不确定度。</a:t>
            </a:r>
          </a:p>
        </p:txBody>
      </p:sp>
      <p:sp>
        <p:nvSpPr>
          <p:cNvPr id="9" name="Rectangle 3"/>
          <p:cNvSpPr txBox="1">
            <a:spLocks noChangeArrowheads="1"/>
          </p:cNvSpPr>
          <p:nvPr/>
        </p:nvSpPr>
        <p:spPr>
          <a:xfrm>
            <a:off x="422275" y="4449763"/>
            <a:ext cx="5430838" cy="438150"/>
          </a:xfrm>
          <a:prstGeom prst="rect">
            <a:avLst/>
          </a:prstGeom>
        </p:spPr>
        <p:txBody>
          <a:bodyPr/>
          <a:lstStyle/>
          <a:p>
            <a:pPr marL="228600" indent="-228600" defTabSz="914400">
              <a:lnSpc>
                <a:spcPct val="90000"/>
              </a:lnSpc>
              <a:spcBef>
                <a:spcPts val="1000"/>
              </a:spcBef>
              <a:buFont typeface="Wingdings" pitchFamily="2" charset="2"/>
              <a:buNone/>
              <a:defRPr/>
            </a:pPr>
            <a:r>
              <a:rPr lang="zh-CN" altLang="en-US" sz="2800" b="1" dirty="0">
                <a:latin typeface="黑体" pitchFamily="49" charset="-122"/>
                <a:ea typeface="黑体" pitchFamily="49" charset="-122"/>
              </a:rPr>
              <a:t>（</a:t>
            </a:r>
            <a:r>
              <a:rPr lang="en-US" altLang="zh-CN" sz="2800" b="1" dirty="0">
                <a:latin typeface="黑体" pitchFamily="49" charset="-122"/>
                <a:ea typeface="黑体" pitchFamily="49" charset="-122"/>
              </a:rPr>
              <a:t>2</a:t>
            </a:r>
            <a:r>
              <a:rPr lang="zh-CN" altLang="en-US" sz="2800" b="1" dirty="0">
                <a:latin typeface="黑体" pitchFamily="49" charset="-122"/>
                <a:ea typeface="黑体" pitchFamily="49" charset="-122"/>
              </a:rPr>
              <a:t>）多次等精度测量结果的表示</a:t>
            </a:r>
            <a:endParaRPr lang="zh-CN" altLang="en-US" sz="2800" dirty="0">
              <a:latin typeface="+mn-lt"/>
              <a:ea typeface="+mn-ea"/>
            </a:endParaRPr>
          </a:p>
          <a:p>
            <a:pPr marL="228600" indent="-228600" defTabSz="914400">
              <a:lnSpc>
                <a:spcPct val="90000"/>
              </a:lnSpc>
              <a:spcBef>
                <a:spcPts val="1000"/>
              </a:spcBef>
              <a:buFont typeface="Wingdings" pitchFamily="2" charset="2"/>
              <a:buNone/>
              <a:defRPr/>
            </a:pPr>
            <a:endParaRPr lang="en-US" altLang="zh-CN" sz="2800" dirty="0">
              <a:solidFill>
                <a:schemeClr val="bg2"/>
              </a:solidFill>
              <a:latin typeface="+mn-lt"/>
              <a:ea typeface="黑体" pitchFamily="49" charset="-122"/>
            </a:endParaRPr>
          </a:p>
        </p:txBody>
      </p:sp>
      <p:graphicFrame>
        <p:nvGraphicFramePr>
          <p:cNvPr id="10" name="Object 4"/>
          <p:cNvGraphicFramePr>
            <a:graphicFrameLocks/>
          </p:cNvGraphicFramePr>
          <p:nvPr/>
        </p:nvGraphicFramePr>
        <p:xfrm>
          <a:off x="1155700" y="5618163"/>
          <a:ext cx="2703513" cy="600075"/>
        </p:xfrm>
        <a:graphic>
          <a:graphicData uri="http://schemas.openxmlformats.org/presentationml/2006/ole">
            <p:oleObj spid="_x0000_s10244" r:id="rId5" imgW="1054875" imgH="229016" progId="Equation.3">
              <p:embed/>
            </p:oleObj>
          </a:graphicData>
        </a:graphic>
      </p:graphicFrame>
      <p:grpSp>
        <p:nvGrpSpPr>
          <p:cNvPr id="10253" name="组合 14"/>
          <p:cNvGrpSpPr>
            <a:grpSpLocks/>
          </p:cNvGrpSpPr>
          <p:nvPr/>
        </p:nvGrpSpPr>
        <p:grpSpPr bwMode="auto">
          <a:xfrm>
            <a:off x="4102100" y="5548313"/>
            <a:ext cx="5980113" cy="554037"/>
            <a:chOff x="2374812" y="4530430"/>
            <a:chExt cx="5978613" cy="553011"/>
          </a:xfrm>
        </p:grpSpPr>
        <p:graphicFrame>
          <p:nvGraphicFramePr>
            <p:cNvPr id="10246" name="Object 6"/>
            <p:cNvGraphicFramePr>
              <a:graphicFrameLocks/>
            </p:cNvGraphicFramePr>
            <p:nvPr/>
          </p:nvGraphicFramePr>
          <p:xfrm>
            <a:off x="2374812" y="4530430"/>
            <a:ext cx="487340" cy="553011"/>
          </p:xfrm>
          <a:graphic>
            <a:graphicData uri="http://schemas.openxmlformats.org/presentationml/2006/ole">
              <p:oleObj spid="_x0000_s10246" r:id="rId6" imgW="140138" imgH="165560" progId="Equation.3">
                <p:embed/>
              </p:oleObj>
            </a:graphicData>
          </a:graphic>
        </p:graphicFrame>
        <p:sp>
          <p:nvSpPr>
            <p:cNvPr id="10258" name="Text Box 8"/>
            <p:cNvSpPr txBox="1">
              <a:spLocks noChangeArrowheads="1"/>
            </p:cNvSpPr>
            <p:nvPr/>
          </p:nvSpPr>
          <p:spPr bwMode="auto">
            <a:xfrm>
              <a:off x="2714625" y="4553568"/>
              <a:ext cx="5638800" cy="460809"/>
            </a:xfrm>
            <a:prstGeom prst="rect">
              <a:avLst/>
            </a:prstGeom>
            <a:noFill/>
            <a:ln w="9525">
              <a:noFill/>
              <a:miter lim="800000"/>
              <a:headEnd/>
              <a:tailEnd/>
            </a:ln>
          </p:spPr>
          <p:txBody>
            <a:bodyPr>
              <a:spAutoFit/>
            </a:bodyPr>
            <a:lstStyle/>
            <a:p>
              <a:pPr>
                <a:spcBef>
                  <a:spcPct val="50000"/>
                </a:spcBef>
              </a:pPr>
              <a:r>
                <a:rPr lang="zh-CN" altLang="en-US" sz="2400">
                  <a:latin typeface="黑体" pitchFamily="2" charset="-122"/>
                  <a:ea typeface="黑体" pitchFamily="2" charset="-122"/>
                </a:rPr>
                <a:t>：多次测量的平均值 </a:t>
              </a:r>
            </a:p>
          </p:txBody>
        </p:sp>
      </p:grpSp>
      <p:grpSp>
        <p:nvGrpSpPr>
          <p:cNvPr id="10254" name="组合 15"/>
          <p:cNvGrpSpPr>
            <a:grpSpLocks/>
          </p:cNvGrpSpPr>
          <p:nvPr/>
        </p:nvGrpSpPr>
        <p:grpSpPr bwMode="auto">
          <a:xfrm>
            <a:off x="4094163" y="6043613"/>
            <a:ext cx="5091112" cy="698500"/>
            <a:chOff x="2365367" y="5159864"/>
            <a:chExt cx="5092063" cy="698495"/>
          </a:xfrm>
        </p:grpSpPr>
        <p:graphicFrame>
          <p:nvGraphicFramePr>
            <p:cNvPr id="10245" name="Object 9"/>
            <p:cNvGraphicFramePr>
              <a:graphicFrameLocks/>
            </p:cNvGraphicFramePr>
            <p:nvPr/>
          </p:nvGraphicFramePr>
          <p:xfrm>
            <a:off x="2365367" y="5159864"/>
            <a:ext cx="494767" cy="698495"/>
          </p:xfrm>
          <a:graphic>
            <a:graphicData uri="http://schemas.openxmlformats.org/presentationml/2006/ole">
              <p:oleObj spid="_x0000_s10245" r:id="rId7" imgW="165560" imgH="229116" progId="Equation.3">
                <p:embed/>
              </p:oleObj>
            </a:graphicData>
          </a:graphic>
        </p:graphicFrame>
        <p:sp>
          <p:nvSpPr>
            <p:cNvPr id="10257" name="Text Box 11"/>
            <p:cNvSpPr txBox="1">
              <a:spLocks noChangeArrowheads="1"/>
            </p:cNvSpPr>
            <p:nvPr/>
          </p:nvSpPr>
          <p:spPr bwMode="auto">
            <a:xfrm>
              <a:off x="2733030" y="5239050"/>
              <a:ext cx="4724400" cy="461662"/>
            </a:xfrm>
            <a:prstGeom prst="rect">
              <a:avLst/>
            </a:prstGeom>
            <a:noFill/>
            <a:ln w="9525">
              <a:noFill/>
              <a:miter lim="800000"/>
              <a:headEnd/>
              <a:tailEnd/>
            </a:ln>
          </p:spPr>
          <p:txBody>
            <a:bodyPr>
              <a:spAutoFit/>
            </a:bodyPr>
            <a:lstStyle/>
            <a:p>
              <a:pPr>
                <a:spcBef>
                  <a:spcPct val="50000"/>
                </a:spcBef>
              </a:pPr>
              <a:r>
                <a:rPr lang="zh-CN" altLang="en-US" sz="2400">
                  <a:latin typeface="黑体" pitchFamily="2" charset="-122"/>
                  <a:ea typeface="黑体" pitchFamily="2" charset="-122"/>
                </a:rPr>
                <a:t>：合成标准不确定度</a:t>
              </a:r>
            </a:p>
          </p:txBody>
        </p:sp>
      </p:grpSp>
      <p:sp>
        <p:nvSpPr>
          <p:cNvPr id="10255" name="矩形 16"/>
          <p:cNvSpPr>
            <a:spLocks noChangeArrowheads="1"/>
          </p:cNvSpPr>
          <p:nvPr/>
        </p:nvSpPr>
        <p:spPr bwMode="auto">
          <a:xfrm>
            <a:off x="835025" y="5000625"/>
            <a:ext cx="5573713" cy="425450"/>
          </a:xfrm>
          <a:prstGeom prst="rect">
            <a:avLst/>
          </a:prstGeom>
          <a:noFill/>
          <a:ln w="9525">
            <a:noFill/>
            <a:miter lim="800000"/>
            <a:headEnd/>
            <a:tailEnd/>
          </a:ln>
        </p:spPr>
        <p:txBody>
          <a:bodyPr>
            <a:spAutoFit/>
          </a:bodyPr>
          <a:lstStyle/>
          <a:p>
            <a:pPr marL="228600" indent="-228600" defTabSz="914400">
              <a:lnSpc>
                <a:spcPct val="90000"/>
              </a:lnSpc>
              <a:spcBef>
                <a:spcPts val="1000"/>
              </a:spcBef>
            </a:pPr>
            <a:r>
              <a:rPr lang="zh-CN" altLang="en-US" sz="2400" b="1">
                <a:solidFill>
                  <a:srgbClr val="0070C0"/>
                </a:solidFill>
                <a:latin typeface="黑体" pitchFamily="2" charset="-122"/>
                <a:ea typeface="黑体" pitchFamily="2" charset="-122"/>
              </a:rPr>
              <a:t>多次次测量：</a:t>
            </a:r>
            <a:r>
              <a:rPr lang="en-US" altLang="zh-CN" sz="2400" b="1">
                <a:solidFill>
                  <a:srgbClr val="0070C0"/>
                </a:solidFill>
                <a:latin typeface="黑体" pitchFamily="2" charset="-122"/>
                <a:ea typeface="黑体" pitchFamily="2" charset="-122"/>
              </a:rPr>
              <a:t>A</a:t>
            </a:r>
            <a:r>
              <a:rPr lang="zh-CN" altLang="en-US" sz="2400" b="1">
                <a:solidFill>
                  <a:srgbClr val="0070C0"/>
                </a:solidFill>
                <a:latin typeface="黑体" pitchFamily="2" charset="-122"/>
                <a:ea typeface="黑体" pitchFamily="2" charset="-122"/>
              </a:rPr>
              <a:t>类</a:t>
            </a:r>
            <a:r>
              <a:rPr lang="en-US" altLang="zh-CN" sz="2400" b="1">
                <a:solidFill>
                  <a:srgbClr val="0070C0"/>
                </a:solidFill>
                <a:latin typeface="黑体" pitchFamily="2" charset="-122"/>
                <a:ea typeface="黑体" pitchFamily="2" charset="-122"/>
              </a:rPr>
              <a:t>B</a:t>
            </a:r>
            <a:r>
              <a:rPr lang="zh-CN" altLang="en-US" sz="2400" b="1">
                <a:solidFill>
                  <a:srgbClr val="0070C0"/>
                </a:solidFill>
                <a:latin typeface="黑体" pitchFamily="2" charset="-122"/>
                <a:ea typeface="黑体" pitchFamily="2" charset="-122"/>
              </a:rPr>
              <a:t>类合成不确定度</a:t>
            </a:r>
          </a:p>
        </p:txBody>
      </p:sp>
      <p:sp>
        <p:nvSpPr>
          <p:cNvPr id="11" name="Rectangle 2"/>
          <p:cNvSpPr txBox="1">
            <a:spLocks noChangeArrowheads="1"/>
          </p:cNvSpPr>
          <p:nvPr/>
        </p:nvSpPr>
        <p:spPr>
          <a:xfrm>
            <a:off x="1490663" y="273050"/>
            <a:ext cx="4333875" cy="600075"/>
          </a:xfrm>
          <a:prstGeom prst="rect">
            <a:avLst/>
          </a:prstGeom>
        </p:spPr>
        <p:txBody>
          <a:bodyPr>
            <a:scene3d>
              <a:camera prst="orthographicFront"/>
              <a:lightRig rig="threePt" dir="t"/>
            </a:scene3d>
          </a:bodyPr>
          <a:lstStyle>
            <a:defPPr>
              <a:defRPr lang="zh-CN"/>
            </a:defPPr>
            <a:lvl1pPr algn="l" defTabSz="912495" rtl="0" fontAlgn="base">
              <a:spcBef>
                <a:spcPct val="0"/>
              </a:spcBef>
              <a:spcAft>
                <a:spcPct val="0"/>
              </a:spcAft>
              <a:defRPr kern="1200">
                <a:solidFill>
                  <a:schemeClr val="tx1"/>
                </a:solidFill>
                <a:latin typeface="Arial" pitchFamily="34" charset="0"/>
                <a:ea typeface="宋体" pitchFamily="2" charset="-122"/>
                <a:cs typeface="+mn-cs"/>
              </a:defRPr>
            </a:lvl1pPr>
            <a:lvl2pPr marL="4559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2pPr>
            <a:lvl3pPr marL="9131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3pPr>
            <a:lvl4pPr marL="13703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4pPr>
            <a:lvl5pPr marL="18275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914400">
              <a:lnSpc>
                <a:spcPct val="90000"/>
              </a:lnSpc>
              <a:buFontTx/>
              <a:buNone/>
              <a:defRPr/>
            </a:pPr>
            <a:r>
              <a:rPr lang="zh-CN" altLang="en-US" sz="3600" b="1" dirty="0" smtClean="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三 测量结果的表示</a:t>
            </a:r>
          </a:p>
        </p:txBody>
      </p:sp>
    </p:spTree>
  </p:cSld>
  <p:clrMapOvr>
    <a:masterClrMapping/>
  </p:clrMapOvr>
  <p:transition spd="med">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3"/>
          <p:cNvPicPr>
            <a:picLocks noChangeAspect="1" noChangeArrowheads="1"/>
          </p:cNvPicPr>
          <p:nvPr/>
        </p:nvPicPr>
        <p:blipFill>
          <a:blip r:embed="rId2" cstate="print"/>
          <a:srcRect/>
          <a:stretch>
            <a:fillRect/>
          </a:stretch>
        </p:blipFill>
        <p:spPr bwMode="auto">
          <a:xfrm>
            <a:off x="595313" y="73025"/>
            <a:ext cx="8094662" cy="6008688"/>
          </a:xfrm>
          <a:prstGeom prst="rect">
            <a:avLst/>
          </a:prstGeom>
          <a:noFill/>
          <a:ln w="12700">
            <a:noFill/>
            <a:miter lim="800000"/>
            <a:headEnd/>
            <a:tailEnd/>
          </a:ln>
        </p:spPr>
      </p:pic>
      <p:sp>
        <p:nvSpPr>
          <p:cNvPr id="86019" name="TextBox 5"/>
          <p:cNvSpPr txBox="1">
            <a:spLocks noChangeArrowheads="1"/>
          </p:cNvSpPr>
          <p:nvPr/>
        </p:nvSpPr>
        <p:spPr bwMode="auto">
          <a:xfrm>
            <a:off x="2571750" y="6072188"/>
            <a:ext cx="3470275" cy="579437"/>
          </a:xfrm>
          <a:prstGeom prst="rect">
            <a:avLst/>
          </a:prstGeom>
          <a:noFill/>
          <a:ln w="9525">
            <a:noFill/>
            <a:miter lim="800000"/>
            <a:headEnd/>
            <a:tailEnd/>
          </a:ln>
        </p:spPr>
        <p:txBody>
          <a:bodyPr wrap="none">
            <a:spAutoFit/>
          </a:bodyPr>
          <a:lstStyle/>
          <a:p>
            <a:r>
              <a:rPr lang="en-US" altLang="zh-CN" sz="3200" b="1">
                <a:latin typeface="Arial" pitchFamily="34" charset="0"/>
              </a:rPr>
              <a:t>d=19.75(0.02)mm</a:t>
            </a:r>
            <a:endParaRPr lang="zh-CN" altLang="en-US" sz="3200" b="1">
              <a:latin typeface="Arial" pitchFamily="34" charset="0"/>
            </a:endParaRPr>
          </a:p>
        </p:txBody>
      </p:sp>
    </p:spTree>
  </p:cSld>
  <p:clrMapOvr>
    <a:masterClrMapping/>
  </p:clrMapOvr>
  <p:transition spd="med">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ChangeArrowheads="1"/>
          </p:cNvSpPr>
          <p:nvPr/>
        </p:nvSpPr>
        <p:spPr bwMode="auto">
          <a:xfrm>
            <a:off x="0" y="3276600"/>
            <a:ext cx="9144000" cy="304800"/>
          </a:xfrm>
          <a:prstGeom prst="rect">
            <a:avLst/>
          </a:prstGeom>
          <a:noFill/>
          <a:ln w="9525">
            <a:noFill/>
            <a:miter lim="800000"/>
            <a:headEnd/>
            <a:tailEnd/>
          </a:ln>
        </p:spPr>
        <p:txBody>
          <a:bodyPr>
            <a:spAutoFit/>
          </a:bodyPr>
          <a:lstStyle/>
          <a:p>
            <a:r>
              <a:rPr lang="en-US" altLang="zh-CN" sz="1000">
                <a:latin typeface="Arial" pitchFamily="34" charset="0"/>
              </a:rPr>
              <a:t> </a:t>
            </a:r>
            <a:r>
              <a:rPr lang="en-US" altLang="zh-CN" sz="1400">
                <a:latin typeface="Arial" pitchFamily="34" charset="0"/>
              </a:rPr>
              <a:t> </a:t>
            </a:r>
            <a:endParaRPr lang="en-US" altLang="zh-CN">
              <a:latin typeface="Arial" pitchFamily="34" charset="0"/>
            </a:endParaRPr>
          </a:p>
        </p:txBody>
      </p:sp>
      <p:sp>
        <p:nvSpPr>
          <p:cNvPr id="87043" name="Text Box 10"/>
          <p:cNvSpPr txBox="1">
            <a:spLocks noChangeArrowheads="1"/>
          </p:cNvSpPr>
          <p:nvPr/>
        </p:nvSpPr>
        <p:spPr bwMode="auto">
          <a:xfrm>
            <a:off x="468313" y="1255713"/>
            <a:ext cx="8286750" cy="1570037"/>
          </a:xfrm>
          <a:prstGeom prst="rect">
            <a:avLst/>
          </a:prstGeom>
          <a:noFill/>
          <a:ln w="12700">
            <a:noFill/>
            <a:miter lim="800000"/>
            <a:headEnd/>
            <a:tailEnd/>
          </a:ln>
        </p:spPr>
        <p:txBody>
          <a:bodyPr>
            <a:spAutoFit/>
          </a:bodyPr>
          <a:lstStyle/>
          <a:p>
            <a:pPr>
              <a:spcBef>
                <a:spcPct val="50000"/>
              </a:spcBef>
            </a:pPr>
            <a:r>
              <a:rPr lang="zh-CN" altLang="en-US" sz="2400" b="1">
                <a:solidFill>
                  <a:srgbClr val="002060"/>
                </a:solidFill>
                <a:latin typeface="黑体" pitchFamily="2" charset="-122"/>
                <a:ea typeface="黑体" pitchFamily="2" charset="-122"/>
              </a:rPr>
              <a:t>例：用螺旋测微器测量小钢球的直径</a:t>
            </a:r>
            <a:r>
              <a:rPr lang="en-US" altLang="zh-CN" sz="2400" b="1">
                <a:solidFill>
                  <a:srgbClr val="002060"/>
                </a:solidFill>
                <a:latin typeface="黑体" pitchFamily="2" charset="-122"/>
                <a:ea typeface="黑体" pitchFamily="2" charset="-122"/>
              </a:rPr>
              <a:t>D</a:t>
            </a:r>
            <a:r>
              <a:rPr lang="zh-CN" altLang="en-US" sz="2400" b="1">
                <a:solidFill>
                  <a:srgbClr val="002060"/>
                </a:solidFill>
                <a:latin typeface="黑体" pitchFamily="2" charset="-122"/>
                <a:ea typeface="黑体" pitchFamily="2" charset="-122"/>
              </a:rPr>
              <a:t>，共测</a:t>
            </a:r>
            <a:r>
              <a:rPr lang="en-US" altLang="zh-CN" sz="2400" b="1">
                <a:solidFill>
                  <a:srgbClr val="002060"/>
                </a:solidFill>
                <a:latin typeface="黑体" pitchFamily="2" charset="-122"/>
                <a:ea typeface="黑体" pitchFamily="2" charset="-122"/>
              </a:rPr>
              <a:t>7</a:t>
            </a:r>
            <a:r>
              <a:rPr lang="zh-CN" altLang="en-US" sz="2400" b="1">
                <a:solidFill>
                  <a:srgbClr val="002060"/>
                </a:solidFill>
                <a:latin typeface="黑体" pitchFamily="2" charset="-122"/>
                <a:ea typeface="黑体" pitchFamily="2" charset="-122"/>
              </a:rPr>
              <a:t>次，测量值</a:t>
            </a:r>
            <a:r>
              <a:rPr lang="en-US" altLang="zh-CN" sz="2400" b="1">
                <a:solidFill>
                  <a:srgbClr val="002060"/>
                </a:solidFill>
                <a:latin typeface="黑体" pitchFamily="2" charset="-122"/>
                <a:ea typeface="黑体" pitchFamily="2" charset="-122"/>
              </a:rPr>
              <a:t>d</a:t>
            </a:r>
            <a:r>
              <a:rPr lang="en-US" altLang="zh-CN" sz="2400" b="1" baseline="-25000">
                <a:solidFill>
                  <a:srgbClr val="002060"/>
                </a:solidFill>
                <a:latin typeface="黑体" pitchFamily="2" charset="-122"/>
                <a:ea typeface="黑体" pitchFamily="2" charset="-122"/>
              </a:rPr>
              <a:t>i</a:t>
            </a:r>
            <a:r>
              <a:rPr lang="zh-CN" altLang="en-US" sz="2400" b="1">
                <a:solidFill>
                  <a:srgbClr val="002060"/>
                </a:solidFill>
                <a:latin typeface="黑体" pitchFamily="2" charset="-122"/>
                <a:ea typeface="黑体" pitchFamily="2" charset="-122"/>
              </a:rPr>
              <a:t>是（</a:t>
            </a:r>
            <a:r>
              <a:rPr lang="en-US" altLang="zh-CN" sz="2400" b="1">
                <a:solidFill>
                  <a:srgbClr val="002060"/>
                </a:solidFill>
                <a:latin typeface="黑体" pitchFamily="2" charset="-122"/>
                <a:ea typeface="黑体" pitchFamily="2" charset="-122"/>
              </a:rPr>
              <a:t>6.995</a:t>
            </a:r>
            <a:r>
              <a:rPr lang="zh-CN" altLang="en-US" sz="2400" b="1">
                <a:solidFill>
                  <a:srgbClr val="002060"/>
                </a:solidFill>
                <a:latin typeface="黑体" pitchFamily="2" charset="-122"/>
                <a:ea typeface="黑体" pitchFamily="2" charset="-122"/>
              </a:rPr>
              <a:t>，</a:t>
            </a:r>
            <a:r>
              <a:rPr lang="en-US" altLang="zh-CN" sz="2400" b="1">
                <a:solidFill>
                  <a:srgbClr val="002060"/>
                </a:solidFill>
                <a:latin typeface="黑体" pitchFamily="2" charset="-122"/>
                <a:ea typeface="黑体" pitchFamily="2" charset="-122"/>
              </a:rPr>
              <a:t>6.998</a:t>
            </a:r>
            <a:r>
              <a:rPr lang="zh-CN" altLang="en-US" sz="2400" b="1">
                <a:solidFill>
                  <a:srgbClr val="002060"/>
                </a:solidFill>
                <a:latin typeface="黑体" pitchFamily="2" charset="-122"/>
                <a:ea typeface="黑体" pitchFamily="2" charset="-122"/>
              </a:rPr>
              <a:t>，</a:t>
            </a:r>
            <a:r>
              <a:rPr lang="en-US" altLang="zh-CN" sz="2400" b="1">
                <a:solidFill>
                  <a:srgbClr val="002060"/>
                </a:solidFill>
                <a:latin typeface="黑体" pitchFamily="2" charset="-122"/>
                <a:ea typeface="黑体" pitchFamily="2" charset="-122"/>
              </a:rPr>
              <a:t>6.994</a:t>
            </a:r>
            <a:r>
              <a:rPr lang="zh-CN" altLang="en-US" sz="2400" b="1">
                <a:solidFill>
                  <a:srgbClr val="002060"/>
                </a:solidFill>
                <a:latin typeface="黑体" pitchFamily="2" charset="-122"/>
                <a:ea typeface="黑体" pitchFamily="2" charset="-122"/>
              </a:rPr>
              <a:t>， </a:t>
            </a:r>
            <a:r>
              <a:rPr lang="en-US" altLang="zh-CN" sz="2400" b="1">
                <a:solidFill>
                  <a:srgbClr val="002060"/>
                </a:solidFill>
                <a:latin typeface="黑体" pitchFamily="2" charset="-122"/>
                <a:ea typeface="黑体" pitchFamily="2" charset="-122"/>
              </a:rPr>
              <a:t>6.997</a:t>
            </a:r>
            <a:r>
              <a:rPr lang="zh-CN" altLang="en-US" sz="2400" b="1">
                <a:solidFill>
                  <a:srgbClr val="002060"/>
                </a:solidFill>
                <a:latin typeface="黑体" pitchFamily="2" charset="-122"/>
                <a:ea typeface="黑体" pitchFamily="2" charset="-122"/>
              </a:rPr>
              <a:t>，</a:t>
            </a:r>
            <a:r>
              <a:rPr lang="en-US" altLang="zh-CN" sz="2400" b="1">
                <a:solidFill>
                  <a:srgbClr val="FF0000"/>
                </a:solidFill>
                <a:latin typeface="黑体" pitchFamily="2" charset="-122"/>
                <a:ea typeface="黑体" pitchFamily="2" charset="-122"/>
              </a:rPr>
              <a:t>5.995</a:t>
            </a:r>
            <a:r>
              <a:rPr lang="zh-CN" altLang="en-US" sz="2400" b="1">
                <a:solidFill>
                  <a:srgbClr val="002060"/>
                </a:solidFill>
                <a:latin typeface="黑体" pitchFamily="2" charset="-122"/>
                <a:ea typeface="黑体" pitchFamily="2" charset="-122"/>
              </a:rPr>
              <a:t>， </a:t>
            </a:r>
            <a:r>
              <a:rPr lang="en-US" altLang="zh-CN" sz="2400" b="1">
                <a:solidFill>
                  <a:srgbClr val="002060"/>
                </a:solidFill>
                <a:latin typeface="黑体" pitchFamily="2" charset="-122"/>
                <a:ea typeface="黑体" pitchFamily="2" charset="-122"/>
              </a:rPr>
              <a:t>6.993</a:t>
            </a:r>
            <a:r>
              <a:rPr lang="zh-CN" altLang="en-US" sz="2400" b="1">
                <a:solidFill>
                  <a:srgbClr val="002060"/>
                </a:solidFill>
                <a:latin typeface="黑体" pitchFamily="2" charset="-122"/>
                <a:ea typeface="黑体" pitchFamily="2" charset="-122"/>
              </a:rPr>
              <a:t>， </a:t>
            </a:r>
            <a:r>
              <a:rPr lang="en-US" altLang="zh-CN" sz="2400" b="1">
                <a:solidFill>
                  <a:srgbClr val="002060"/>
                </a:solidFill>
                <a:latin typeface="黑体" pitchFamily="2" charset="-122"/>
                <a:ea typeface="黑体" pitchFamily="2" charset="-122"/>
              </a:rPr>
              <a:t>6.994</a:t>
            </a:r>
            <a:r>
              <a:rPr lang="zh-CN" altLang="en-US" sz="2400" b="1">
                <a:solidFill>
                  <a:srgbClr val="002060"/>
                </a:solidFill>
                <a:latin typeface="黑体" pitchFamily="2" charset="-122"/>
                <a:ea typeface="黑体" pitchFamily="2" charset="-122"/>
              </a:rPr>
              <a:t>）</a:t>
            </a:r>
            <a:r>
              <a:rPr lang="en-US" altLang="zh-CN" sz="2400" b="1">
                <a:solidFill>
                  <a:srgbClr val="002060"/>
                </a:solidFill>
                <a:latin typeface="黑体" pitchFamily="2" charset="-122"/>
                <a:ea typeface="黑体" pitchFamily="2" charset="-122"/>
              </a:rPr>
              <a:t>nm</a:t>
            </a:r>
            <a:r>
              <a:rPr lang="zh-CN" altLang="en-US" sz="2400" b="1">
                <a:solidFill>
                  <a:srgbClr val="002060"/>
                </a:solidFill>
                <a:latin typeface="黑体" pitchFamily="2" charset="-122"/>
                <a:ea typeface="黑体" pitchFamily="2" charset="-122"/>
              </a:rPr>
              <a:t>，螺旋测微计零点读数值为</a:t>
            </a:r>
            <a:r>
              <a:rPr lang="en-US" altLang="zh-CN" sz="2400" b="1">
                <a:solidFill>
                  <a:srgbClr val="002060"/>
                </a:solidFill>
                <a:latin typeface="黑体" pitchFamily="2" charset="-122"/>
                <a:ea typeface="黑体" pitchFamily="2" charset="-122"/>
              </a:rPr>
              <a:t>-0.003 mm</a:t>
            </a:r>
            <a:r>
              <a:rPr lang="zh-CN" altLang="en-US" sz="2400" b="1">
                <a:solidFill>
                  <a:srgbClr val="002060"/>
                </a:solidFill>
                <a:latin typeface="黑体" pitchFamily="2" charset="-122"/>
                <a:ea typeface="黑体" pitchFamily="2" charset="-122"/>
              </a:rPr>
              <a:t>，螺旋测微器的允许误差限△</a:t>
            </a:r>
            <a:r>
              <a:rPr lang="en-US" altLang="zh-CN" sz="2400" b="1">
                <a:solidFill>
                  <a:srgbClr val="002060"/>
                </a:solidFill>
                <a:latin typeface="黑体" pitchFamily="2" charset="-122"/>
                <a:ea typeface="黑体" pitchFamily="2" charset="-122"/>
              </a:rPr>
              <a:t>ins=0.004 mm, </a:t>
            </a:r>
            <a:r>
              <a:rPr lang="zh-CN" altLang="en-US" sz="2400" b="1">
                <a:solidFill>
                  <a:srgbClr val="002060"/>
                </a:solidFill>
                <a:latin typeface="黑体" pitchFamily="2" charset="-122"/>
                <a:ea typeface="黑体" pitchFamily="2" charset="-122"/>
              </a:rPr>
              <a:t>写出测量结果。</a:t>
            </a:r>
            <a:endParaRPr lang="en-US" altLang="zh-CN" sz="2400" b="1">
              <a:solidFill>
                <a:srgbClr val="002060"/>
              </a:solidFill>
              <a:latin typeface="黑体" pitchFamily="2" charset="-122"/>
              <a:ea typeface="黑体" pitchFamily="2" charset="-122"/>
            </a:endParaRPr>
          </a:p>
        </p:txBody>
      </p:sp>
      <p:sp>
        <p:nvSpPr>
          <p:cNvPr id="87044" name="Text Box 4"/>
          <p:cNvSpPr txBox="1">
            <a:spLocks noChangeArrowheads="1"/>
          </p:cNvSpPr>
          <p:nvPr/>
        </p:nvSpPr>
        <p:spPr bwMode="auto">
          <a:xfrm>
            <a:off x="466725" y="3138488"/>
            <a:ext cx="1878013" cy="579437"/>
          </a:xfrm>
          <a:prstGeom prst="rect">
            <a:avLst/>
          </a:prstGeom>
          <a:noFill/>
          <a:ln w="9525">
            <a:noFill/>
            <a:miter lim="800000"/>
            <a:headEnd/>
            <a:tailEnd/>
          </a:ln>
        </p:spPr>
        <p:txBody>
          <a:bodyPr wrap="none">
            <a:spAutoFit/>
          </a:bodyPr>
          <a:lstStyle/>
          <a:p>
            <a:r>
              <a:rPr lang="en-US" altLang="zh-CN" sz="3200">
                <a:solidFill>
                  <a:srgbClr val="FF0000"/>
                </a:solidFill>
                <a:latin typeface="Arial" pitchFamily="34" charset="0"/>
              </a:rPr>
              <a:t>Solution: </a:t>
            </a:r>
          </a:p>
        </p:txBody>
      </p:sp>
      <p:sp>
        <p:nvSpPr>
          <p:cNvPr id="87045" name="Text Box 5"/>
          <p:cNvSpPr txBox="1">
            <a:spLocks noChangeArrowheads="1"/>
          </p:cNvSpPr>
          <p:nvPr/>
        </p:nvSpPr>
        <p:spPr bwMode="auto">
          <a:xfrm>
            <a:off x="361950" y="3711575"/>
            <a:ext cx="7007225" cy="365125"/>
          </a:xfrm>
          <a:prstGeom prst="rect">
            <a:avLst/>
          </a:prstGeom>
          <a:noFill/>
          <a:ln w="9525">
            <a:noFill/>
            <a:miter lim="800000"/>
            <a:headEnd/>
            <a:tailEnd/>
          </a:ln>
        </p:spPr>
        <p:txBody>
          <a:bodyPr>
            <a:spAutoFit/>
          </a:bodyPr>
          <a:lstStyle/>
          <a:p>
            <a:r>
              <a:rPr lang="en-US" altLang="zh-CN">
                <a:solidFill>
                  <a:srgbClr val="FF0000"/>
                </a:solidFill>
                <a:latin typeface="Arial" pitchFamily="34" charset="0"/>
              </a:rPr>
              <a:t>(1)The datum 5.995 nm is obviously spurious, and must be rejected</a:t>
            </a:r>
          </a:p>
        </p:txBody>
      </p:sp>
      <p:pic>
        <p:nvPicPr>
          <p:cNvPr id="87046" name="Picture 6" descr="3772373921394886963968"/>
          <p:cNvPicPr>
            <a:picLocks noChangeAspect="1" noChangeArrowheads="1"/>
          </p:cNvPicPr>
          <p:nvPr/>
        </p:nvPicPr>
        <p:blipFill>
          <a:blip r:embed="rId2" cstate="print"/>
          <a:srcRect/>
          <a:stretch>
            <a:fillRect/>
          </a:stretch>
        </p:blipFill>
        <p:spPr bwMode="auto">
          <a:xfrm>
            <a:off x="2317750" y="4618038"/>
            <a:ext cx="3649663" cy="806450"/>
          </a:xfrm>
          <a:prstGeom prst="rect">
            <a:avLst/>
          </a:prstGeom>
          <a:noFill/>
          <a:ln w="9525">
            <a:noFill/>
            <a:miter lim="800000"/>
            <a:headEnd/>
            <a:tailEnd/>
          </a:ln>
        </p:spPr>
      </p:pic>
      <p:pic>
        <p:nvPicPr>
          <p:cNvPr id="87047" name="Picture 7" descr="1231082521394886963968"/>
          <p:cNvPicPr>
            <a:picLocks noChangeAspect="1" noChangeArrowheads="1"/>
          </p:cNvPicPr>
          <p:nvPr/>
        </p:nvPicPr>
        <p:blipFill>
          <a:blip r:embed="rId3" cstate="print"/>
          <a:srcRect/>
          <a:stretch>
            <a:fillRect/>
          </a:stretch>
        </p:blipFill>
        <p:spPr bwMode="auto">
          <a:xfrm>
            <a:off x="2286000" y="6000750"/>
            <a:ext cx="4395788" cy="450850"/>
          </a:xfrm>
          <a:prstGeom prst="rect">
            <a:avLst/>
          </a:prstGeom>
          <a:noFill/>
          <a:ln w="9525">
            <a:noFill/>
            <a:miter lim="800000"/>
            <a:headEnd/>
            <a:tailEnd/>
          </a:ln>
        </p:spPr>
      </p:pic>
      <p:sp>
        <p:nvSpPr>
          <p:cNvPr id="87048" name="矩形 7"/>
          <p:cNvSpPr>
            <a:spLocks noChangeArrowheads="1"/>
          </p:cNvSpPr>
          <p:nvPr/>
        </p:nvSpPr>
        <p:spPr bwMode="auto">
          <a:xfrm>
            <a:off x="384175" y="4152900"/>
            <a:ext cx="4959350" cy="365125"/>
          </a:xfrm>
          <a:prstGeom prst="rect">
            <a:avLst/>
          </a:prstGeom>
          <a:noFill/>
          <a:ln w="9525">
            <a:noFill/>
            <a:miter lim="800000"/>
            <a:headEnd/>
            <a:tailEnd/>
          </a:ln>
        </p:spPr>
        <p:txBody>
          <a:bodyPr>
            <a:spAutoFit/>
          </a:bodyPr>
          <a:lstStyle/>
          <a:p>
            <a:pPr marL="457200" indent="-457200"/>
            <a:r>
              <a:rPr lang="en-US" altLang="zh-CN">
                <a:solidFill>
                  <a:srgbClr val="FF0000"/>
                </a:solidFill>
                <a:latin typeface="Arial" pitchFamily="34" charset="0"/>
              </a:rPr>
              <a:t>(2) Find the mean value of the rest 6 data point</a:t>
            </a:r>
          </a:p>
        </p:txBody>
      </p:sp>
      <p:sp>
        <p:nvSpPr>
          <p:cNvPr id="87049" name="矩形 8"/>
          <p:cNvSpPr>
            <a:spLocks noChangeArrowheads="1"/>
          </p:cNvSpPr>
          <p:nvPr/>
        </p:nvSpPr>
        <p:spPr bwMode="auto">
          <a:xfrm>
            <a:off x="395288" y="5559425"/>
            <a:ext cx="6545262" cy="365125"/>
          </a:xfrm>
          <a:prstGeom prst="rect">
            <a:avLst/>
          </a:prstGeom>
          <a:noFill/>
          <a:ln w="9525">
            <a:noFill/>
            <a:miter lim="800000"/>
            <a:headEnd/>
            <a:tailEnd/>
          </a:ln>
        </p:spPr>
        <p:txBody>
          <a:bodyPr>
            <a:spAutoFit/>
          </a:bodyPr>
          <a:lstStyle/>
          <a:p>
            <a:pPr marL="457200" indent="-457200"/>
            <a:r>
              <a:rPr lang="en-US" altLang="zh-CN">
                <a:solidFill>
                  <a:srgbClr val="FF0000"/>
                </a:solidFill>
                <a:latin typeface="Arial" pitchFamily="34" charset="0"/>
              </a:rPr>
              <a:t>(3) Correct the mean value by eliminating the zero-offset error:</a:t>
            </a:r>
          </a:p>
        </p:txBody>
      </p:sp>
      <p:sp>
        <p:nvSpPr>
          <p:cNvPr id="11" name="Rectangle 2"/>
          <p:cNvSpPr txBox="1">
            <a:spLocks noChangeArrowheads="1"/>
          </p:cNvSpPr>
          <p:nvPr/>
        </p:nvSpPr>
        <p:spPr>
          <a:xfrm>
            <a:off x="1490663" y="273050"/>
            <a:ext cx="4333875" cy="600075"/>
          </a:xfrm>
          <a:prstGeom prst="rect">
            <a:avLst/>
          </a:prstGeom>
        </p:spPr>
        <p:txBody>
          <a:bodyPr>
            <a:scene3d>
              <a:camera prst="orthographicFront"/>
              <a:lightRig rig="threePt" dir="t"/>
            </a:scene3d>
          </a:bodyPr>
          <a:lstStyle>
            <a:defPPr>
              <a:defRPr lang="zh-CN"/>
            </a:defPPr>
            <a:lvl1pPr algn="l" defTabSz="912495" rtl="0" fontAlgn="base">
              <a:spcBef>
                <a:spcPct val="0"/>
              </a:spcBef>
              <a:spcAft>
                <a:spcPct val="0"/>
              </a:spcAft>
              <a:defRPr kern="1200">
                <a:solidFill>
                  <a:schemeClr val="tx1"/>
                </a:solidFill>
                <a:latin typeface="Arial" pitchFamily="34" charset="0"/>
                <a:ea typeface="宋体" pitchFamily="2" charset="-122"/>
                <a:cs typeface="+mn-cs"/>
              </a:defRPr>
            </a:lvl1pPr>
            <a:lvl2pPr marL="4559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2pPr>
            <a:lvl3pPr marL="9131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3pPr>
            <a:lvl4pPr marL="13703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4pPr>
            <a:lvl5pPr marL="18275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914400">
              <a:lnSpc>
                <a:spcPct val="90000"/>
              </a:lnSpc>
              <a:buFontTx/>
              <a:buNone/>
              <a:defRPr/>
            </a:pPr>
            <a:r>
              <a:rPr lang="zh-CN" altLang="en-US" sz="3600" b="1" dirty="0" smtClean="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三 测量结果的表示</a:t>
            </a:r>
          </a:p>
        </p:txBody>
      </p:sp>
    </p:spTree>
  </p:cSld>
  <p:clrMapOvr>
    <a:masterClrMapping/>
  </p:clrMapOvr>
  <p:transition spd="med">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ChangeArrowheads="1"/>
          </p:cNvSpPr>
          <p:nvPr/>
        </p:nvSpPr>
        <p:spPr bwMode="auto">
          <a:xfrm>
            <a:off x="0" y="3327400"/>
            <a:ext cx="9144000" cy="304800"/>
          </a:xfrm>
          <a:prstGeom prst="rect">
            <a:avLst/>
          </a:prstGeom>
          <a:noFill/>
          <a:ln w="9525">
            <a:noFill/>
            <a:miter lim="800000"/>
            <a:headEnd/>
            <a:tailEnd/>
          </a:ln>
        </p:spPr>
        <p:txBody>
          <a:bodyPr>
            <a:spAutoFit/>
          </a:bodyPr>
          <a:lstStyle/>
          <a:p>
            <a:r>
              <a:rPr lang="en-US" altLang="zh-CN" sz="1000">
                <a:latin typeface="Times New Roman" pitchFamily="18" charset="0"/>
              </a:rPr>
              <a:t> </a:t>
            </a:r>
            <a:r>
              <a:rPr lang="en-US" altLang="zh-CN" sz="1400">
                <a:latin typeface="Times New Roman" pitchFamily="18" charset="0"/>
              </a:rPr>
              <a:t> </a:t>
            </a:r>
            <a:endParaRPr lang="en-US" altLang="zh-CN" sz="2400">
              <a:latin typeface="Times New Roman" pitchFamily="18" charset="0"/>
            </a:endParaRPr>
          </a:p>
        </p:txBody>
      </p:sp>
      <p:sp>
        <p:nvSpPr>
          <p:cNvPr id="88067" name="Rectangle 4"/>
          <p:cNvSpPr>
            <a:spLocks noChangeArrowheads="1"/>
          </p:cNvSpPr>
          <p:nvPr/>
        </p:nvSpPr>
        <p:spPr bwMode="auto">
          <a:xfrm>
            <a:off x="752475" y="935038"/>
            <a:ext cx="7704138" cy="457200"/>
          </a:xfrm>
          <a:prstGeom prst="rect">
            <a:avLst/>
          </a:prstGeom>
          <a:noFill/>
          <a:ln w="9525">
            <a:noFill/>
            <a:miter lim="800000"/>
            <a:headEnd/>
            <a:tailEnd/>
          </a:ln>
        </p:spPr>
        <p:txBody>
          <a:bodyPr>
            <a:spAutoFit/>
          </a:bodyPr>
          <a:lstStyle/>
          <a:p>
            <a:pPr marL="457200" indent="-457200"/>
            <a:r>
              <a:rPr lang="en-US" altLang="zh-CN" sz="2400">
                <a:solidFill>
                  <a:srgbClr val="FF0000"/>
                </a:solidFill>
                <a:latin typeface="Times New Roman" pitchFamily="18" charset="0"/>
              </a:rPr>
              <a:t>(4) Use the Bessel formula to calculate the standard deviation:</a:t>
            </a:r>
          </a:p>
        </p:txBody>
      </p:sp>
      <p:pic>
        <p:nvPicPr>
          <p:cNvPr id="88068" name="Picture 5" descr="8351262981394886963968"/>
          <p:cNvPicPr>
            <a:picLocks noChangeAspect="1" noChangeArrowheads="1"/>
          </p:cNvPicPr>
          <p:nvPr/>
        </p:nvPicPr>
        <p:blipFill>
          <a:blip r:embed="rId2" cstate="print"/>
          <a:srcRect/>
          <a:stretch>
            <a:fillRect/>
          </a:stretch>
        </p:blipFill>
        <p:spPr bwMode="auto">
          <a:xfrm>
            <a:off x="1185863" y="1400175"/>
            <a:ext cx="4511675" cy="1233488"/>
          </a:xfrm>
          <a:prstGeom prst="rect">
            <a:avLst/>
          </a:prstGeom>
          <a:noFill/>
          <a:ln w="9525">
            <a:noFill/>
            <a:miter lim="800000"/>
            <a:headEnd/>
            <a:tailEnd/>
          </a:ln>
        </p:spPr>
      </p:pic>
      <p:sp>
        <p:nvSpPr>
          <p:cNvPr id="88069" name="Rectangle 6"/>
          <p:cNvSpPr>
            <a:spLocks noChangeArrowheads="1"/>
          </p:cNvSpPr>
          <p:nvPr/>
        </p:nvSpPr>
        <p:spPr bwMode="auto">
          <a:xfrm>
            <a:off x="755650" y="2836863"/>
            <a:ext cx="7704138" cy="457200"/>
          </a:xfrm>
          <a:prstGeom prst="rect">
            <a:avLst/>
          </a:prstGeom>
          <a:noFill/>
          <a:ln w="9525">
            <a:noFill/>
            <a:miter lim="800000"/>
            <a:headEnd/>
            <a:tailEnd/>
          </a:ln>
        </p:spPr>
        <p:txBody>
          <a:bodyPr>
            <a:spAutoFit/>
          </a:bodyPr>
          <a:lstStyle/>
          <a:p>
            <a:pPr marL="457200" indent="-457200"/>
            <a:r>
              <a:rPr lang="en-US" altLang="zh-CN" sz="2400">
                <a:solidFill>
                  <a:srgbClr val="FF0000"/>
                </a:solidFill>
                <a:latin typeface="Times New Roman" pitchFamily="18" charset="0"/>
              </a:rPr>
              <a:t>(5) Calculate the standard error of the mean:</a:t>
            </a:r>
          </a:p>
        </p:txBody>
      </p:sp>
      <p:pic>
        <p:nvPicPr>
          <p:cNvPr id="88070" name="Picture 7" descr="3426710171394886963968"/>
          <p:cNvPicPr>
            <a:picLocks noChangeAspect="1" noChangeArrowheads="1"/>
          </p:cNvPicPr>
          <p:nvPr/>
        </p:nvPicPr>
        <p:blipFill>
          <a:blip r:embed="rId3" cstate="print"/>
          <a:srcRect/>
          <a:stretch>
            <a:fillRect/>
          </a:stretch>
        </p:blipFill>
        <p:spPr bwMode="auto">
          <a:xfrm>
            <a:off x="1908175" y="3341688"/>
            <a:ext cx="3189288" cy="830262"/>
          </a:xfrm>
          <a:prstGeom prst="rect">
            <a:avLst/>
          </a:prstGeom>
          <a:noFill/>
          <a:ln w="9525">
            <a:noFill/>
            <a:miter lim="800000"/>
            <a:headEnd/>
            <a:tailEnd/>
          </a:ln>
        </p:spPr>
      </p:pic>
      <p:sp>
        <p:nvSpPr>
          <p:cNvPr id="88071" name="Rectangle 8"/>
          <p:cNvSpPr>
            <a:spLocks noChangeArrowheads="1"/>
          </p:cNvSpPr>
          <p:nvPr/>
        </p:nvSpPr>
        <p:spPr bwMode="auto">
          <a:xfrm>
            <a:off x="827088" y="4205288"/>
            <a:ext cx="7705725" cy="457200"/>
          </a:xfrm>
          <a:prstGeom prst="rect">
            <a:avLst/>
          </a:prstGeom>
          <a:noFill/>
          <a:ln w="9525">
            <a:noFill/>
            <a:miter lim="800000"/>
            <a:headEnd/>
            <a:tailEnd/>
          </a:ln>
        </p:spPr>
        <p:txBody>
          <a:bodyPr>
            <a:spAutoFit/>
          </a:bodyPr>
          <a:lstStyle/>
          <a:p>
            <a:pPr marL="457200" indent="-457200"/>
            <a:r>
              <a:rPr lang="en-US" altLang="zh-CN" sz="2400">
                <a:solidFill>
                  <a:srgbClr val="FF0000"/>
                </a:solidFill>
                <a:latin typeface="Times New Roman" pitchFamily="18" charset="0"/>
              </a:rPr>
              <a:t>(6) The A-type standard uncertainty:</a:t>
            </a:r>
          </a:p>
        </p:txBody>
      </p:sp>
      <p:pic>
        <p:nvPicPr>
          <p:cNvPr id="88072" name="Picture 9" descr="5605423941394886963968"/>
          <p:cNvPicPr>
            <a:picLocks noChangeAspect="1" noChangeArrowheads="1"/>
          </p:cNvPicPr>
          <p:nvPr/>
        </p:nvPicPr>
        <p:blipFill>
          <a:blip r:embed="rId4" cstate="print"/>
          <a:srcRect/>
          <a:stretch>
            <a:fillRect/>
          </a:stretch>
        </p:blipFill>
        <p:spPr bwMode="auto">
          <a:xfrm>
            <a:off x="1692275" y="4710113"/>
            <a:ext cx="3160713" cy="450850"/>
          </a:xfrm>
          <a:prstGeom prst="rect">
            <a:avLst/>
          </a:prstGeom>
          <a:noFill/>
          <a:ln w="9525">
            <a:noFill/>
            <a:miter lim="800000"/>
            <a:headEnd/>
            <a:tailEnd/>
          </a:ln>
        </p:spPr>
      </p:pic>
      <p:sp>
        <p:nvSpPr>
          <p:cNvPr id="88073" name="Rectangle 10"/>
          <p:cNvSpPr>
            <a:spLocks noChangeArrowheads="1"/>
          </p:cNvSpPr>
          <p:nvPr/>
        </p:nvSpPr>
        <p:spPr bwMode="auto">
          <a:xfrm>
            <a:off x="831850" y="5213350"/>
            <a:ext cx="7704138" cy="457200"/>
          </a:xfrm>
          <a:prstGeom prst="rect">
            <a:avLst/>
          </a:prstGeom>
          <a:noFill/>
          <a:ln w="9525">
            <a:noFill/>
            <a:miter lim="800000"/>
            <a:headEnd/>
            <a:tailEnd/>
          </a:ln>
        </p:spPr>
        <p:txBody>
          <a:bodyPr>
            <a:spAutoFit/>
          </a:bodyPr>
          <a:lstStyle/>
          <a:p>
            <a:pPr marL="457200" indent="-457200"/>
            <a:r>
              <a:rPr lang="en-US" altLang="zh-CN" sz="2400">
                <a:solidFill>
                  <a:srgbClr val="FF0000"/>
                </a:solidFill>
                <a:latin typeface="Times New Roman" pitchFamily="18" charset="0"/>
              </a:rPr>
              <a:t>(7) Calculate the B-type standard uncertainty:</a:t>
            </a:r>
          </a:p>
        </p:txBody>
      </p:sp>
      <p:pic>
        <p:nvPicPr>
          <p:cNvPr id="88074" name="Picture 11" descr="6893620761394886963968"/>
          <p:cNvPicPr>
            <a:picLocks noChangeAspect="1" noChangeArrowheads="1"/>
          </p:cNvPicPr>
          <p:nvPr/>
        </p:nvPicPr>
        <p:blipFill>
          <a:blip r:embed="rId5" cstate="print"/>
          <a:srcRect/>
          <a:stretch>
            <a:fillRect/>
          </a:stretch>
        </p:blipFill>
        <p:spPr bwMode="auto">
          <a:xfrm>
            <a:off x="1189038" y="5768975"/>
            <a:ext cx="4310062" cy="782638"/>
          </a:xfrm>
          <a:prstGeom prst="rect">
            <a:avLst/>
          </a:prstGeom>
          <a:noFill/>
          <a:ln w="9525">
            <a:noFill/>
            <a:miter lim="800000"/>
            <a:headEnd/>
            <a:tailEnd/>
          </a:ln>
        </p:spPr>
      </p:pic>
      <p:sp>
        <p:nvSpPr>
          <p:cNvPr id="11" name="Rectangle 2"/>
          <p:cNvSpPr txBox="1">
            <a:spLocks noChangeArrowheads="1"/>
          </p:cNvSpPr>
          <p:nvPr/>
        </p:nvSpPr>
        <p:spPr>
          <a:xfrm>
            <a:off x="1490663" y="273050"/>
            <a:ext cx="4333875" cy="600075"/>
          </a:xfrm>
          <a:prstGeom prst="rect">
            <a:avLst/>
          </a:prstGeom>
        </p:spPr>
        <p:txBody>
          <a:bodyPr>
            <a:scene3d>
              <a:camera prst="orthographicFront"/>
              <a:lightRig rig="threePt" dir="t"/>
            </a:scene3d>
          </a:bodyPr>
          <a:lstStyle>
            <a:defPPr>
              <a:defRPr lang="zh-CN"/>
            </a:defPPr>
            <a:lvl1pPr algn="l" defTabSz="912495" rtl="0" fontAlgn="base">
              <a:spcBef>
                <a:spcPct val="0"/>
              </a:spcBef>
              <a:spcAft>
                <a:spcPct val="0"/>
              </a:spcAft>
              <a:defRPr kern="1200">
                <a:solidFill>
                  <a:schemeClr val="tx1"/>
                </a:solidFill>
                <a:latin typeface="Arial" pitchFamily="34" charset="0"/>
                <a:ea typeface="宋体" pitchFamily="2" charset="-122"/>
                <a:cs typeface="+mn-cs"/>
              </a:defRPr>
            </a:lvl1pPr>
            <a:lvl2pPr marL="4559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2pPr>
            <a:lvl3pPr marL="9131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3pPr>
            <a:lvl4pPr marL="13703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4pPr>
            <a:lvl5pPr marL="18275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914400">
              <a:lnSpc>
                <a:spcPct val="90000"/>
              </a:lnSpc>
              <a:buFontTx/>
              <a:buNone/>
              <a:defRPr/>
            </a:pPr>
            <a:r>
              <a:rPr lang="zh-CN" altLang="en-US" sz="3600" b="1" dirty="0" smtClean="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三 测量结果的表示</a:t>
            </a:r>
          </a:p>
        </p:txBody>
      </p:sp>
    </p:spTree>
  </p:cSld>
  <p:clrMapOvr>
    <a:masterClrMapping/>
  </p:clrMapOvr>
  <p:transition spd="med">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54000" y="987425"/>
            <a:ext cx="9001125" cy="1506538"/>
          </a:xfrm>
          <a:prstGeom prst="rect">
            <a:avLst/>
          </a:prstGeom>
        </p:spPr>
        <p:txBody>
          <a:bodyPr/>
          <a:lstStyle/>
          <a:p>
            <a:pPr marL="228600" indent="-228600" defTabSz="914400">
              <a:lnSpc>
                <a:spcPct val="90000"/>
              </a:lnSpc>
              <a:spcBef>
                <a:spcPts val="1000"/>
              </a:spcBef>
              <a:buFont typeface="Wingdings" pitchFamily="2" charset="2"/>
              <a:buNone/>
              <a:defRPr/>
            </a:pPr>
            <a:r>
              <a:rPr lang="zh-CN" altLang="en-US" sz="3200" b="1" dirty="0">
                <a:solidFill>
                  <a:srgbClr val="0070C0"/>
                </a:solidFill>
                <a:latin typeface="+mn-lt"/>
                <a:ea typeface="+mn-ea"/>
              </a:rPr>
              <a:t>塞曼效应实验</a:t>
            </a:r>
            <a:r>
              <a:rPr lang="zh-CN" altLang="en-US" sz="2800" b="1" dirty="0">
                <a:latin typeface="+mn-lt"/>
                <a:ea typeface="+mn-ea"/>
              </a:rPr>
              <a:t>（</a:t>
            </a:r>
            <a:r>
              <a:rPr lang="en-US" altLang="zh-CN" sz="2800" b="1" dirty="0">
                <a:latin typeface="+mn-lt"/>
                <a:ea typeface="+mn-ea"/>
              </a:rPr>
              <a:t>1902</a:t>
            </a:r>
            <a:r>
              <a:rPr lang="zh-CN" altLang="en-US" sz="2800" b="1" dirty="0">
                <a:latin typeface="+mn-lt"/>
                <a:ea typeface="+mn-ea"/>
              </a:rPr>
              <a:t>年度奖）</a:t>
            </a:r>
            <a:endParaRPr lang="en-US" altLang="zh-CN" sz="2800" b="1" dirty="0">
              <a:latin typeface="+mn-lt"/>
              <a:ea typeface="+mn-ea"/>
            </a:endParaRPr>
          </a:p>
          <a:p>
            <a:pPr marL="228600" indent="-228600" defTabSz="914400">
              <a:lnSpc>
                <a:spcPct val="90000"/>
              </a:lnSpc>
              <a:spcBef>
                <a:spcPts val="1000"/>
              </a:spcBef>
              <a:buFontTx/>
              <a:buNone/>
              <a:defRPr/>
            </a:pPr>
            <a:r>
              <a:rPr lang="zh-CN" altLang="en-US" sz="2800" b="1" dirty="0">
                <a:latin typeface="黑体" pitchFamily="49" charset="-122"/>
                <a:ea typeface="黑体" pitchFamily="49" charset="-122"/>
              </a:rPr>
              <a:t>证明了电子自旋假设；证实了原子具有磁矩和空间取向</a:t>
            </a:r>
          </a:p>
          <a:p>
            <a:pPr marL="228600" indent="-228600" defTabSz="914400">
              <a:lnSpc>
                <a:spcPct val="90000"/>
              </a:lnSpc>
              <a:spcBef>
                <a:spcPts val="1000"/>
              </a:spcBef>
              <a:buFontTx/>
              <a:buNone/>
              <a:defRPr/>
            </a:pPr>
            <a:r>
              <a:rPr lang="zh-CN" altLang="en-US" sz="2800" b="1" dirty="0">
                <a:latin typeface="黑体" pitchFamily="49" charset="-122"/>
                <a:ea typeface="黑体" pitchFamily="49" charset="-122"/>
              </a:rPr>
              <a:t>量子化；有利地支持了光的电磁理论</a:t>
            </a:r>
            <a:r>
              <a:rPr lang="zh-CN" altLang="en-US" sz="2800" b="1" dirty="0">
                <a:latin typeface="Arial" pitchFamily="34" charset="0"/>
              </a:rPr>
              <a:t>。</a:t>
            </a:r>
            <a:endParaRPr lang="zh-CN" altLang="en-US" sz="2800" b="1" dirty="0">
              <a:latin typeface="+mn-lt"/>
              <a:ea typeface="+mn-ea"/>
            </a:endParaRPr>
          </a:p>
          <a:p>
            <a:pPr marL="228600" indent="-228600" defTabSz="914400">
              <a:lnSpc>
                <a:spcPct val="90000"/>
              </a:lnSpc>
              <a:spcBef>
                <a:spcPts val="1000"/>
              </a:spcBef>
              <a:buFont typeface="Wingdings" pitchFamily="2" charset="2"/>
              <a:buNone/>
              <a:defRPr/>
            </a:pPr>
            <a:r>
              <a:rPr lang="zh-CN" altLang="en-US" sz="2800" b="1" dirty="0">
                <a:latin typeface="+mn-lt"/>
                <a:ea typeface="+mn-ea"/>
              </a:rPr>
              <a:t>    </a:t>
            </a:r>
            <a:endParaRPr lang="zh-CN" altLang="en-US" sz="3000" b="1" dirty="0">
              <a:latin typeface="+mn-lt"/>
              <a:ea typeface="+mn-ea"/>
            </a:endParaRPr>
          </a:p>
        </p:txBody>
      </p:sp>
      <p:sp>
        <p:nvSpPr>
          <p:cNvPr id="46083" name="Rectangle 6"/>
          <p:cNvSpPr>
            <a:spLocks noChangeArrowheads="1"/>
          </p:cNvSpPr>
          <p:nvPr/>
        </p:nvSpPr>
        <p:spPr bwMode="auto">
          <a:xfrm>
            <a:off x="254000" y="2595563"/>
            <a:ext cx="6873875" cy="1216025"/>
          </a:xfrm>
          <a:prstGeom prst="rect">
            <a:avLst/>
          </a:prstGeom>
          <a:noFill/>
          <a:ln w="9525">
            <a:noFill/>
            <a:miter lim="800000"/>
            <a:headEnd/>
            <a:tailEnd/>
          </a:ln>
        </p:spPr>
        <p:txBody>
          <a:bodyPr/>
          <a:lstStyle/>
          <a:p>
            <a:pPr marL="342900" indent="-342900">
              <a:spcBef>
                <a:spcPct val="20000"/>
              </a:spcBef>
              <a:buClr>
                <a:schemeClr val="accent2"/>
              </a:buClr>
              <a:buSzPct val="80000"/>
              <a:buFont typeface="Wingdings" pitchFamily="2" charset="2"/>
              <a:buNone/>
            </a:pPr>
            <a:r>
              <a:rPr lang="zh-CN" altLang="en-US" sz="3200" b="1">
                <a:solidFill>
                  <a:srgbClr val="0070C0"/>
                </a:solidFill>
                <a:latin typeface="Arial" pitchFamily="34" charset="0"/>
              </a:rPr>
              <a:t>迈克尔逊干涉实验</a:t>
            </a:r>
            <a:r>
              <a:rPr lang="zh-CN" altLang="en-US" sz="3200" b="1">
                <a:latin typeface="Arial" pitchFamily="34" charset="0"/>
              </a:rPr>
              <a:t>（</a:t>
            </a:r>
            <a:r>
              <a:rPr lang="en-US" altLang="zh-CN" sz="3200" b="1">
                <a:latin typeface="Arial" pitchFamily="34" charset="0"/>
              </a:rPr>
              <a:t>1907</a:t>
            </a:r>
            <a:r>
              <a:rPr lang="zh-CN" altLang="en-US" sz="3200" b="1">
                <a:latin typeface="Arial" pitchFamily="34" charset="0"/>
              </a:rPr>
              <a:t>年度奖）</a:t>
            </a:r>
          </a:p>
          <a:p>
            <a:pPr marL="342900" indent="-342900">
              <a:spcBef>
                <a:spcPct val="20000"/>
              </a:spcBef>
              <a:buClr>
                <a:schemeClr val="accent2"/>
              </a:buClr>
              <a:buSzPct val="80000"/>
              <a:buFont typeface="Wingdings" pitchFamily="2" charset="2"/>
              <a:buNone/>
            </a:pPr>
            <a:r>
              <a:rPr lang="zh-CN" altLang="en-US" sz="2800" b="1">
                <a:latin typeface="黑体" pitchFamily="2" charset="-122"/>
                <a:ea typeface="黑体" pitchFamily="2" charset="-122"/>
              </a:rPr>
              <a:t>用于精确测量和光谱研究。</a:t>
            </a:r>
          </a:p>
        </p:txBody>
      </p:sp>
      <p:sp>
        <p:nvSpPr>
          <p:cNvPr id="46084" name="Rectangle 3"/>
          <p:cNvSpPr>
            <a:spLocks noChangeArrowheads="1"/>
          </p:cNvSpPr>
          <p:nvPr/>
        </p:nvSpPr>
        <p:spPr bwMode="auto">
          <a:xfrm>
            <a:off x="254000" y="3848100"/>
            <a:ext cx="8715375" cy="1046163"/>
          </a:xfrm>
          <a:prstGeom prst="rect">
            <a:avLst/>
          </a:prstGeom>
          <a:noFill/>
          <a:ln w="9525">
            <a:noFill/>
            <a:miter lim="800000"/>
            <a:headEnd/>
            <a:tailEnd/>
          </a:ln>
        </p:spPr>
        <p:txBody>
          <a:bodyPr>
            <a:spAutoFit/>
          </a:bodyPr>
          <a:lstStyle/>
          <a:p>
            <a:pPr>
              <a:spcBef>
                <a:spcPct val="20000"/>
              </a:spcBef>
              <a:buClr>
                <a:schemeClr val="accent2"/>
              </a:buClr>
              <a:buSzPct val="80000"/>
              <a:buFont typeface="Wingdings" pitchFamily="2" charset="2"/>
              <a:buNone/>
            </a:pPr>
            <a:r>
              <a:rPr lang="zh-CN" altLang="en-US" sz="3200" b="1">
                <a:solidFill>
                  <a:srgbClr val="0070C0"/>
                </a:solidFill>
                <a:latin typeface="Arial" pitchFamily="34" charset="0"/>
              </a:rPr>
              <a:t>密立根油滴实验</a:t>
            </a:r>
            <a:r>
              <a:rPr lang="zh-CN" altLang="en-US" sz="3200" b="1">
                <a:latin typeface="Arial" pitchFamily="34" charset="0"/>
              </a:rPr>
              <a:t>（</a:t>
            </a:r>
            <a:r>
              <a:rPr lang="en-US" altLang="zh-CN" sz="3200" b="1">
                <a:latin typeface="Arial" pitchFamily="34" charset="0"/>
              </a:rPr>
              <a:t>1923</a:t>
            </a:r>
            <a:r>
              <a:rPr lang="zh-CN" altLang="en-US" sz="3200" b="1">
                <a:latin typeface="Arial" pitchFamily="34" charset="0"/>
              </a:rPr>
              <a:t>年度奖）</a:t>
            </a:r>
            <a:br>
              <a:rPr lang="zh-CN" altLang="en-US" sz="3200" b="1">
                <a:latin typeface="Arial" pitchFamily="34" charset="0"/>
              </a:rPr>
            </a:br>
            <a:r>
              <a:rPr lang="zh-CN" altLang="en-US" sz="2800" b="1">
                <a:latin typeface="黑体" pitchFamily="2" charset="-122"/>
                <a:ea typeface="黑体" pitchFamily="2" charset="-122"/>
              </a:rPr>
              <a:t>精确测量电子的电量；首次证明电荷的不连续性。</a:t>
            </a:r>
          </a:p>
        </p:txBody>
      </p:sp>
      <p:sp>
        <p:nvSpPr>
          <p:cNvPr id="46085" name="Rectangle 5"/>
          <p:cNvSpPr>
            <a:spLocks noChangeArrowheads="1"/>
          </p:cNvSpPr>
          <p:nvPr/>
        </p:nvSpPr>
        <p:spPr bwMode="auto">
          <a:xfrm>
            <a:off x="254000" y="4964113"/>
            <a:ext cx="8858250" cy="1174750"/>
          </a:xfrm>
          <a:prstGeom prst="rect">
            <a:avLst/>
          </a:prstGeom>
          <a:noFill/>
          <a:ln w="9525">
            <a:noFill/>
            <a:miter lim="800000"/>
            <a:headEnd/>
            <a:tailEnd/>
          </a:ln>
        </p:spPr>
        <p:txBody>
          <a:bodyPr/>
          <a:lstStyle/>
          <a:p>
            <a:pPr>
              <a:spcBef>
                <a:spcPct val="20000"/>
              </a:spcBef>
              <a:buClr>
                <a:schemeClr val="accent2"/>
              </a:buClr>
              <a:buSzPct val="80000"/>
              <a:buFont typeface="Wingdings" pitchFamily="2" charset="2"/>
              <a:buNone/>
            </a:pPr>
            <a:r>
              <a:rPr lang="zh-CN" altLang="en-US" sz="3200" b="1">
                <a:solidFill>
                  <a:srgbClr val="0070C0"/>
                </a:solidFill>
                <a:latin typeface="Arial" pitchFamily="34" charset="0"/>
              </a:rPr>
              <a:t>夫兰克</a:t>
            </a:r>
            <a:r>
              <a:rPr lang="en-US" altLang="zh-CN" sz="3200" b="1">
                <a:solidFill>
                  <a:srgbClr val="0070C0"/>
                </a:solidFill>
                <a:latin typeface="Arial" pitchFamily="34" charset="0"/>
              </a:rPr>
              <a:t>—</a:t>
            </a:r>
            <a:r>
              <a:rPr lang="zh-CN" altLang="en-US" sz="3200" b="1">
                <a:solidFill>
                  <a:srgbClr val="0070C0"/>
                </a:solidFill>
                <a:latin typeface="Arial" pitchFamily="34" charset="0"/>
              </a:rPr>
              <a:t>赫兹实验</a:t>
            </a:r>
            <a:r>
              <a:rPr lang="zh-CN" altLang="en-US" sz="3200" b="1">
                <a:latin typeface="Arial" pitchFamily="34" charset="0"/>
              </a:rPr>
              <a:t>（</a:t>
            </a:r>
            <a:r>
              <a:rPr lang="en-US" altLang="zh-CN" sz="3200" b="1">
                <a:latin typeface="Arial" pitchFamily="34" charset="0"/>
              </a:rPr>
              <a:t>1925</a:t>
            </a:r>
            <a:r>
              <a:rPr lang="zh-CN" altLang="en-US" sz="3200" b="1">
                <a:latin typeface="Arial" pitchFamily="34" charset="0"/>
              </a:rPr>
              <a:t>度奖）</a:t>
            </a:r>
          </a:p>
          <a:p>
            <a:pPr>
              <a:spcBef>
                <a:spcPct val="20000"/>
              </a:spcBef>
              <a:buClr>
                <a:schemeClr val="accent2"/>
              </a:buClr>
              <a:buSzPct val="80000"/>
            </a:pPr>
            <a:r>
              <a:rPr lang="zh-CN" altLang="en-US" sz="2800" b="1">
                <a:latin typeface="黑体" pitchFamily="2" charset="-122"/>
                <a:ea typeface="黑体" pitchFamily="2" charset="-122"/>
              </a:rPr>
              <a:t>直接验证了波尔理论的量子能态假设。</a:t>
            </a:r>
            <a:endParaRPr lang="en-US" altLang="zh-CN" sz="2800" b="1">
              <a:latin typeface="黑体" pitchFamily="2" charset="-122"/>
              <a:ea typeface="黑体" pitchFamily="2" charset="-122"/>
            </a:endParaRPr>
          </a:p>
        </p:txBody>
      </p:sp>
      <p:sp>
        <p:nvSpPr>
          <p:cNvPr id="46086" name="TextBox 8"/>
          <p:cNvSpPr txBox="1">
            <a:spLocks noChangeArrowheads="1"/>
          </p:cNvSpPr>
          <p:nvPr/>
        </p:nvSpPr>
        <p:spPr bwMode="auto">
          <a:xfrm>
            <a:off x="254000" y="5913438"/>
            <a:ext cx="2928938" cy="701675"/>
          </a:xfrm>
          <a:prstGeom prst="rect">
            <a:avLst/>
          </a:prstGeom>
          <a:noFill/>
          <a:ln w="9525">
            <a:noFill/>
            <a:miter lim="800000"/>
            <a:headEnd/>
            <a:tailEnd/>
          </a:ln>
        </p:spPr>
        <p:txBody>
          <a:bodyPr>
            <a:spAutoFit/>
          </a:bodyPr>
          <a:lstStyle/>
          <a:p>
            <a:r>
              <a:rPr lang="en-US" altLang="zh-CN" sz="4000">
                <a:solidFill>
                  <a:srgbClr val="0070C0"/>
                </a:solidFill>
                <a:latin typeface="Arial" pitchFamily="34" charset="0"/>
              </a:rPr>
              <a:t>……</a:t>
            </a:r>
            <a:endParaRPr lang="zh-CN" altLang="en-US" sz="4000">
              <a:solidFill>
                <a:srgbClr val="0070C0"/>
              </a:solidFill>
              <a:latin typeface="Arial" pitchFamily="34" charset="0"/>
            </a:endParaRPr>
          </a:p>
        </p:txBody>
      </p:sp>
      <p:sp>
        <p:nvSpPr>
          <p:cNvPr id="9" name="Rectangle 2"/>
          <p:cNvSpPr txBox="1">
            <a:spLocks noChangeArrowheads="1"/>
          </p:cNvSpPr>
          <p:nvPr/>
        </p:nvSpPr>
        <p:spPr>
          <a:xfrm>
            <a:off x="1408430" y="254615"/>
            <a:ext cx="6615430" cy="516890"/>
          </a:xfrm>
          <a:prstGeom prst="rect">
            <a:avLst/>
          </a:prstGeom>
        </p:spPr>
        <p:txBody>
          <a:bodyPr>
            <a:scene3d>
              <a:camera prst="orthographicFront"/>
              <a:lightRig rig="threePt" dir="t"/>
            </a:scene3d>
          </a:bodyPr>
          <a:lstStyle/>
          <a:p>
            <a:pPr defTabSz="914400">
              <a:lnSpc>
                <a:spcPct val="90000"/>
              </a:lnSpc>
              <a:buFontTx/>
              <a:buNone/>
              <a:defRPr/>
            </a:pPr>
            <a:r>
              <a:rPr lang="zh-CN" altLang="en-US" sz="3200" b="1" dirty="0">
                <a:solidFill>
                  <a:srgbClr val="00B050"/>
                </a:solidFill>
                <a:effectLst>
                  <a:outerShdw blurRad="38100" dist="25400" dir="5400000" algn="ctr" rotWithShape="0">
                    <a:srgbClr val="6E747A">
                      <a:alpha val="43000"/>
                    </a:srgbClr>
                  </a:outerShdw>
                </a:effectLst>
                <a:latin typeface="黑体" charset="0"/>
                <a:ea typeface="黑体" charset="0"/>
                <a:cs typeface="+mj-cs"/>
              </a:rPr>
              <a:t>一、地位及作用（为什么要学它？）</a:t>
            </a:r>
          </a:p>
        </p:txBody>
      </p:sp>
    </p:spTree>
  </p:cSld>
  <p:clrMapOvr>
    <a:masterClrMapping/>
  </p:clrMapOvr>
  <p:transition spd="med">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5"/>
          <p:cNvSpPr>
            <a:spLocks noChangeArrowheads="1"/>
          </p:cNvSpPr>
          <p:nvPr/>
        </p:nvSpPr>
        <p:spPr bwMode="auto">
          <a:xfrm>
            <a:off x="0" y="4708525"/>
            <a:ext cx="9144000" cy="304800"/>
          </a:xfrm>
          <a:prstGeom prst="rect">
            <a:avLst/>
          </a:prstGeom>
          <a:noFill/>
          <a:ln w="9525">
            <a:noFill/>
            <a:miter lim="800000"/>
            <a:headEnd/>
            <a:tailEnd/>
          </a:ln>
        </p:spPr>
        <p:txBody>
          <a:bodyPr>
            <a:spAutoFit/>
          </a:bodyPr>
          <a:lstStyle/>
          <a:p>
            <a:r>
              <a:rPr lang="en-US" altLang="zh-CN" sz="1000">
                <a:latin typeface="Times New Roman" pitchFamily="18" charset="0"/>
              </a:rPr>
              <a:t> </a:t>
            </a:r>
            <a:r>
              <a:rPr lang="en-US" altLang="zh-CN" sz="1400">
                <a:latin typeface="Times New Roman" pitchFamily="18" charset="0"/>
              </a:rPr>
              <a:t> </a:t>
            </a:r>
            <a:endParaRPr lang="en-US" altLang="zh-CN" sz="2400">
              <a:latin typeface="Times New Roman" pitchFamily="18" charset="0"/>
            </a:endParaRPr>
          </a:p>
        </p:txBody>
      </p:sp>
      <p:sp>
        <p:nvSpPr>
          <p:cNvPr id="11268" name="Text Box 4"/>
          <p:cNvSpPr txBox="1">
            <a:spLocks noChangeArrowheads="1"/>
          </p:cNvSpPr>
          <p:nvPr/>
        </p:nvSpPr>
        <p:spPr bwMode="auto">
          <a:xfrm>
            <a:off x="1547813" y="4645025"/>
            <a:ext cx="3652837" cy="517525"/>
          </a:xfrm>
          <a:prstGeom prst="rect">
            <a:avLst/>
          </a:prstGeom>
          <a:noFill/>
          <a:ln w="12700">
            <a:noFill/>
            <a:miter lim="800000"/>
            <a:headEnd/>
            <a:tailEnd/>
          </a:ln>
        </p:spPr>
        <p:txBody>
          <a:bodyPr wrap="none">
            <a:spAutoFit/>
          </a:bodyPr>
          <a:lstStyle/>
          <a:p>
            <a:r>
              <a:rPr lang="en-US" altLang="zh-CN" sz="2800">
                <a:latin typeface="Times New Roman" pitchFamily="18" charset="0"/>
              </a:rPr>
              <a:t>D= 6.9982 (0.0024) mm</a:t>
            </a:r>
          </a:p>
        </p:txBody>
      </p:sp>
      <p:sp>
        <p:nvSpPr>
          <p:cNvPr id="11269" name="Text Box 5"/>
          <p:cNvSpPr txBox="1">
            <a:spLocks noChangeArrowheads="1"/>
          </p:cNvSpPr>
          <p:nvPr/>
        </p:nvSpPr>
        <p:spPr bwMode="auto">
          <a:xfrm>
            <a:off x="395288" y="1692275"/>
            <a:ext cx="2181225" cy="579438"/>
          </a:xfrm>
          <a:prstGeom prst="rect">
            <a:avLst/>
          </a:prstGeom>
          <a:noFill/>
          <a:ln w="9525">
            <a:noFill/>
            <a:miter lim="800000"/>
            <a:headEnd/>
            <a:tailEnd/>
          </a:ln>
        </p:spPr>
        <p:txBody>
          <a:bodyPr wrap="none">
            <a:spAutoFit/>
          </a:bodyPr>
          <a:lstStyle/>
          <a:p>
            <a:r>
              <a:rPr lang="en-US" altLang="zh-CN" sz="3200">
                <a:solidFill>
                  <a:srgbClr val="FF0000"/>
                </a:solidFill>
                <a:latin typeface="Times New Roman" pitchFamily="18" charset="0"/>
              </a:rPr>
              <a:t>Continue… </a:t>
            </a:r>
          </a:p>
        </p:txBody>
      </p:sp>
      <p:sp>
        <p:nvSpPr>
          <p:cNvPr id="11270" name="Rectangle 6"/>
          <p:cNvSpPr>
            <a:spLocks noChangeArrowheads="1"/>
          </p:cNvSpPr>
          <p:nvPr/>
        </p:nvSpPr>
        <p:spPr bwMode="auto">
          <a:xfrm>
            <a:off x="741363" y="2454275"/>
            <a:ext cx="7704137" cy="457200"/>
          </a:xfrm>
          <a:prstGeom prst="rect">
            <a:avLst/>
          </a:prstGeom>
          <a:noFill/>
          <a:ln w="9525">
            <a:noFill/>
            <a:miter lim="800000"/>
            <a:headEnd/>
            <a:tailEnd/>
          </a:ln>
        </p:spPr>
        <p:txBody>
          <a:bodyPr>
            <a:spAutoFit/>
          </a:bodyPr>
          <a:lstStyle/>
          <a:p>
            <a:pPr marL="457200" indent="-457200"/>
            <a:r>
              <a:rPr lang="en-US" altLang="zh-CN" sz="2400">
                <a:solidFill>
                  <a:srgbClr val="FF0000"/>
                </a:solidFill>
                <a:latin typeface="Times New Roman" pitchFamily="18" charset="0"/>
              </a:rPr>
              <a:t>(8) Calculate the combined standard uncertainty:</a:t>
            </a:r>
          </a:p>
        </p:txBody>
      </p:sp>
      <p:sp>
        <p:nvSpPr>
          <p:cNvPr id="11271" name="Rectangle 7"/>
          <p:cNvSpPr>
            <a:spLocks noChangeArrowheads="1"/>
          </p:cNvSpPr>
          <p:nvPr/>
        </p:nvSpPr>
        <p:spPr bwMode="auto">
          <a:xfrm>
            <a:off x="755650" y="4068763"/>
            <a:ext cx="7704138" cy="457200"/>
          </a:xfrm>
          <a:prstGeom prst="rect">
            <a:avLst/>
          </a:prstGeom>
          <a:noFill/>
          <a:ln w="9525">
            <a:noFill/>
            <a:miter lim="800000"/>
            <a:headEnd/>
            <a:tailEnd/>
          </a:ln>
        </p:spPr>
        <p:txBody>
          <a:bodyPr>
            <a:spAutoFit/>
          </a:bodyPr>
          <a:lstStyle/>
          <a:p>
            <a:pPr marL="457200" indent="-457200"/>
            <a:r>
              <a:rPr lang="en-US" altLang="zh-CN" sz="2400">
                <a:solidFill>
                  <a:srgbClr val="FF0000"/>
                </a:solidFill>
                <a:latin typeface="Times New Roman" pitchFamily="18" charset="0"/>
              </a:rPr>
              <a:t>(9) Quote the final result of the measurement:</a:t>
            </a:r>
          </a:p>
        </p:txBody>
      </p:sp>
      <p:graphicFrame>
        <p:nvGraphicFramePr>
          <p:cNvPr id="35846" name="Object 24"/>
          <p:cNvGraphicFramePr>
            <a:graphicFrameLocks/>
          </p:cNvGraphicFramePr>
          <p:nvPr/>
        </p:nvGraphicFramePr>
        <p:xfrm>
          <a:off x="1592263" y="3040063"/>
          <a:ext cx="4541837" cy="760412"/>
        </p:xfrm>
        <a:graphic>
          <a:graphicData uri="http://schemas.openxmlformats.org/presentationml/2006/ole">
            <p:oleObj spid="_x0000_s11266" r:id="rId3" imgW="1739462" imgH="292290" progId="">
              <p:embed/>
            </p:oleObj>
          </a:graphicData>
        </a:graphic>
      </p:graphicFrame>
      <p:sp>
        <p:nvSpPr>
          <p:cNvPr id="11" name="Rectangle 2"/>
          <p:cNvSpPr txBox="1">
            <a:spLocks noChangeArrowheads="1"/>
          </p:cNvSpPr>
          <p:nvPr/>
        </p:nvSpPr>
        <p:spPr>
          <a:xfrm>
            <a:off x="1490663" y="273050"/>
            <a:ext cx="4333875" cy="600075"/>
          </a:xfrm>
          <a:prstGeom prst="rect">
            <a:avLst/>
          </a:prstGeom>
        </p:spPr>
        <p:txBody>
          <a:bodyPr>
            <a:scene3d>
              <a:camera prst="orthographicFront"/>
              <a:lightRig rig="threePt" dir="t"/>
            </a:scene3d>
          </a:bodyPr>
          <a:lstStyle>
            <a:defPPr>
              <a:defRPr lang="zh-CN"/>
            </a:defPPr>
            <a:lvl1pPr algn="l" defTabSz="912495" rtl="0" fontAlgn="base">
              <a:spcBef>
                <a:spcPct val="0"/>
              </a:spcBef>
              <a:spcAft>
                <a:spcPct val="0"/>
              </a:spcAft>
              <a:defRPr kern="1200">
                <a:solidFill>
                  <a:schemeClr val="tx1"/>
                </a:solidFill>
                <a:latin typeface="Arial" pitchFamily="34" charset="0"/>
                <a:ea typeface="宋体" pitchFamily="2" charset="-122"/>
                <a:cs typeface="+mn-cs"/>
              </a:defRPr>
            </a:lvl1pPr>
            <a:lvl2pPr marL="4559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2pPr>
            <a:lvl3pPr marL="9131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3pPr>
            <a:lvl4pPr marL="13703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4pPr>
            <a:lvl5pPr marL="18275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914400">
              <a:lnSpc>
                <a:spcPct val="90000"/>
              </a:lnSpc>
              <a:buFontTx/>
              <a:buNone/>
              <a:defRPr/>
            </a:pPr>
            <a:r>
              <a:rPr lang="zh-CN" altLang="en-US" sz="3600" b="1" dirty="0" smtClean="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三 测量结果的表示</a:t>
            </a:r>
          </a:p>
        </p:txBody>
      </p:sp>
    </p:spTree>
  </p:cSld>
  <p:clrMapOvr>
    <a:masterClrMapping/>
  </p:clrMapOvr>
  <p:transition spd="med">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46113" y="1028700"/>
            <a:ext cx="5646737" cy="488950"/>
          </a:xfrm>
          <a:prstGeom prst="rect">
            <a:avLst/>
          </a:prstGeom>
        </p:spPr>
        <p:txBody>
          <a:bodyPr/>
          <a:lstStyle/>
          <a:p>
            <a:pPr defTabSz="914400">
              <a:lnSpc>
                <a:spcPct val="90000"/>
              </a:lnSpc>
              <a:buFontTx/>
              <a:buNone/>
              <a:defRPr/>
            </a:pPr>
            <a:r>
              <a:rPr lang="en-US" altLang="zh-CN" sz="3200" b="1" dirty="0">
                <a:solidFill>
                  <a:srgbClr val="0000FF"/>
                </a:solidFill>
                <a:latin typeface="+mj-lt"/>
                <a:ea typeface="黑体" pitchFamily="2" charset="-122"/>
                <a:cs typeface="+mj-cs"/>
              </a:rPr>
              <a:t>2  </a:t>
            </a:r>
            <a:r>
              <a:rPr lang="zh-CN" altLang="en-US" sz="3200" b="1" dirty="0">
                <a:solidFill>
                  <a:srgbClr val="0000FF"/>
                </a:solidFill>
                <a:latin typeface="+mj-lt"/>
                <a:ea typeface="黑体" pitchFamily="2" charset="-122"/>
                <a:cs typeface="+mj-cs"/>
              </a:rPr>
              <a:t>间接测量结果的表示</a:t>
            </a:r>
          </a:p>
        </p:txBody>
      </p:sp>
      <p:sp>
        <p:nvSpPr>
          <p:cNvPr id="4" name="Rectangle 2"/>
          <p:cNvSpPr txBox="1">
            <a:spLocks noChangeArrowheads="1"/>
          </p:cNvSpPr>
          <p:nvPr/>
        </p:nvSpPr>
        <p:spPr>
          <a:xfrm>
            <a:off x="604838" y="4121150"/>
            <a:ext cx="4951412" cy="701675"/>
          </a:xfrm>
          <a:prstGeom prst="rect">
            <a:avLst/>
          </a:prstGeom>
        </p:spPr>
        <p:txBody>
          <a:bodyPr/>
          <a:lstStyle/>
          <a:p>
            <a:pPr defTabSz="914400">
              <a:lnSpc>
                <a:spcPct val="90000"/>
              </a:lnSpc>
              <a:buFontTx/>
              <a:buNone/>
              <a:defRPr/>
            </a:pPr>
            <a:endParaRPr lang="zh-CN" altLang="en-US" sz="2800" b="1" dirty="0">
              <a:solidFill>
                <a:srgbClr val="C00000"/>
              </a:solidFill>
              <a:latin typeface="Times New Roman" pitchFamily="18" charset="0"/>
              <a:ea typeface="+mj-ea"/>
              <a:cs typeface="+mj-cs"/>
            </a:endParaRPr>
          </a:p>
        </p:txBody>
      </p:sp>
      <p:sp>
        <p:nvSpPr>
          <p:cNvPr id="5" name="Rectangle 4"/>
          <p:cNvSpPr txBox="1">
            <a:spLocks noChangeArrowheads="1"/>
          </p:cNvSpPr>
          <p:nvPr/>
        </p:nvSpPr>
        <p:spPr>
          <a:xfrm>
            <a:off x="682625" y="5775325"/>
            <a:ext cx="6045200" cy="492125"/>
          </a:xfrm>
          <a:prstGeom prst="rect">
            <a:avLst/>
          </a:prstGeom>
        </p:spPr>
        <p:txBody>
          <a:bodyPr/>
          <a:lstStyle/>
          <a:p>
            <a:pPr marL="228600" indent="-228600" defTabSz="914400">
              <a:lnSpc>
                <a:spcPct val="90000"/>
              </a:lnSpc>
              <a:spcBef>
                <a:spcPts val="1000"/>
              </a:spcBef>
              <a:buFont typeface="Wingdings" pitchFamily="2" charset="2"/>
              <a:buNone/>
              <a:defRPr/>
            </a:pPr>
            <a:r>
              <a:rPr lang="zh-CN" altLang="en-US" sz="2800" b="1" dirty="0">
                <a:latin typeface="+mn-lt"/>
                <a:ea typeface="+mn-ea"/>
              </a:rPr>
              <a:t>间接测量结果表示为：</a:t>
            </a:r>
            <a:r>
              <a:rPr lang="en-US" altLang="zh-CN" sz="2800" dirty="0">
                <a:latin typeface="宋体" pitchFamily="2" charset="-122"/>
                <a:ea typeface="+mn-ea"/>
              </a:rPr>
              <a:t>Ф</a:t>
            </a:r>
            <a:r>
              <a:rPr lang="en-US" altLang="zh-CN" sz="2800" dirty="0">
                <a:latin typeface="+mn-lt"/>
                <a:ea typeface="+mn-ea"/>
                <a:cs typeface="Times New Roman" pitchFamily="18" charset="0"/>
              </a:rPr>
              <a:t>=</a:t>
            </a:r>
            <a:r>
              <a:rPr lang="en-US" altLang="zh-CN" sz="2800" dirty="0">
                <a:latin typeface="宋体" pitchFamily="2" charset="-122"/>
                <a:ea typeface="+mn-ea"/>
              </a:rPr>
              <a:t>φ</a:t>
            </a:r>
            <a:r>
              <a:rPr lang="en-US" altLang="zh-CN" sz="2800" dirty="0">
                <a:latin typeface="+mn-lt"/>
                <a:ea typeface="+mn-ea"/>
                <a:cs typeface="Times New Roman" pitchFamily="18" charset="0"/>
              </a:rPr>
              <a:t>(u)</a:t>
            </a:r>
            <a:endParaRPr lang="en-US" altLang="zh-CN" sz="2800" dirty="0">
              <a:latin typeface="宋体" pitchFamily="2" charset="-122"/>
              <a:ea typeface="+mn-ea"/>
            </a:endParaRPr>
          </a:p>
        </p:txBody>
      </p:sp>
      <p:graphicFrame>
        <p:nvGraphicFramePr>
          <p:cNvPr id="7" name="Object 3"/>
          <p:cNvGraphicFramePr>
            <a:graphicFrameLocks/>
          </p:cNvGraphicFramePr>
          <p:nvPr/>
        </p:nvGraphicFramePr>
        <p:xfrm>
          <a:off x="1663700" y="4330700"/>
          <a:ext cx="5959475" cy="892175"/>
        </p:xfrm>
        <a:graphic>
          <a:graphicData uri="http://schemas.openxmlformats.org/presentationml/2006/ole">
            <p:oleObj spid="_x0000_s12290" r:id="rId3" imgW="2756217" imgH="470217" progId="">
              <p:embed/>
            </p:oleObj>
          </a:graphicData>
        </a:graphic>
      </p:graphicFrame>
      <p:graphicFrame>
        <p:nvGraphicFramePr>
          <p:cNvPr id="10243" name="Object 4"/>
          <p:cNvGraphicFramePr>
            <a:graphicFrameLocks/>
          </p:cNvGraphicFramePr>
          <p:nvPr/>
        </p:nvGraphicFramePr>
        <p:xfrm>
          <a:off x="1662113" y="3594100"/>
          <a:ext cx="2336800" cy="492125"/>
        </p:xfrm>
        <a:graphic>
          <a:graphicData uri="http://schemas.openxmlformats.org/presentationml/2006/ole">
            <p:oleObj spid="_x0000_s12291" r:id="rId4" imgW="1080286" imgH="229016" progId="">
              <p:embed/>
            </p:oleObj>
          </a:graphicData>
        </a:graphic>
      </p:graphicFrame>
      <p:grpSp>
        <p:nvGrpSpPr>
          <p:cNvPr id="12296" name="组合 11"/>
          <p:cNvGrpSpPr>
            <a:grpSpLocks/>
          </p:cNvGrpSpPr>
          <p:nvPr/>
        </p:nvGrpSpPr>
        <p:grpSpPr bwMode="auto">
          <a:xfrm>
            <a:off x="552450" y="1914525"/>
            <a:ext cx="8591550" cy="495300"/>
            <a:chOff x="552476" y="1410562"/>
            <a:chExt cx="8591524" cy="557722"/>
          </a:xfrm>
        </p:grpSpPr>
        <p:sp>
          <p:nvSpPr>
            <p:cNvPr id="3" name="Rectangle 3"/>
            <p:cNvSpPr txBox="1">
              <a:spLocks noChangeArrowheads="1"/>
            </p:cNvSpPr>
            <p:nvPr/>
          </p:nvSpPr>
          <p:spPr>
            <a:xfrm>
              <a:off x="552476" y="1410562"/>
              <a:ext cx="8591524" cy="557722"/>
            </a:xfrm>
            <a:prstGeom prst="rect">
              <a:avLst/>
            </a:prstGeom>
          </p:spPr>
          <p:txBody>
            <a:bodyPr/>
            <a:lstStyle/>
            <a:p>
              <a:pPr marL="228600" indent="-228600" defTabSz="914400">
                <a:lnSpc>
                  <a:spcPct val="90000"/>
                </a:lnSpc>
                <a:spcBef>
                  <a:spcPts val="1000"/>
                </a:spcBef>
                <a:buFont typeface="Wingdings" pitchFamily="2" charset="2"/>
                <a:buNone/>
                <a:defRPr/>
              </a:pPr>
              <a:r>
                <a:rPr lang="zh-CN" altLang="en-US" sz="2800" b="1" dirty="0">
                  <a:latin typeface="宋体" pitchFamily="2" charset="-122"/>
                  <a:ea typeface="+mn-ea"/>
                </a:rPr>
                <a:t>设</a:t>
              </a:r>
              <a:r>
                <a:rPr lang="en-US" altLang="zh-CN" sz="2800" b="1" dirty="0">
                  <a:latin typeface="宋体" pitchFamily="2" charset="-122"/>
                  <a:ea typeface="+mn-ea"/>
                </a:rPr>
                <a:t>Φ</a:t>
              </a:r>
              <a:r>
                <a:rPr lang="zh-CN" altLang="en-US" sz="2800" b="1" dirty="0">
                  <a:latin typeface="宋体" pitchFamily="2" charset="-122"/>
                  <a:ea typeface="+mn-ea"/>
                </a:rPr>
                <a:t>是直接测量量</a:t>
              </a:r>
              <a:r>
                <a:rPr lang="en-US" altLang="zh-CN" sz="2800" b="1" dirty="0" err="1">
                  <a:latin typeface="宋体" pitchFamily="2" charset="-122"/>
                  <a:ea typeface="+mn-ea"/>
                </a:rPr>
                <a:t>x,y,z</a:t>
              </a:r>
              <a:r>
                <a:rPr lang="en-US" altLang="zh-CN" sz="2800" b="1" dirty="0">
                  <a:latin typeface="宋体" pitchFamily="2" charset="-122"/>
                  <a:ea typeface="+mn-ea"/>
                </a:rPr>
                <a:t>,</a:t>
              </a:r>
              <a:r>
                <a:rPr lang="en-US" altLang="zh-CN" sz="2800" b="1" dirty="0">
                  <a:latin typeface="+mn-lt"/>
                  <a:ea typeface="+mn-ea"/>
                </a:rPr>
                <a:t>…</a:t>
              </a:r>
              <a:r>
                <a:rPr lang="zh-CN" altLang="en-US" sz="2800" b="1" dirty="0">
                  <a:latin typeface="宋体" pitchFamily="2" charset="-122"/>
                  <a:ea typeface="+mn-ea"/>
                </a:rPr>
                <a:t>的函数：</a:t>
              </a:r>
              <a:endParaRPr lang="en-US" altLang="zh-CN" sz="2800" b="1" dirty="0">
                <a:latin typeface="宋体" pitchFamily="2" charset="-122"/>
                <a:ea typeface="+mn-ea"/>
              </a:endParaRPr>
            </a:p>
            <a:p>
              <a:pPr marL="228600" indent="-228600" defTabSz="914400">
                <a:lnSpc>
                  <a:spcPct val="90000"/>
                </a:lnSpc>
                <a:spcBef>
                  <a:spcPts val="1000"/>
                </a:spcBef>
                <a:buFont typeface="Wingdings" pitchFamily="2" charset="2"/>
                <a:buNone/>
                <a:defRPr/>
              </a:pPr>
              <a:r>
                <a:rPr lang="zh-CN" altLang="en-US" sz="2800" b="1" dirty="0">
                  <a:latin typeface="宋体" pitchFamily="2" charset="-122"/>
                  <a:ea typeface="+mn-ea"/>
                </a:rPr>
                <a:t>    </a:t>
              </a:r>
            </a:p>
          </p:txBody>
        </p:sp>
        <p:graphicFrame>
          <p:nvGraphicFramePr>
            <p:cNvPr id="12292" name="Object 5"/>
            <p:cNvGraphicFramePr>
              <a:graphicFrameLocks/>
            </p:cNvGraphicFramePr>
            <p:nvPr/>
          </p:nvGraphicFramePr>
          <p:xfrm>
            <a:off x="6104147" y="1435686"/>
            <a:ext cx="2306637" cy="442913"/>
          </p:xfrm>
          <a:graphic>
            <a:graphicData uri="http://schemas.openxmlformats.org/presentationml/2006/ole">
              <p:oleObj spid="_x0000_s12292" r:id="rId5" imgW="1053960" imgH="203429" progId="">
                <p:embed/>
              </p:oleObj>
            </a:graphicData>
          </a:graphic>
        </p:graphicFrame>
      </p:grpSp>
      <p:sp>
        <p:nvSpPr>
          <p:cNvPr id="12297" name="矩形 10"/>
          <p:cNvSpPr>
            <a:spLocks noChangeArrowheads="1"/>
          </p:cNvSpPr>
          <p:nvPr/>
        </p:nvSpPr>
        <p:spPr bwMode="auto">
          <a:xfrm>
            <a:off x="588963" y="2776538"/>
            <a:ext cx="7397750" cy="481012"/>
          </a:xfrm>
          <a:prstGeom prst="rect">
            <a:avLst/>
          </a:prstGeom>
          <a:noFill/>
          <a:ln w="9525">
            <a:noFill/>
            <a:miter lim="800000"/>
            <a:headEnd/>
            <a:tailEnd/>
          </a:ln>
        </p:spPr>
        <p:txBody>
          <a:bodyPr>
            <a:spAutoFit/>
          </a:bodyPr>
          <a:lstStyle/>
          <a:p>
            <a:pPr marL="228600" indent="-228600" defTabSz="914400">
              <a:lnSpc>
                <a:spcPct val="90000"/>
              </a:lnSpc>
              <a:spcBef>
                <a:spcPts val="1000"/>
              </a:spcBef>
            </a:pPr>
            <a:r>
              <a:rPr lang="zh-CN" altLang="en-US" sz="2800" b="1">
                <a:latin typeface="宋体" pitchFamily="2" charset="-122"/>
              </a:rPr>
              <a:t>可以证明：</a:t>
            </a:r>
            <a:r>
              <a:rPr lang="zh-CN" altLang="en-US" sz="2800" b="1">
                <a:latin typeface="Times New Roman" pitchFamily="18" charset="0"/>
              </a:rPr>
              <a:t>均值计算和不确定度传递表示如下</a:t>
            </a:r>
            <a:endParaRPr lang="zh-CN" altLang="en-US" sz="2800" b="1">
              <a:latin typeface="宋体" pitchFamily="2" charset="-122"/>
            </a:endParaRPr>
          </a:p>
        </p:txBody>
      </p:sp>
      <p:sp>
        <p:nvSpPr>
          <p:cNvPr id="11" name="Rectangle 2"/>
          <p:cNvSpPr txBox="1">
            <a:spLocks noChangeArrowheads="1"/>
          </p:cNvSpPr>
          <p:nvPr/>
        </p:nvSpPr>
        <p:spPr>
          <a:xfrm>
            <a:off x="1490663" y="273050"/>
            <a:ext cx="4333875" cy="600075"/>
          </a:xfrm>
          <a:prstGeom prst="rect">
            <a:avLst/>
          </a:prstGeom>
        </p:spPr>
        <p:txBody>
          <a:bodyPr>
            <a:scene3d>
              <a:camera prst="orthographicFront"/>
              <a:lightRig rig="threePt" dir="t"/>
            </a:scene3d>
          </a:bodyPr>
          <a:lstStyle>
            <a:defPPr>
              <a:defRPr lang="zh-CN"/>
            </a:defPPr>
            <a:lvl1pPr algn="l" defTabSz="912495" rtl="0" fontAlgn="base">
              <a:spcBef>
                <a:spcPct val="0"/>
              </a:spcBef>
              <a:spcAft>
                <a:spcPct val="0"/>
              </a:spcAft>
              <a:defRPr kern="1200">
                <a:solidFill>
                  <a:schemeClr val="tx1"/>
                </a:solidFill>
                <a:latin typeface="Arial" pitchFamily="34" charset="0"/>
                <a:ea typeface="宋体" pitchFamily="2" charset="-122"/>
                <a:cs typeface="+mn-cs"/>
              </a:defRPr>
            </a:lvl1pPr>
            <a:lvl2pPr marL="4559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2pPr>
            <a:lvl3pPr marL="9131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3pPr>
            <a:lvl4pPr marL="13703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4pPr>
            <a:lvl5pPr marL="18275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914400">
              <a:lnSpc>
                <a:spcPct val="90000"/>
              </a:lnSpc>
              <a:buFontTx/>
              <a:buNone/>
              <a:defRPr/>
            </a:pPr>
            <a:r>
              <a:rPr lang="zh-CN" altLang="en-US" sz="3600" b="1" dirty="0" smtClean="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三 测量结果的表</a:t>
            </a:r>
            <a:r>
              <a:rPr lang="zh-CN" altLang="en-US" sz="3600" b="1" dirty="0" smtClean="0">
                <a:solidFill>
                  <a:schemeClr val="accent1"/>
                </a:solidFill>
                <a:effectLst>
                  <a:outerShdw blurRad="38100" dist="25400" dir="5400000" algn="ctr" rotWithShape="0">
                    <a:srgbClr val="6E747A">
                      <a:alpha val="43000"/>
                    </a:srgbClr>
                  </a:outerShdw>
                </a:effectLst>
                <a:latin typeface="黑体" pitchFamily="49" charset="-122"/>
                <a:ea typeface="黑体" pitchFamily="49" charset="-122"/>
                <a:cs typeface="+mj-cs"/>
              </a:rPr>
              <a:t>示</a:t>
            </a:r>
          </a:p>
        </p:txBody>
      </p:sp>
    </p:spTree>
  </p:cSld>
  <p:clrMapOvr>
    <a:masterClrMapping/>
  </p:clrMapOvr>
  <p:transition spd="med">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9" name="Object 5"/>
          <p:cNvGraphicFramePr>
            <a:graphicFrameLocks/>
          </p:cNvGraphicFramePr>
          <p:nvPr/>
        </p:nvGraphicFramePr>
        <p:xfrm>
          <a:off x="1550988" y="4003675"/>
          <a:ext cx="5780087" cy="1922463"/>
        </p:xfrm>
        <a:graphic>
          <a:graphicData uri="http://schemas.openxmlformats.org/presentationml/2006/ole">
            <p:oleObj spid="_x0000_s13314" r:id="rId3" imgW="2667317" imgH="889317" progId="">
              <p:embed/>
            </p:oleObj>
          </a:graphicData>
        </a:graphic>
      </p:graphicFrame>
      <p:graphicFrame>
        <p:nvGraphicFramePr>
          <p:cNvPr id="37901" name="Object 6"/>
          <p:cNvGraphicFramePr>
            <a:graphicFrameLocks/>
          </p:cNvGraphicFramePr>
          <p:nvPr/>
        </p:nvGraphicFramePr>
        <p:xfrm>
          <a:off x="2809875" y="6057900"/>
          <a:ext cx="2284413" cy="439738"/>
        </p:xfrm>
        <a:graphic>
          <a:graphicData uri="http://schemas.openxmlformats.org/presentationml/2006/ole">
            <p:oleObj spid="_x0000_s13315" r:id="rId4" imgW="1053960" imgH="203429" progId="">
              <p:embed/>
            </p:oleObj>
          </a:graphicData>
        </a:graphic>
      </p:graphicFrame>
      <p:sp>
        <p:nvSpPr>
          <p:cNvPr id="3" name="Rectangle 3"/>
          <p:cNvSpPr txBox="1">
            <a:spLocks noChangeArrowheads="1"/>
          </p:cNvSpPr>
          <p:nvPr/>
        </p:nvSpPr>
        <p:spPr bwMode="auto">
          <a:xfrm>
            <a:off x="547688" y="963613"/>
            <a:ext cx="3568700" cy="449262"/>
          </a:xfrm>
          <a:prstGeom prst="rect">
            <a:avLst/>
          </a:prstGeom>
          <a:noFill/>
          <a:ln w="9525">
            <a:noFill/>
            <a:miter lim="800000"/>
          </a:ln>
        </p:spPr>
        <p:txBody>
          <a:bodyPr/>
          <a:lstStyle/>
          <a:p>
            <a:pPr marL="228600" indent="-228600" algn="just" defTabSz="914400">
              <a:lnSpc>
                <a:spcPct val="90000"/>
              </a:lnSpc>
              <a:spcBef>
                <a:spcPts val="1000"/>
              </a:spcBef>
              <a:buFontTx/>
              <a:buNone/>
              <a:defRPr/>
            </a:pPr>
            <a:r>
              <a:rPr lang="zh-CN" altLang="en-US" sz="2800" b="1" dirty="0">
                <a:latin typeface="华文楷体" pitchFamily="2" charset="-122"/>
                <a:ea typeface="华文楷体" pitchFamily="2" charset="-122"/>
                <a:sym typeface="+mn-ea"/>
              </a:rPr>
              <a:t>例：</a:t>
            </a:r>
            <a:r>
              <a:rPr lang="zh-CN" altLang="en-US" sz="2800" b="1" dirty="0">
                <a:latin typeface="华文楷体" pitchFamily="2" charset="-122"/>
                <a:ea typeface="华文楷体" pitchFamily="2" charset="-122"/>
              </a:rPr>
              <a:t>有</a:t>
            </a:r>
            <a:r>
              <a:rPr lang="en-US" altLang="zh-CN" sz="2800" b="1" dirty="0">
                <a:latin typeface="华文楷体" pitchFamily="2" charset="-122"/>
                <a:ea typeface="华文楷体" pitchFamily="2" charset="-122"/>
              </a:rPr>
              <a:t>3</a:t>
            </a:r>
            <a:r>
              <a:rPr lang="zh-CN" altLang="en-US" sz="2800" b="1" dirty="0">
                <a:latin typeface="华文楷体" pitchFamily="2" charset="-122"/>
                <a:ea typeface="华文楷体" pitchFamily="2" charset="-122"/>
              </a:rPr>
              <a:t>个电阻串联</a:t>
            </a:r>
            <a:r>
              <a:rPr lang="zh-CN" altLang="en-US" sz="2800" b="1" dirty="0">
                <a:latin typeface="+mn-lt"/>
                <a:ea typeface="+mn-ea"/>
              </a:rPr>
              <a:t>，</a:t>
            </a:r>
          </a:p>
          <a:p>
            <a:pPr marL="228600" indent="-228600" algn="just" defTabSz="914400">
              <a:lnSpc>
                <a:spcPct val="90000"/>
              </a:lnSpc>
              <a:spcBef>
                <a:spcPts val="1000"/>
              </a:spcBef>
              <a:buFontTx/>
              <a:buNone/>
              <a:defRPr/>
            </a:pPr>
            <a:endParaRPr lang="zh-CN" altLang="en-US" sz="2800" dirty="0">
              <a:latin typeface="+mn-lt"/>
              <a:ea typeface="+mn-ea"/>
            </a:endParaRPr>
          </a:p>
          <a:p>
            <a:pPr marL="228600" indent="-228600" defTabSz="914400">
              <a:lnSpc>
                <a:spcPct val="90000"/>
              </a:lnSpc>
              <a:spcBef>
                <a:spcPts val="1000"/>
              </a:spcBef>
              <a:buFont typeface="Arial" pitchFamily="34" charset="0"/>
              <a:buChar char="•"/>
              <a:defRPr/>
            </a:pPr>
            <a:endParaRPr lang="en-US" altLang="zh-CN" sz="2800" dirty="0">
              <a:latin typeface="+mn-lt"/>
              <a:ea typeface="+mn-ea"/>
            </a:endParaRPr>
          </a:p>
        </p:txBody>
      </p:sp>
      <p:grpSp>
        <p:nvGrpSpPr>
          <p:cNvPr id="2" name="组合 10"/>
          <p:cNvGrpSpPr>
            <a:grpSpLocks/>
          </p:cNvGrpSpPr>
          <p:nvPr/>
        </p:nvGrpSpPr>
        <p:grpSpPr bwMode="auto">
          <a:xfrm>
            <a:off x="598488" y="1514475"/>
            <a:ext cx="7613650" cy="531813"/>
            <a:chOff x="1133959" y="1160355"/>
            <a:chExt cx="7614834" cy="532505"/>
          </a:xfrm>
        </p:grpSpPr>
        <p:graphicFrame>
          <p:nvGraphicFramePr>
            <p:cNvPr id="13317" name="Object 2"/>
            <p:cNvGraphicFramePr>
              <a:graphicFrameLocks noChangeAspect="1"/>
            </p:cNvGraphicFramePr>
            <p:nvPr/>
          </p:nvGraphicFramePr>
          <p:xfrm>
            <a:off x="1133959" y="1192134"/>
            <a:ext cx="2306665" cy="489098"/>
          </p:xfrm>
          <a:graphic>
            <a:graphicData uri="http://schemas.openxmlformats.org/presentationml/2006/ole">
              <p:oleObj spid="_x0000_s13317" r:id="rId5" imgW="1029911" imgH="216405" progId="Equation.3">
                <p:embed/>
              </p:oleObj>
            </a:graphicData>
          </a:graphic>
        </p:graphicFrame>
        <p:graphicFrame>
          <p:nvGraphicFramePr>
            <p:cNvPr id="13318" name="Object 3"/>
            <p:cNvGraphicFramePr>
              <a:graphicFrameLocks noChangeAspect="1"/>
            </p:cNvGraphicFramePr>
            <p:nvPr/>
          </p:nvGraphicFramePr>
          <p:xfrm>
            <a:off x="3621438" y="1187585"/>
            <a:ext cx="2585634" cy="505275"/>
          </p:xfrm>
          <a:graphic>
            <a:graphicData uri="http://schemas.openxmlformats.org/presentationml/2006/ole">
              <p:oleObj spid="_x0000_s13318" r:id="rId6" imgW="1118888" imgH="216405" progId="Equation.3">
                <p:embed/>
              </p:oleObj>
            </a:graphicData>
          </a:graphic>
        </p:graphicFrame>
        <p:graphicFrame>
          <p:nvGraphicFramePr>
            <p:cNvPr id="13319" name="Object 4"/>
            <p:cNvGraphicFramePr>
              <a:graphicFrameLocks noChangeAspect="1"/>
            </p:cNvGraphicFramePr>
            <p:nvPr/>
          </p:nvGraphicFramePr>
          <p:xfrm>
            <a:off x="6325891" y="1160355"/>
            <a:ext cx="2422902" cy="521597"/>
          </p:xfrm>
          <a:graphic>
            <a:graphicData uri="http://schemas.openxmlformats.org/presentationml/2006/ole">
              <p:oleObj spid="_x0000_s13319" r:id="rId7" imgW="1106658" imgH="229215" progId="Equation.3">
                <p:embed/>
              </p:oleObj>
            </a:graphicData>
          </a:graphic>
        </p:graphicFrame>
      </p:grpSp>
      <p:sp>
        <p:nvSpPr>
          <p:cNvPr id="37894" name="Text Box 10"/>
          <p:cNvSpPr txBox="1">
            <a:spLocks noChangeArrowheads="1"/>
          </p:cNvSpPr>
          <p:nvPr/>
        </p:nvSpPr>
        <p:spPr bwMode="auto">
          <a:xfrm>
            <a:off x="536575" y="2135188"/>
            <a:ext cx="8370888" cy="519112"/>
          </a:xfrm>
          <a:prstGeom prst="rect">
            <a:avLst/>
          </a:prstGeom>
          <a:noFill/>
          <a:ln w="9525">
            <a:noFill/>
            <a:miter lim="800000"/>
            <a:headEnd/>
            <a:tailEnd/>
          </a:ln>
        </p:spPr>
        <p:txBody>
          <a:bodyPr>
            <a:spAutoFit/>
          </a:bodyPr>
          <a:lstStyle/>
          <a:p>
            <a:pPr marL="95250" indent="-95250" algn="just">
              <a:spcBef>
                <a:spcPct val="50000"/>
              </a:spcBef>
            </a:pPr>
            <a:r>
              <a:rPr lang="zh-CN" altLang="en-US" sz="2800" b="1">
                <a:latin typeface="华文楷体" pitchFamily="2" charset="-122"/>
                <a:ea typeface="华文楷体" pitchFamily="2" charset="-122"/>
              </a:rPr>
              <a:t>求</a:t>
            </a:r>
            <a:r>
              <a:rPr lang="en-US" altLang="zh-CN" sz="2800" b="1">
                <a:latin typeface="华文楷体" pitchFamily="2" charset="-122"/>
                <a:ea typeface="华文楷体" pitchFamily="2" charset="-122"/>
              </a:rPr>
              <a:t>: </a:t>
            </a:r>
            <a:r>
              <a:rPr lang="zh-CN" altLang="en-US" sz="2800" b="1">
                <a:latin typeface="华文楷体" pitchFamily="2" charset="-122"/>
                <a:ea typeface="华文楷体" pitchFamily="2" charset="-122"/>
              </a:rPr>
              <a:t>串联后的总电阻</a:t>
            </a:r>
            <a:r>
              <a:rPr lang="en-US" altLang="zh-CN" sz="2800" b="1">
                <a:latin typeface="华文楷体" pitchFamily="2" charset="-122"/>
                <a:ea typeface="华文楷体" pitchFamily="2" charset="-122"/>
              </a:rPr>
              <a:t>R</a:t>
            </a:r>
            <a:r>
              <a:rPr lang="zh-CN" altLang="en-US" sz="2800" b="1">
                <a:latin typeface="华文楷体" pitchFamily="2" charset="-122"/>
                <a:ea typeface="华文楷体" pitchFamily="2" charset="-122"/>
              </a:rPr>
              <a:t>和它的不确定度？</a:t>
            </a:r>
            <a:endParaRPr lang="en-US" altLang="zh-CN" sz="2800">
              <a:latin typeface="Arial" pitchFamily="34" charset="0"/>
            </a:endParaRPr>
          </a:p>
        </p:txBody>
      </p:sp>
      <p:sp>
        <p:nvSpPr>
          <p:cNvPr id="37898" name="Text Box 6"/>
          <p:cNvSpPr txBox="1">
            <a:spLocks noChangeArrowheads="1"/>
          </p:cNvSpPr>
          <p:nvPr/>
        </p:nvSpPr>
        <p:spPr bwMode="auto">
          <a:xfrm>
            <a:off x="428625" y="3471863"/>
            <a:ext cx="3175000" cy="461962"/>
          </a:xfrm>
          <a:prstGeom prst="rect">
            <a:avLst/>
          </a:prstGeom>
          <a:noFill/>
          <a:ln w="9525">
            <a:noFill/>
            <a:miter lim="800000"/>
            <a:headEnd/>
            <a:tailEnd/>
          </a:ln>
        </p:spPr>
        <p:txBody>
          <a:bodyPr>
            <a:spAutoFit/>
          </a:bodyPr>
          <a:lstStyle/>
          <a:p>
            <a:pPr>
              <a:spcBef>
                <a:spcPct val="50000"/>
              </a:spcBef>
            </a:pPr>
            <a:r>
              <a:rPr lang="en-US" altLang="zh-CN" sz="2400" b="1">
                <a:latin typeface="黑体" pitchFamily="2" charset="-122"/>
                <a:ea typeface="黑体" pitchFamily="2" charset="-122"/>
              </a:rPr>
              <a:t>⑵ </a:t>
            </a:r>
            <a:r>
              <a:rPr lang="zh-CN" altLang="en-US" sz="2400" b="1">
                <a:latin typeface="黑体" pitchFamily="2" charset="-122"/>
                <a:ea typeface="黑体" pitchFamily="2" charset="-122"/>
              </a:rPr>
              <a:t>计算不确定度 </a:t>
            </a:r>
          </a:p>
        </p:txBody>
      </p:sp>
      <p:sp>
        <p:nvSpPr>
          <p:cNvPr id="37900" name="Text Box 6"/>
          <p:cNvSpPr txBox="1">
            <a:spLocks noChangeArrowheads="1"/>
          </p:cNvSpPr>
          <p:nvPr/>
        </p:nvSpPr>
        <p:spPr bwMode="auto">
          <a:xfrm>
            <a:off x="511175" y="5989638"/>
            <a:ext cx="3175000" cy="461962"/>
          </a:xfrm>
          <a:prstGeom prst="rect">
            <a:avLst/>
          </a:prstGeom>
          <a:noFill/>
          <a:ln w="9525">
            <a:noFill/>
            <a:miter lim="800000"/>
            <a:headEnd/>
            <a:tailEnd/>
          </a:ln>
        </p:spPr>
        <p:txBody>
          <a:bodyPr>
            <a:spAutoFit/>
          </a:bodyPr>
          <a:lstStyle/>
          <a:p>
            <a:pPr>
              <a:spcBef>
                <a:spcPct val="50000"/>
              </a:spcBef>
            </a:pPr>
            <a:r>
              <a:rPr lang="en-US" altLang="zh-CN" sz="2400" b="1">
                <a:latin typeface="黑体" pitchFamily="2" charset="-122"/>
                <a:ea typeface="黑体" pitchFamily="2" charset="-122"/>
              </a:rPr>
              <a:t>(3) </a:t>
            </a:r>
            <a:r>
              <a:rPr lang="zh-CN" altLang="en-US" sz="2400" b="1">
                <a:latin typeface="黑体" pitchFamily="2" charset="-122"/>
                <a:ea typeface="黑体" pitchFamily="2" charset="-122"/>
              </a:rPr>
              <a:t>表示结果：</a:t>
            </a:r>
          </a:p>
        </p:txBody>
      </p:sp>
      <p:sp>
        <p:nvSpPr>
          <p:cNvPr id="11" name="Rectangle 2"/>
          <p:cNvSpPr txBox="1">
            <a:spLocks noChangeArrowheads="1"/>
          </p:cNvSpPr>
          <p:nvPr/>
        </p:nvSpPr>
        <p:spPr>
          <a:xfrm>
            <a:off x="1490663" y="273050"/>
            <a:ext cx="4333875" cy="600075"/>
          </a:xfrm>
          <a:prstGeom prst="rect">
            <a:avLst/>
          </a:prstGeom>
        </p:spPr>
        <p:txBody>
          <a:bodyPr>
            <a:scene3d>
              <a:camera prst="orthographicFront"/>
              <a:lightRig rig="threePt" dir="t"/>
            </a:scene3d>
          </a:bodyPr>
          <a:lstStyle>
            <a:defPPr>
              <a:defRPr lang="zh-CN"/>
            </a:defPPr>
            <a:lvl1pPr algn="l" defTabSz="912495" rtl="0" fontAlgn="base">
              <a:spcBef>
                <a:spcPct val="0"/>
              </a:spcBef>
              <a:spcAft>
                <a:spcPct val="0"/>
              </a:spcAft>
              <a:defRPr kern="1200">
                <a:solidFill>
                  <a:schemeClr val="tx1"/>
                </a:solidFill>
                <a:latin typeface="Arial" pitchFamily="34" charset="0"/>
                <a:ea typeface="宋体" pitchFamily="2" charset="-122"/>
                <a:cs typeface="+mn-cs"/>
              </a:defRPr>
            </a:lvl1pPr>
            <a:lvl2pPr marL="4559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2pPr>
            <a:lvl3pPr marL="9131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3pPr>
            <a:lvl4pPr marL="13703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4pPr>
            <a:lvl5pPr marL="1827530" indent="1905" algn="l" defTabSz="912495"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914400">
              <a:lnSpc>
                <a:spcPct val="90000"/>
              </a:lnSpc>
              <a:buFontTx/>
              <a:buNone/>
              <a:defRPr/>
            </a:pPr>
            <a:r>
              <a:rPr lang="zh-CN" altLang="en-US" sz="3600" b="1" dirty="0" smtClean="0">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三 测量结果的表示</a:t>
            </a:r>
          </a:p>
        </p:txBody>
      </p:sp>
      <p:sp>
        <p:nvSpPr>
          <p:cNvPr id="13326" name="Rectangle 3"/>
          <p:cNvSpPr>
            <a:spLocks noGrp="1" noChangeArrowheads="1"/>
          </p:cNvSpPr>
          <p:nvPr/>
        </p:nvSpPr>
        <p:spPr bwMode="auto">
          <a:xfrm>
            <a:off x="161925" y="2590800"/>
            <a:ext cx="4572000" cy="919163"/>
          </a:xfrm>
          <a:prstGeom prst="rect">
            <a:avLst/>
          </a:prstGeom>
          <a:noFill/>
          <a:ln w="9525">
            <a:noFill/>
            <a:miter lim="800000"/>
            <a:headEnd/>
            <a:tailEnd/>
          </a:ln>
        </p:spPr>
        <p:txBody>
          <a:bodyPr/>
          <a:lstStyle/>
          <a:p>
            <a:pPr marL="342900" indent="-342900" algn="just">
              <a:lnSpc>
                <a:spcPct val="90000"/>
              </a:lnSpc>
              <a:spcBef>
                <a:spcPct val="20000"/>
              </a:spcBef>
              <a:buClr>
                <a:schemeClr val="accent2"/>
              </a:buClr>
              <a:buSzPct val="80000"/>
            </a:pPr>
            <a:r>
              <a:rPr lang="en-US" altLang="zh-CN" sz="2400" b="1">
                <a:latin typeface="黑体" pitchFamily="2" charset="-122"/>
                <a:ea typeface="黑体" pitchFamily="2" charset="-122"/>
              </a:rPr>
              <a:t>  ⑴ </a:t>
            </a:r>
            <a:r>
              <a:rPr lang="zh-CN" altLang="en-US" sz="2400" b="1">
                <a:latin typeface="黑体" pitchFamily="2" charset="-122"/>
                <a:ea typeface="黑体" pitchFamily="2" charset="-122"/>
              </a:rPr>
              <a:t>计算串联总电阻</a:t>
            </a:r>
            <a:endParaRPr lang="en-US" altLang="zh-CN" sz="2400" b="1">
              <a:latin typeface="黑体" pitchFamily="2" charset="-122"/>
              <a:ea typeface="黑体" pitchFamily="2" charset="-122"/>
            </a:endParaRPr>
          </a:p>
        </p:txBody>
      </p:sp>
      <p:graphicFrame>
        <p:nvGraphicFramePr>
          <p:cNvPr id="227333" name="Object 5"/>
          <p:cNvGraphicFramePr>
            <a:graphicFrameLocks noChangeAspect="1"/>
          </p:cNvGraphicFramePr>
          <p:nvPr/>
        </p:nvGraphicFramePr>
        <p:xfrm>
          <a:off x="2089150" y="2911475"/>
          <a:ext cx="5562600" cy="746125"/>
        </p:xfrm>
        <a:graphic>
          <a:graphicData uri="http://schemas.openxmlformats.org/presentationml/2006/ole">
            <p:oleObj spid="_x0000_s13316" name="公式" r:id="rId8" imgW="1701800" imgH="228600" progId="Equation.3">
              <p:embed/>
            </p:oleObj>
          </a:graphicData>
        </a:graphic>
      </p:graphicFrame>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7894"/>
                                        </p:tgtEl>
                                        <p:attrNameLst>
                                          <p:attrName>style.visibility</p:attrName>
                                        </p:attrNameLst>
                                      </p:cBhvr>
                                      <p:to>
                                        <p:strVal val="visible"/>
                                      </p:to>
                                    </p:set>
                                    <p:animEffect transition="in" filter="blinds(horizontal)">
                                      <p:cBhvr>
                                        <p:cTn id="13" dur="500"/>
                                        <p:tgtEl>
                                          <p:spTgt spid="378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7898"/>
                                        </p:tgtEl>
                                        <p:attrNameLst>
                                          <p:attrName>style.visibility</p:attrName>
                                        </p:attrNameLst>
                                      </p:cBhvr>
                                      <p:to>
                                        <p:strVal val="visible"/>
                                      </p:to>
                                    </p:set>
                                    <p:animEffect transition="in" filter="blinds(horizontal)">
                                      <p:cBhvr>
                                        <p:cTn id="18" dur="500"/>
                                        <p:tgtEl>
                                          <p:spTgt spid="37898"/>
                                        </p:tgtEl>
                                      </p:cBhvr>
                                    </p:animEffect>
                                  </p:childTnLst>
                                </p:cTn>
                              </p:par>
                              <p:par>
                                <p:cTn id="19" presetID="3" presetClass="entr" presetSubtype="10" fill="hold" nodeType="withEffect">
                                  <p:stCondLst>
                                    <p:cond delay="0"/>
                                  </p:stCondLst>
                                  <p:childTnLst>
                                    <p:set>
                                      <p:cBhvr>
                                        <p:cTn id="20" dur="1" fill="hold">
                                          <p:stCondLst>
                                            <p:cond delay="0"/>
                                          </p:stCondLst>
                                        </p:cTn>
                                        <p:tgtEl>
                                          <p:spTgt spid="37899"/>
                                        </p:tgtEl>
                                        <p:attrNameLst>
                                          <p:attrName>style.visibility</p:attrName>
                                        </p:attrNameLst>
                                      </p:cBhvr>
                                      <p:to>
                                        <p:strVal val="visible"/>
                                      </p:to>
                                    </p:set>
                                    <p:animEffect transition="in" filter="blinds(horizontal)">
                                      <p:cBhvr>
                                        <p:cTn id="21" dur="500"/>
                                        <p:tgtEl>
                                          <p:spTgt spid="3789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7900"/>
                                        </p:tgtEl>
                                        <p:attrNameLst>
                                          <p:attrName>style.visibility</p:attrName>
                                        </p:attrNameLst>
                                      </p:cBhvr>
                                      <p:to>
                                        <p:strVal val="visible"/>
                                      </p:to>
                                    </p:set>
                                    <p:animEffect transition="in" filter="blinds(horizontal)">
                                      <p:cBhvr>
                                        <p:cTn id="26" dur="500"/>
                                        <p:tgtEl>
                                          <p:spTgt spid="37900"/>
                                        </p:tgtEl>
                                      </p:cBhvr>
                                    </p:animEffect>
                                  </p:childTnLst>
                                </p:cTn>
                              </p:par>
                              <p:par>
                                <p:cTn id="27" presetID="3" presetClass="entr" presetSubtype="10" fill="hold" nodeType="withEffect">
                                  <p:stCondLst>
                                    <p:cond delay="0"/>
                                  </p:stCondLst>
                                  <p:childTnLst>
                                    <p:set>
                                      <p:cBhvr>
                                        <p:cTn id="28" dur="1" fill="hold">
                                          <p:stCondLst>
                                            <p:cond delay="0"/>
                                          </p:stCondLst>
                                        </p:cTn>
                                        <p:tgtEl>
                                          <p:spTgt spid="37901"/>
                                        </p:tgtEl>
                                        <p:attrNameLst>
                                          <p:attrName>style.visibility</p:attrName>
                                        </p:attrNameLst>
                                      </p:cBhvr>
                                      <p:to>
                                        <p:strVal val="visible"/>
                                      </p:to>
                                    </p:set>
                                    <p:animEffect transition="in" filter="blinds(horizontal)">
                                      <p:cBhvr>
                                        <p:cTn id="29" dur="500"/>
                                        <p:tgtEl>
                                          <p:spTgt spid="37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894" grpId="0"/>
      <p:bldP spid="37898" grpId="0"/>
      <p:bldP spid="3790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84338" y="2157413"/>
            <a:ext cx="5910262" cy="2632075"/>
          </a:xfrm>
          <a:prstGeom prst="rect">
            <a:avLst/>
          </a:prstGeom>
        </p:spPr>
        <p:txBody>
          <a:bodyPr/>
          <a:lstStyle/>
          <a:p>
            <a:pPr algn="ctr" defTabSz="914400">
              <a:lnSpc>
                <a:spcPct val="90000"/>
              </a:lnSpc>
              <a:buFontTx/>
              <a:buNone/>
              <a:defRPr/>
            </a:pPr>
            <a:r>
              <a:rPr lang="zh-CN" altLang="en-US" sz="3600" dirty="0">
                <a:latin typeface="黑体" pitchFamily="2" charset="-122"/>
                <a:ea typeface="黑体" pitchFamily="2" charset="-122"/>
                <a:cs typeface="+mj-cs"/>
              </a:rPr>
              <a:t/>
            </a:r>
            <a:br>
              <a:rPr lang="zh-CN" altLang="en-US" sz="3600" dirty="0">
                <a:latin typeface="黑体" pitchFamily="2" charset="-122"/>
                <a:ea typeface="黑体" pitchFamily="2" charset="-122"/>
                <a:cs typeface="+mj-cs"/>
              </a:rPr>
            </a:br>
            <a:r>
              <a:rPr lang="zh-CN" altLang="en-US" sz="6600" dirty="0">
                <a:latin typeface="黑体" pitchFamily="2" charset="-122"/>
                <a:ea typeface="黑体" pitchFamily="2" charset="-122"/>
                <a:cs typeface="+mj-cs"/>
              </a:rPr>
              <a:t>数据处理</a:t>
            </a:r>
          </a:p>
        </p:txBody>
      </p:sp>
    </p:spTree>
  </p:cSld>
  <p:clrMapOvr>
    <a:masterClrMapping/>
  </p:clrMapOvr>
  <p:transition spd="med">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srcRect/>
          <a:stretch>
            <a:fillRect/>
          </a:stretch>
        </p:blipFill>
        <p:spPr bwMode="auto">
          <a:xfrm>
            <a:off x="342900" y="1471613"/>
            <a:ext cx="2946400" cy="4616450"/>
          </a:xfrm>
          <a:prstGeom prst="rect">
            <a:avLst/>
          </a:prstGeom>
          <a:noFill/>
          <a:ln w="9525">
            <a:noFill/>
            <a:miter lim="800000"/>
            <a:headEnd/>
            <a:tailEnd/>
          </a:ln>
        </p:spPr>
      </p:pic>
      <p:sp>
        <p:nvSpPr>
          <p:cNvPr id="8" name="矩形 7"/>
          <p:cNvSpPr/>
          <p:nvPr/>
        </p:nvSpPr>
        <p:spPr>
          <a:xfrm>
            <a:off x="3575241" y="1677284"/>
            <a:ext cx="5205271" cy="58477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3765" fontAlgn="auto">
              <a:spcBef>
                <a:spcPts val="0"/>
              </a:spcBef>
              <a:spcAft>
                <a:spcPts val="0"/>
              </a:spcAft>
              <a:buFontTx/>
              <a:buNone/>
              <a:defRPr/>
            </a:pPr>
            <a:r>
              <a:rPr lang="zh-CN" altLang="en-US" sz="3200" b="1" spc="50" dirty="0">
                <a:ln w="11430"/>
                <a:solidFill>
                  <a:srgbClr val="00B0F0"/>
                </a:solidFill>
                <a:effectLst>
                  <a:outerShdw blurRad="76200" dist="50800" dir="5400000" algn="tl" rotWithShape="0">
                    <a:srgbClr val="000000">
                      <a:alpha val="65000"/>
                    </a:srgbClr>
                  </a:outerShdw>
                </a:effectLst>
                <a:latin typeface="黑体" pitchFamily="49" charset="-122"/>
                <a:ea typeface="黑体" pitchFamily="49" charset="-122"/>
              </a:rPr>
              <a:t>一、有效数字及其运算规则</a:t>
            </a:r>
          </a:p>
        </p:txBody>
      </p:sp>
      <p:sp>
        <p:nvSpPr>
          <p:cNvPr id="38" name="자유형 74"/>
          <p:cNvSpPr/>
          <p:nvPr/>
        </p:nvSpPr>
        <p:spPr>
          <a:xfrm rot="5400000">
            <a:off x="3293269" y="3482182"/>
            <a:ext cx="1568450" cy="4424362"/>
          </a:xfrm>
          <a:custGeom>
            <a:avLst/>
            <a:gdLst>
              <a:gd name="connsiteX0" fmla="*/ 0 w 2071702"/>
              <a:gd name="connsiteY0" fmla="*/ 2755364 h 2755364"/>
              <a:gd name="connsiteX1" fmla="*/ 517926 w 2071702"/>
              <a:gd name="connsiteY1" fmla="*/ 0 h 2755364"/>
              <a:gd name="connsiteX2" fmla="*/ 1553777 w 2071702"/>
              <a:gd name="connsiteY2" fmla="*/ 0 h 2755364"/>
              <a:gd name="connsiteX3" fmla="*/ 2071702 w 2071702"/>
              <a:gd name="connsiteY3" fmla="*/ 2755364 h 2755364"/>
              <a:gd name="connsiteX4" fmla="*/ 0 w 2071702"/>
              <a:gd name="connsiteY4" fmla="*/ 2755364 h 2755364"/>
              <a:gd name="connsiteX0-1" fmla="*/ 0 w 2444283"/>
              <a:gd name="connsiteY0-2" fmla="*/ 4383055 h 4383055"/>
              <a:gd name="connsiteX1-3" fmla="*/ 890507 w 2444283"/>
              <a:gd name="connsiteY1-4" fmla="*/ 0 h 4383055"/>
              <a:gd name="connsiteX2-5" fmla="*/ 1926358 w 2444283"/>
              <a:gd name="connsiteY2-6" fmla="*/ 0 h 4383055"/>
              <a:gd name="connsiteX3-7" fmla="*/ 2444283 w 2444283"/>
              <a:gd name="connsiteY3-8" fmla="*/ 2755364 h 4383055"/>
              <a:gd name="connsiteX4-9" fmla="*/ 0 w 2444283"/>
              <a:gd name="connsiteY4-10" fmla="*/ 4383055 h 4383055"/>
              <a:gd name="connsiteX0-11" fmla="*/ 681125 w 1553776"/>
              <a:gd name="connsiteY0-12" fmla="*/ 4439104 h 4439104"/>
              <a:gd name="connsiteX1-13" fmla="*/ 0 w 1553776"/>
              <a:gd name="connsiteY1-14" fmla="*/ 0 h 4439104"/>
              <a:gd name="connsiteX2-15" fmla="*/ 1035851 w 1553776"/>
              <a:gd name="connsiteY2-16" fmla="*/ 0 h 4439104"/>
              <a:gd name="connsiteX3-17" fmla="*/ 1553776 w 1553776"/>
              <a:gd name="connsiteY3-18" fmla="*/ 2755364 h 4439104"/>
              <a:gd name="connsiteX4-19" fmla="*/ 681125 w 1553776"/>
              <a:gd name="connsiteY4-20" fmla="*/ 4439104 h 4439104"/>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553776" h="4439104">
                <a:moveTo>
                  <a:pt x="681125" y="4439104"/>
                </a:moveTo>
                <a:lnTo>
                  <a:pt x="0" y="0"/>
                </a:lnTo>
                <a:lnTo>
                  <a:pt x="1035851" y="0"/>
                </a:lnTo>
                <a:lnTo>
                  <a:pt x="1553776" y="2755364"/>
                </a:lnTo>
                <a:lnTo>
                  <a:pt x="681125" y="4439104"/>
                </a:lnTo>
                <a:close/>
              </a:path>
            </a:pathLst>
          </a:custGeom>
          <a:gradFill flip="none" rotWithShape="1">
            <a:gsLst>
              <a:gs pos="0">
                <a:schemeClr val="bg1">
                  <a:lumMod val="95000"/>
                </a:schemeClr>
              </a:gs>
              <a:gs pos="100000">
                <a:schemeClr val="bg1">
                  <a:lumMod val="7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495">
              <a:buFontTx/>
              <a:buNone/>
              <a:defRPr/>
            </a:pPr>
            <a:endParaRPr lang="ko-KR" altLang="en-US">
              <a:solidFill>
                <a:srgbClr val="FFFFFF"/>
              </a:solidFill>
            </a:endParaRPr>
          </a:p>
        </p:txBody>
      </p:sp>
      <p:grpSp>
        <p:nvGrpSpPr>
          <p:cNvPr id="90117" name="그룹 73"/>
          <p:cNvGrpSpPr>
            <a:grpSpLocks/>
          </p:cNvGrpSpPr>
          <p:nvPr/>
        </p:nvGrpSpPr>
        <p:grpSpPr bwMode="auto">
          <a:xfrm>
            <a:off x="5330825" y="2809875"/>
            <a:ext cx="3813175" cy="3144838"/>
            <a:chOff x="5214942" y="1823911"/>
            <a:chExt cx="3665640" cy="4248295"/>
          </a:xfrm>
        </p:grpSpPr>
        <p:sp>
          <p:nvSpPr>
            <p:cNvPr id="40" name="직사각형 22"/>
            <p:cNvSpPr/>
            <p:nvPr/>
          </p:nvSpPr>
          <p:spPr>
            <a:xfrm>
              <a:off x="7358082" y="5072074"/>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2" lon="17159185" rev="21568706"/>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41" name="직사각형 23"/>
            <p:cNvSpPr/>
            <p:nvPr/>
          </p:nvSpPr>
          <p:spPr>
            <a:xfrm>
              <a:off x="6929454" y="5143512"/>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2" lon="17159185" rev="21568706"/>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42" name="직사각형 24"/>
            <p:cNvSpPr/>
            <p:nvPr/>
          </p:nvSpPr>
          <p:spPr>
            <a:xfrm>
              <a:off x="6500826" y="5214950"/>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2" lon="17159185" rev="21568706"/>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43" name="직사각형 25"/>
            <p:cNvSpPr/>
            <p:nvPr/>
          </p:nvSpPr>
          <p:spPr>
            <a:xfrm>
              <a:off x="6072198" y="5286388"/>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2" lon="17159185" rev="21568706"/>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44" name="직사각형 26"/>
            <p:cNvSpPr/>
            <p:nvPr/>
          </p:nvSpPr>
          <p:spPr>
            <a:xfrm>
              <a:off x="5643570" y="5357826"/>
              <a:ext cx="1500198" cy="642942"/>
            </a:xfrm>
            <a:prstGeom prst="rect">
              <a:avLst/>
            </a:prstGeom>
            <a:gradFill flip="none" rotWithShape="1">
              <a:gsLst>
                <a:gs pos="0">
                  <a:schemeClr val="bg1">
                    <a:lumMod val="75000"/>
                  </a:schemeClr>
                </a:gs>
                <a:gs pos="100000">
                  <a:schemeClr val="bg1">
                    <a:lumMod val="65000"/>
                  </a:schemeClr>
                </a:gs>
              </a:gsLst>
              <a:lin ang="10800000" scaled="1"/>
              <a:tileRect/>
            </a:gradFill>
            <a:ln w="9525">
              <a:solidFill>
                <a:schemeClr val="bg1"/>
              </a:solidFill>
            </a:ln>
            <a:scene3d>
              <a:camera prst="isometricOffAxis2Right">
                <a:rot lat="177262" lon="17159185" rev="21568706"/>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45" name="직사각형 28"/>
            <p:cNvSpPr/>
            <p:nvPr/>
          </p:nvSpPr>
          <p:spPr>
            <a:xfrm>
              <a:off x="7358082" y="4429132"/>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46" name="직사각형 29"/>
            <p:cNvSpPr/>
            <p:nvPr/>
          </p:nvSpPr>
          <p:spPr>
            <a:xfrm>
              <a:off x="6929454" y="4500570"/>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47" name="직사각형 30"/>
            <p:cNvSpPr/>
            <p:nvPr/>
          </p:nvSpPr>
          <p:spPr>
            <a:xfrm>
              <a:off x="6500826" y="4572008"/>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48" name="직사각형 31"/>
            <p:cNvSpPr/>
            <p:nvPr/>
          </p:nvSpPr>
          <p:spPr>
            <a:xfrm>
              <a:off x="6072198" y="4643446"/>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49" name="직사각형 32"/>
            <p:cNvSpPr/>
            <p:nvPr/>
          </p:nvSpPr>
          <p:spPr>
            <a:xfrm>
              <a:off x="5643570" y="4714884"/>
              <a:ext cx="1500198" cy="642942"/>
            </a:xfrm>
            <a:prstGeom prst="rect">
              <a:avLst/>
            </a:prstGeom>
            <a:gradFill flip="none" rotWithShape="1">
              <a:gsLst>
                <a:gs pos="0">
                  <a:schemeClr val="bg1">
                    <a:lumMod val="75000"/>
                  </a:schemeClr>
                </a:gs>
                <a:gs pos="100000">
                  <a:schemeClr val="bg1">
                    <a:lumMod val="6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Step2</a:t>
              </a:r>
              <a:endParaRPr lang="ko-KR" altLang="en-US" dirty="0">
                <a:latin typeface="HY견고딕" pitchFamily="18" charset="-127"/>
                <a:ea typeface="HY견고딕" pitchFamily="18" charset="-127"/>
              </a:endParaRPr>
            </a:p>
          </p:txBody>
        </p:sp>
        <p:sp>
          <p:nvSpPr>
            <p:cNvPr id="50" name="직사각형 33"/>
            <p:cNvSpPr/>
            <p:nvPr/>
          </p:nvSpPr>
          <p:spPr>
            <a:xfrm>
              <a:off x="5214942" y="5429264"/>
              <a:ext cx="1500198" cy="642942"/>
            </a:xfrm>
            <a:prstGeom prst="rect">
              <a:avLst/>
            </a:prstGeom>
            <a:gradFill flip="none" rotWithShape="1">
              <a:gsLst>
                <a:gs pos="0">
                  <a:schemeClr val="bg1">
                    <a:lumMod val="75000"/>
                  </a:schemeClr>
                </a:gs>
                <a:gs pos="100000">
                  <a:schemeClr val="bg1">
                    <a:lumMod val="65000"/>
                  </a:schemeClr>
                </a:gs>
              </a:gsLst>
              <a:lin ang="10800000" scaled="1"/>
              <a:tileRect/>
            </a:gradFill>
            <a:ln w="9525">
              <a:solidFill>
                <a:schemeClr val="bg1"/>
              </a:solidFill>
            </a:ln>
            <a:scene3d>
              <a:camera prst="isometricOffAxis2Right">
                <a:rot lat="177262" lon="17159185" rev="21568706"/>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 1</a:t>
              </a:r>
              <a:endParaRPr lang="ko-KR" altLang="en-US" dirty="0">
                <a:latin typeface="HY견고딕" pitchFamily="18" charset="-127"/>
                <a:ea typeface="HY견고딕" pitchFamily="18" charset="-127"/>
              </a:endParaRPr>
            </a:p>
          </p:txBody>
        </p:sp>
        <p:sp>
          <p:nvSpPr>
            <p:cNvPr id="51" name="직사각형 34"/>
            <p:cNvSpPr/>
            <p:nvPr/>
          </p:nvSpPr>
          <p:spPr>
            <a:xfrm>
              <a:off x="7358082" y="3786190"/>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2" name="직사각형 35"/>
            <p:cNvSpPr/>
            <p:nvPr/>
          </p:nvSpPr>
          <p:spPr>
            <a:xfrm>
              <a:off x="6929454" y="3857628"/>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3" name="직사각형 36"/>
            <p:cNvSpPr/>
            <p:nvPr/>
          </p:nvSpPr>
          <p:spPr>
            <a:xfrm>
              <a:off x="6500826" y="3929066"/>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4" name="직사각형 37"/>
            <p:cNvSpPr/>
            <p:nvPr/>
          </p:nvSpPr>
          <p:spPr>
            <a:xfrm>
              <a:off x="6072198" y="4000504"/>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Step3</a:t>
              </a:r>
              <a:endParaRPr lang="ko-KR" altLang="en-US" dirty="0">
                <a:latin typeface="HY견고딕" pitchFamily="18" charset="-127"/>
                <a:ea typeface="HY견고딕" pitchFamily="18" charset="-127"/>
              </a:endParaRPr>
            </a:p>
          </p:txBody>
        </p:sp>
        <p:sp>
          <p:nvSpPr>
            <p:cNvPr id="55" name="직사각형 38"/>
            <p:cNvSpPr/>
            <p:nvPr/>
          </p:nvSpPr>
          <p:spPr>
            <a:xfrm>
              <a:off x="7358082" y="3143248"/>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6" name="직사각형 39"/>
            <p:cNvSpPr/>
            <p:nvPr/>
          </p:nvSpPr>
          <p:spPr>
            <a:xfrm>
              <a:off x="6929454" y="3214686"/>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7" name="직사각형 40"/>
            <p:cNvSpPr/>
            <p:nvPr/>
          </p:nvSpPr>
          <p:spPr>
            <a:xfrm>
              <a:off x="6500826" y="3286124"/>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Step4</a:t>
              </a:r>
              <a:endParaRPr lang="ko-KR" altLang="en-US" dirty="0">
                <a:latin typeface="HY견고딕" pitchFamily="18" charset="-127"/>
                <a:ea typeface="HY견고딕" pitchFamily="18" charset="-127"/>
              </a:endParaRPr>
            </a:p>
          </p:txBody>
        </p:sp>
        <p:sp>
          <p:nvSpPr>
            <p:cNvPr id="58" name="직사각형 41"/>
            <p:cNvSpPr/>
            <p:nvPr/>
          </p:nvSpPr>
          <p:spPr>
            <a:xfrm>
              <a:off x="7358082" y="2500306"/>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9" name="직사각형 42"/>
            <p:cNvSpPr/>
            <p:nvPr/>
          </p:nvSpPr>
          <p:spPr>
            <a:xfrm>
              <a:off x="6929454" y="2571744"/>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Step5</a:t>
              </a:r>
              <a:endParaRPr lang="ko-KR" altLang="en-US" dirty="0">
                <a:latin typeface="HY견고딕" pitchFamily="18" charset="-127"/>
                <a:ea typeface="HY견고딕" pitchFamily="18" charset="-127"/>
              </a:endParaRPr>
            </a:p>
          </p:txBody>
        </p:sp>
        <p:sp>
          <p:nvSpPr>
            <p:cNvPr id="60" name="직사각형 43"/>
            <p:cNvSpPr/>
            <p:nvPr/>
          </p:nvSpPr>
          <p:spPr>
            <a:xfrm>
              <a:off x="7380384" y="1823911"/>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Step6</a:t>
              </a:r>
              <a:endParaRPr lang="ko-KR" altLang="en-US" dirty="0">
                <a:latin typeface="HY견고딕" pitchFamily="18" charset="-127"/>
                <a:ea typeface="HY견고딕" pitchFamily="18" charset="-127"/>
              </a:endParaRPr>
            </a:p>
          </p:txBody>
        </p:sp>
      </p:grpSp>
      <p:sp>
        <p:nvSpPr>
          <p:cNvPr id="61" name="TextBox 60"/>
          <p:cNvSpPr txBox="1"/>
          <p:nvPr/>
        </p:nvSpPr>
        <p:spPr>
          <a:xfrm>
            <a:off x="2820988" y="5475288"/>
            <a:ext cx="2163762" cy="369887"/>
          </a:xfrm>
          <a:prstGeom prst="rect">
            <a:avLst/>
          </a:prstGeom>
          <a:noFill/>
        </p:spPr>
        <p:txBody>
          <a:bodyPr wrap="none">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1. </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有效数字的定义</a:t>
            </a:r>
          </a:p>
        </p:txBody>
      </p:sp>
      <p:sp>
        <p:nvSpPr>
          <p:cNvPr id="62" name="TextBox 61"/>
          <p:cNvSpPr txBox="1"/>
          <p:nvPr/>
        </p:nvSpPr>
        <p:spPr>
          <a:xfrm>
            <a:off x="3197225" y="4924425"/>
            <a:ext cx="2162175" cy="369888"/>
          </a:xfrm>
          <a:prstGeom prst="rect">
            <a:avLst/>
          </a:prstGeom>
          <a:noFill/>
        </p:spPr>
        <p:txBody>
          <a:bodyPr wrap="none">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2. </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有效数字的特点</a:t>
            </a:r>
          </a:p>
        </p:txBody>
      </p:sp>
      <p:sp>
        <p:nvSpPr>
          <p:cNvPr id="63" name="TextBox 62"/>
          <p:cNvSpPr txBox="1"/>
          <p:nvPr/>
        </p:nvSpPr>
        <p:spPr>
          <a:xfrm>
            <a:off x="3546475" y="4427538"/>
            <a:ext cx="3189288" cy="368300"/>
          </a:xfrm>
          <a:prstGeom prst="rect">
            <a:avLst/>
          </a:prstGeom>
          <a:noFill/>
        </p:spPr>
        <p:txBody>
          <a:bodyPr>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3.</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有效数字尾数的截取规则</a:t>
            </a:r>
          </a:p>
        </p:txBody>
      </p:sp>
      <p:sp>
        <p:nvSpPr>
          <p:cNvPr id="64" name="TextBox 63"/>
          <p:cNvSpPr txBox="1"/>
          <p:nvPr/>
        </p:nvSpPr>
        <p:spPr>
          <a:xfrm>
            <a:off x="4624388" y="2851150"/>
            <a:ext cx="2133600" cy="369888"/>
          </a:xfrm>
          <a:prstGeom prst="rect">
            <a:avLst/>
          </a:prstGeom>
          <a:noFill/>
        </p:spPr>
        <p:txBody>
          <a:bodyPr>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6.</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有效数字的运算</a:t>
            </a:r>
          </a:p>
        </p:txBody>
      </p:sp>
      <p:sp>
        <p:nvSpPr>
          <p:cNvPr id="65" name="TextBox 64"/>
          <p:cNvSpPr txBox="1"/>
          <p:nvPr/>
        </p:nvSpPr>
        <p:spPr>
          <a:xfrm>
            <a:off x="4303713" y="3363913"/>
            <a:ext cx="3546475" cy="369887"/>
          </a:xfrm>
          <a:prstGeom prst="rect">
            <a:avLst/>
          </a:prstGeom>
          <a:noFill/>
        </p:spPr>
        <p:txBody>
          <a:bodyPr>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5.</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测量结果有效数字位数的确定</a:t>
            </a:r>
          </a:p>
        </p:txBody>
      </p:sp>
      <p:sp>
        <p:nvSpPr>
          <p:cNvPr id="66" name="TextBox 65"/>
          <p:cNvSpPr txBox="1"/>
          <p:nvPr/>
        </p:nvSpPr>
        <p:spPr>
          <a:xfrm>
            <a:off x="3917950" y="3873500"/>
            <a:ext cx="3346450" cy="368300"/>
          </a:xfrm>
          <a:prstGeom prst="rect">
            <a:avLst/>
          </a:prstGeom>
          <a:noFill/>
        </p:spPr>
        <p:txBody>
          <a:bodyPr>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4.</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不确定度的有效数字位数</a:t>
            </a:r>
          </a:p>
        </p:txBody>
      </p:sp>
      <p:graphicFrame>
        <p:nvGraphicFramePr>
          <p:cNvPr id="37" name="图示 36"/>
          <p:cNvGraphicFramePr/>
          <p:nvPr/>
        </p:nvGraphicFramePr>
        <p:xfrm>
          <a:off x="3957902" y="2593571"/>
          <a:ext cx="5012575" cy="4264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descr="单个小人13"/>
          <p:cNvSpPr>
            <a:spLocks noGrp="1" noChangeAspect="1" noChangeArrowheads="1"/>
          </p:cNvSpPr>
          <p:nvPr/>
        </p:nvSpPr>
        <p:spPr bwMode="auto">
          <a:xfrm>
            <a:off x="7847013" y="5289550"/>
            <a:ext cx="1016000" cy="1352550"/>
          </a:xfrm>
          <a:prstGeom prst="rect">
            <a:avLst/>
          </a:prstGeom>
          <a:blipFill dpi="0" rotWithShape="1">
            <a:blip r:embed="rId2" cstate="print"/>
            <a:srcRect/>
            <a:stretch>
              <a:fillRect/>
            </a:stretch>
          </a:blipFill>
          <a:ln w="9525">
            <a:noFill/>
            <a:miter lim="800000"/>
            <a:headEnd/>
            <a:tailEnd/>
          </a:ln>
        </p:spPr>
        <p:txBody>
          <a:bodyPr/>
          <a:lstStyle/>
          <a:p>
            <a:endParaRPr lang="zh-CN" altLang="zh-CN"/>
          </a:p>
        </p:txBody>
      </p:sp>
      <p:sp>
        <p:nvSpPr>
          <p:cNvPr id="6" name="Rectangle 2060"/>
          <p:cNvSpPr>
            <a:spLocks noChangeArrowheads="1"/>
          </p:cNvSpPr>
          <p:nvPr/>
        </p:nvSpPr>
        <p:spPr bwMode="auto">
          <a:xfrm>
            <a:off x="1392238" y="1677988"/>
            <a:ext cx="5541962" cy="706437"/>
          </a:xfrm>
          <a:prstGeom prst="rect">
            <a:avLst/>
          </a:prstGeom>
          <a:noFill/>
          <a:ln w="12700" cap="sq">
            <a:solidFill>
              <a:schemeClr val="accent5"/>
            </a:solidFill>
            <a:miter lim="800000"/>
            <a:headEnd type="none" w="sm" len="sm"/>
            <a:tailEnd type="none" w="sm" len="sm"/>
          </a:ln>
        </p:spPr>
        <p:txBody>
          <a:bodyPr>
            <a:spAutoFit/>
          </a:bodyPr>
          <a:lstStyle/>
          <a:p>
            <a:pPr defTabSz="913765" fontAlgn="auto">
              <a:spcBef>
                <a:spcPts val="0"/>
              </a:spcBef>
              <a:spcAft>
                <a:spcPts val="0"/>
              </a:spcAft>
              <a:buFontTx/>
              <a:buNone/>
              <a:defRPr/>
            </a:pPr>
            <a:r>
              <a:rPr lang="zh-CN" altLang="en-US" sz="2000" b="1" dirty="0">
                <a:solidFill>
                  <a:srgbClr val="FF9933"/>
                </a:solidFill>
                <a:latin typeface="黑体" pitchFamily="49" charset="-122"/>
                <a:ea typeface="黑体" pitchFamily="49" charset="-122"/>
              </a:rPr>
              <a:t>可靠数字：</a:t>
            </a:r>
            <a:r>
              <a:rPr lang="zh-CN" altLang="en-US" sz="2000" b="1" dirty="0">
                <a:solidFill>
                  <a:srgbClr val="0070C0"/>
                </a:solidFill>
                <a:latin typeface="黑体" pitchFamily="49" charset="-122"/>
                <a:ea typeface="黑体" pitchFamily="49" charset="-122"/>
              </a:rPr>
              <a:t>在测量中能准确读出的数字</a:t>
            </a:r>
            <a:endParaRPr lang="en-US" altLang="zh-CN" sz="2000" b="1" dirty="0">
              <a:solidFill>
                <a:srgbClr val="0070C0"/>
              </a:solidFill>
              <a:latin typeface="黑体" pitchFamily="49" charset="-122"/>
              <a:ea typeface="黑体" pitchFamily="49" charset="-122"/>
            </a:endParaRPr>
          </a:p>
          <a:p>
            <a:pPr defTabSz="913765" fontAlgn="auto">
              <a:spcBef>
                <a:spcPts val="0"/>
              </a:spcBef>
              <a:spcAft>
                <a:spcPts val="0"/>
              </a:spcAft>
              <a:buFontTx/>
              <a:buNone/>
              <a:defRPr/>
            </a:pPr>
            <a:r>
              <a:rPr lang="zh-CN" altLang="en-US" sz="2000" b="1" dirty="0">
                <a:solidFill>
                  <a:srgbClr val="FF0000"/>
                </a:solidFill>
                <a:latin typeface="黑体" pitchFamily="49" charset="-122"/>
                <a:ea typeface="黑体" pitchFamily="49" charset="-122"/>
              </a:rPr>
              <a:t>可疑数字：</a:t>
            </a:r>
            <a:r>
              <a:rPr lang="zh-CN" altLang="en-US" sz="2000" b="1" dirty="0">
                <a:solidFill>
                  <a:srgbClr val="0070C0"/>
                </a:solidFill>
                <a:latin typeface="黑体" pitchFamily="49" charset="-122"/>
                <a:ea typeface="黑体" pitchFamily="49" charset="-122"/>
              </a:rPr>
              <a:t>在测量中估计读出的数字</a:t>
            </a:r>
          </a:p>
        </p:txBody>
      </p:sp>
      <p:sp>
        <p:nvSpPr>
          <p:cNvPr id="91140" name="矩形 6"/>
          <p:cNvSpPr>
            <a:spLocks noChangeArrowheads="1"/>
          </p:cNvSpPr>
          <p:nvPr/>
        </p:nvSpPr>
        <p:spPr bwMode="auto">
          <a:xfrm>
            <a:off x="1628775" y="307975"/>
            <a:ext cx="2917825" cy="492125"/>
          </a:xfrm>
          <a:prstGeom prst="rect">
            <a:avLst/>
          </a:prstGeom>
          <a:noFill/>
          <a:ln w="9525">
            <a:noFill/>
            <a:miter lim="800000"/>
            <a:headEnd/>
            <a:tailEnd/>
          </a:ln>
        </p:spPr>
        <p:txBody>
          <a:bodyPr wrap="none">
            <a:spAutoFit/>
          </a:bodyPr>
          <a:lstStyle/>
          <a:p>
            <a:r>
              <a:rPr lang="en-US" altLang="zh-CN" sz="2600" b="1">
                <a:solidFill>
                  <a:srgbClr val="00B050"/>
                </a:solidFill>
                <a:latin typeface="微软雅黑" pitchFamily="34" charset="-122"/>
                <a:ea typeface="微软雅黑" pitchFamily="34" charset="-122"/>
              </a:rPr>
              <a:t>1. </a:t>
            </a:r>
            <a:r>
              <a:rPr lang="zh-CN" altLang="en-US" sz="2600" b="1">
                <a:solidFill>
                  <a:srgbClr val="00B050"/>
                </a:solidFill>
                <a:latin typeface="微软雅黑" pitchFamily="34" charset="-122"/>
                <a:ea typeface="微软雅黑" pitchFamily="34" charset="-122"/>
              </a:rPr>
              <a:t>有效数字的定义</a:t>
            </a:r>
            <a:endParaRPr lang="zh-CN" altLang="en-US" sz="2600">
              <a:solidFill>
                <a:srgbClr val="00B050"/>
              </a:solidFill>
              <a:latin typeface="微软雅黑" pitchFamily="34" charset="-122"/>
              <a:ea typeface="微软雅黑" pitchFamily="34" charset="-122"/>
            </a:endParaRPr>
          </a:p>
        </p:txBody>
      </p:sp>
      <p:sp>
        <p:nvSpPr>
          <p:cNvPr id="91141" name="矩形 7"/>
          <p:cNvSpPr>
            <a:spLocks noChangeArrowheads="1"/>
          </p:cNvSpPr>
          <p:nvPr/>
        </p:nvSpPr>
        <p:spPr bwMode="auto">
          <a:xfrm>
            <a:off x="1257300" y="1082675"/>
            <a:ext cx="7137400" cy="430213"/>
          </a:xfrm>
          <a:prstGeom prst="rect">
            <a:avLst/>
          </a:prstGeom>
          <a:noFill/>
          <a:ln w="9525">
            <a:noFill/>
            <a:miter lim="800000"/>
            <a:headEnd/>
            <a:tailEnd/>
          </a:ln>
        </p:spPr>
        <p:txBody>
          <a:bodyPr wrap="none">
            <a:spAutoFit/>
          </a:bodyPr>
          <a:lstStyle/>
          <a:p>
            <a:r>
              <a:rPr lang="zh-CN" altLang="en-US" sz="2200" b="1">
                <a:solidFill>
                  <a:srgbClr val="0070C0"/>
                </a:solidFill>
                <a:latin typeface="黑体" pitchFamily="2" charset="-122"/>
                <a:ea typeface="黑体" pitchFamily="2" charset="-122"/>
              </a:rPr>
              <a:t>有效数字是指可靠数字加上一位可疑数字的全体数字。 </a:t>
            </a:r>
          </a:p>
        </p:txBody>
      </p:sp>
      <p:sp>
        <p:nvSpPr>
          <p:cNvPr id="22" name="矩形 21"/>
          <p:cNvSpPr/>
          <p:nvPr/>
        </p:nvSpPr>
        <p:spPr>
          <a:xfrm>
            <a:off x="1793875" y="4448175"/>
            <a:ext cx="503238" cy="32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91143" name="Text Box 7"/>
          <p:cNvSpPr txBox="1">
            <a:spLocks noChangeArrowheads="1"/>
          </p:cNvSpPr>
          <p:nvPr/>
        </p:nvSpPr>
        <p:spPr bwMode="auto">
          <a:xfrm>
            <a:off x="1355725" y="2563813"/>
            <a:ext cx="3159125" cy="368300"/>
          </a:xfrm>
          <a:prstGeom prst="rect">
            <a:avLst/>
          </a:prstGeom>
          <a:noFill/>
          <a:ln w="9525">
            <a:noFill/>
            <a:miter lim="800000"/>
            <a:headEnd/>
            <a:tailEnd/>
          </a:ln>
        </p:spPr>
        <p:txBody>
          <a:bodyPr>
            <a:spAutoFit/>
          </a:bodyPr>
          <a:lstStyle/>
          <a:p>
            <a:pPr>
              <a:spcBef>
                <a:spcPct val="50000"/>
              </a:spcBef>
            </a:pPr>
            <a:r>
              <a:rPr lang="zh-CN" altLang="en-US" b="1">
                <a:latin typeface="宋体" pitchFamily="2" charset="-122"/>
              </a:rPr>
              <a:t>例：用直尺测量长度</a:t>
            </a:r>
          </a:p>
        </p:txBody>
      </p:sp>
      <p:pic>
        <p:nvPicPr>
          <p:cNvPr id="91144" name="Picture 1" descr="D:\百度云同步盘\桌面\图片2.jpg"/>
          <p:cNvPicPr>
            <a:picLocks noChangeAspect="1" noChangeArrowheads="1"/>
          </p:cNvPicPr>
          <p:nvPr/>
        </p:nvPicPr>
        <p:blipFill>
          <a:blip r:embed="rId3" cstate="print"/>
          <a:srcRect/>
          <a:stretch>
            <a:fillRect/>
          </a:stretch>
        </p:blipFill>
        <p:spPr bwMode="auto">
          <a:xfrm>
            <a:off x="1600200" y="2935288"/>
            <a:ext cx="5216525" cy="2454275"/>
          </a:xfrm>
          <a:prstGeom prst="rect">
            <a:avLst/>
          </a:prstGeom>
          <a:noFill/>
          <a:ln w="9525">
            <a:noFill/>
            <a:miter lim="800000"/>
            <a:headEnd/>
            <a:tailEnd/>
          </a:ln>
        </p:spPr>
      </p:pic>
      <p:sp>
        <p:nvSpPr>
          <p:cNvPr id="91145" name="Text Box 8"/>
          <p:cNvSpPr txBox="1">
            <a:spLocks noChangeArrowheads="1"/>
          </p:cNvSpPr>
          <p:nvPr/>
        </p:nvSpPr>
        <p:spPr bwMode="auto">
          <a:xfrm>
            <a:off x="6030913" y="4598988"/>
            <a:ext cx="1876425" cy="401637"/>
          </a:xfrm>
          <a:prstGeom prst="rect">
            <a:avLst/>
          </a:prstGeom>
          <a:noFill/>
          <a:ln w="9525">
            <a:noFill/>
            <a:miter lim="800000"/>
            <a:headEnd/>
            <a:tailEnd/>
          </a:ln>
        </p:spPr>
        <p:txBody>
          <a:bodyPr>
            <a:spAutoFit/>
          </a:bodyPr>
          <a:lstStyle/>
          <a:p>
            <a:pPr>
              <a:spcBef>
                <a:spcPct val="50000"/>
              </a:spcBef>
            </a:pPr>
            <a:r>
              <a:rPr lang="zh-CN" altLang="en-US" sz="2000" b="1">
                <a:latin typeface="宋体" pitchFamily="2" charset="-122"/>
              </a:rPr>
              <a:t>读数为</a:t>
            </a:r>
            <a:r>
              <a:rPr lang="en-US" altLang="zh-CN" sz="2000" b="1">
                <a:latin typeface="宋体" pitchFamily="2" charset="-122"/>
              </a:rPr>
              <a:t>72.</a:t>
            </a:r>
            <a:r>
              <a:rPr lang="en-US" altLang="zh-CN" sz="2000" b="1">
                <a:solidFill>
                  <a:srgbClr val="FF0000"/>
                </a:solidFill>
                <a:latin typeface="宋体" pitchFamily="2" charset="-122"/>
              </a:rPr>
              <a:t>4</a:t>
            </a:r>
            <a:r>
              <a:rPr lang="en-US" altLang="zh-CN" sz="2000" b="1">
                <a:latin typeface="宋体" pitchFamily="2" charset="-122"/>
              </a:rPr>
              <a:t> mm</a:t>
            </a:r>
          </a:p>
        </p:txBody>
      </p:sp>
      <p:grpSp>
        <p:nvGrpSpPr>
          <p:cNvPr id="91146" name="组合 36"/>
          <p:cNvGrpSpPr>
            <a:grpSpLocks/>
          </p:cNvGrpSpPr>
          <p:nvPr/>
        </p:nvGrpSpPr>
        <p:grpSpPr bwMode="auto">
          <a:xfrm>
            <a:off x="903288" y="4198938"/>
            <a:ext cx="3751262" cy="1587500"/>
            <a:chOff x="6353908" y="3810001"/>
            <a:chExt cx="5783669" cy="1875692"/>
          </a:xfrm>
        </p:grpSpPr>
        <p:sp>
          <p:nvSpPr>
            <p:cNvPr id="91151" name="Text Box 9"/>
            <p:cNvSpPr txBox="1">
              <a:spLocks noChangeArrowheads="1"/>
            </p:cNvSpPr>
            <p:nvPr/>
          </p:nvSpPr>
          <p:spPr bwMode="auto">
            <a:xfrm>
              <a:off x="6728256" y="4338143"/>
              <a:ext cx="5409321" cy="757603"/>
            </a:xfrm>
            <a:prstGeom prst="rect">
              <a:avLst/>
            </a:prstGeom>
            <a:noFill/>
            <a:ln w="9525">
              <a:noFill/>
              <a:miter lim="800000"/>
              <a:headEnd/>
              <a:tailEnd/>
            </a:ln>
          </p:spPr>
          <p:txBody>
            <a:bodyPr>
              <a:spAutoFit/>
            </a:bodyPr>
            <a:lstStyle/>
            <a:p>
              <a:pPr>
                <a:spcBef>
                  <a:spcPct val="50000"/>
                </a:spcBef>
              </a:pPr>
              <a:r>
                <a:rPr lang="en-US" altLang="zh-CN" b="1">
                  <a:latin typeface="黑体" pitchFamily="2" charset="-122"/>
                  <a:ea typeface="黑体" pitchFamily="2" charset="-122"/>
                </a:rPr>
                <a:t>72 </a:t>
              </a:r>
              <a:r>
                <a:rPr lang="zh-CN" altLang="en-US" b="1">
                  <a:latin typeface="黑体" pitchFamily="2" charset="-122"/>
                  <a:ea typeface="黑体" pitchFamily="2" charset="-122"/>
                </a:rPr>
                <a:t>是准确读出的</a:t>
              </a:r>
              <a:r>
                <a:rPr lang="en-US" altLang="zh-CN" b="1">
                  <a:latin typeface="黑体" pitchFamily="2" charset="-122"/>
                  <a:ea typeface="黑体" pitchFamily="2" charset="-122"/>
                </a:rPr>
                <a:t>:</a:t>
              </a:r>
              <a:r>
                <a:rPr lang="zh-CN" altLang="en-US" b="1">
                  <a:solidFill>
                    <a:srgbClr val="FF9933"/>
                  </a:solidFill>
                  <a:latin typeface="黑体" pitchFamily="2" charset="-122"/>
                  <a:ea typeface="黑体" pitchFamily="2" charset="-122"/>
                </a:rPr>
                <a:t>可靠数字</a:t>
              </a:r>
            </a:p>
            <a:p>
              <a:pPr>
                <a:spcBef>
                  <a:spcPct val="50000"/>
                </a:spcBef>
              </a:pPr>
              <a:r>
                <a:rPr lang="en-US" altLang="zh-CN" b="1">
                  <a:latin typeface="黑体" pitchFamily="2" charset="-122"/>
                  <a:ea typeface="黑体" pitchFamily="2" charset="-122"/>
                </a:rPr>
                <a:t>0.4</a:t>
              </a:r>
              <a:r>
                <a:rPr lang="zh-CN" altLang="en-US" b="1">
                  <a:latin typeface="黑体" pitchFamily="2" charset="-122"/>
                  <a:ea typeface="黑体" pitchFamily="2" charset="-122"/>
                </a:rPr>
                <a:t>是估计出来的</a:t>
              </a:r>
              <a:r>
                <a:rPr lang="en-US" altLang="zh-CN" b="1">
                  <a:latin typeface="黑体" pitchFamily="2" charset="-122"/>
                  <a:ea typeface="黑体" pitchFamily="2" charset="-122"/>
                </a:rPr>
                <a:t>:</a:t>
              </a:r>
              <a:r>
                <a:rPr lang="zh-CN" altLang="en-US" b="1">
                  <a:solidFill>
                    <a:srgbClr val="FF0000"/>
                  </a:solidFill>
                  <a:latin typeface="黑体" pitchFamily="2" charset="-122"/>
                  <a:ea typeface="黑体" pitchFamily="2" charset="-122"/>
                </a:rPr>
                <a:t>可疑数字</a:t>
              </a:r>
            </a:p>
          </p:txBody>
        </p:sp>
        <p:sp>
          <p:nvSpPr>
            <p:cNvPr id="16" name="云形 15"/>
            <p:cNvSpPr/>
            <p:nvPr/>
          </p:nvSpPr>
          <p:spPr>
            <a:xfrm>
              <a:off x="6353908" y="3810001"/>
              <a:ext cx="5698004" cy="1875692"/>
            </a:xfrm>
            <a:prstGeom prst="clou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
        <p:nvSpPr>
          <p:cNvPr id="91147" name="TextBox 23"/>
          <p:cNvSpPr txBox="1">
            <a:spLocks noChangeArrowheads="1"/>
          </p:cNvSpPr>
          <p:nvPr/>
        </p:nvSpPr>
        <p:spPr bwMode="auto">
          <a:xfrm>
            <a:off x="865188" y="5807075"/>
            <a:ext cx="6743700" cy="369888"/>
          </a:xfrm>
          <a:prstGeom prst="rect">
            <a:avLst/>
          </a:prstGeom>
          <a:noFill/>
          <a:ln w="9525">
            <a:noFill/>
            <a:miter lim="800000"/>
            <a:headEnd/>
            <a:tailEnd/>
          </a:ln>
        </p:spPr>
        <p:txBody>
          <a:bodyPr>
            <a:spAutoFit/>
          </a:bodyPr>
          <a:lstStyle/>
          <a:p>
            <a:r>
              <a:rPr lang="zh-CN" altLang="en-US" b="1">
                <a:solidFill>
                  <a:srgbClr val="FF0000"/>
                </a:solidFill>
              </a:rPr>
              <a:t>问题：</a:t>
            </a:r>
            <a:r>
              <a:rPr lang="zh-CN" altLang="en-US" b="1"/>
              <a:t>如果端点正好跟</a:t>
            </a:r>
            <a:r>
              <a:rPr lang="en-US" altLang="zh-CN" b="1"/>
              <a:t>70mm</a:t>
            </a:r>
            <a:r>
              <a:rPr lang="zh-CN" altLang="en-US" b="1"/>
              <a:t>这个数字对齐，那么读数写为</a:t>
            </a:r>
            <a:r>
              <a:rPr lang="en-US" altLang="zh-CN" b="1"/>
              <a:t>70mm</a:t>
            </a:r>
            <a:endParaRPr lang="zh-CN" altLang="en-US" b="1"/>
          </a:p>
        </p:txBody>
      </p:sp>
      <p:grpSp>
        <p:nvGrpSpPr>
          <p:cNvPr id="91148" name="组合 18"/>
          <p:cNvGrpSpPr>
            <a:grpSpLocks/>
          </p:cNvGrpSpPr>
          <p:nvPr/>
        </p:nvGrpSpPr>
        <p:grpSpPr bwMode="auto">
          <a:xfrm>
            <a:off x="4114800" y="6172200"/>
            <a:ext cx="2360613" cy="539750"/>
            <a:chOff x="4114800" y="6318738"/>
            <a:chExt cx="2360335" cy="539262"/>
          </a:xfrm>
        </p:grpSpPr>
        <p:sp>
          <p:nvSpPr>
            <p:cNvPr id="91149" name="TextBox 24"/>
            <p:cNvSpPr txBox="1">
              <a:spLocks noChangeArrowheads="1"/>
            </p:cNvSpPr>
            <p:nvPr/>
          </p:nvSpPr>
          <p:spPr bwMode="auto">
            <a:xfrm>
              <a:off x="4238625" y="6386878"/>
              <a:ext cx="2236510" cy="369332"/>
            </a:xfrm>
            <a:prstGeom prst="rect">
              <a:avLst/>
            </a:prstGeom>
            <a:noFill/>
            <a:ln w="9525">
              <a:noFill/>
              <a:miter lim="800000"/>
              <a:headEnd/>
              <a:tailEnd/>
            </a:ln>
          </p:spPr>
          <p:txBody>
            <a:bodyPr wrap="none">
              <a:spAutoFit/>
            </a:bodyPr>
            <a:lstStyle/>
            <a:p>
              <a:r>
                <a:rPr lang="zh-CN" altLang="en-US" b="1"/>
                <a:t>写为</a:t>
              </a:r>
              <a:r>
                <a:rPr lang="en-US" altLang="zh-CN" b="1"/>
                <a:t>70.</a:t>
              </a:r>
              <a:r>
                <a:rPr lang="en-US" altLang="zh-CN" b="1">
                  <a:solidFill>
                    <a:srgbClr val="FF0000"/>
                  </a:solidFill>
                </a:rPr>
                <a:t>0</a:t>
              </a:r>
              <a:r>
                <a:rPr lang="en-US" altLang="zh-CN" b="1"/>
                <a:t>mm</a:t>
              </a:r>
              <a:r>
                <a:rPr lang="zh-CN" altLang="en-US" b="1"/>
                <a:t>，</a:t>
              </a:r>
              <a:r>
                <a:rPr lang="en-US" altLang="zh-CN" b="1"/>
                <a:t>OK</a:t>
              </a:r>
              <a:r>
                <a:rPr lang="zh-CN" altLang="en-US" b="1"/>
                <a:t>！</a:t>
              </a:r>
            </a:p>
          </p:txBody>
        </p:sp>
        <p:sp>
          <p:nvSpPr>
            <p:cNvPr id="18" name="云形标注 17"/>
            <p:cNvSpPr/>
            <p:nvPr/>
          </p:nvSpPr>
          <p:spPr>
            <a:xfrm>
              <a:off x="4114800" y="6318738"/>
              <a:ext cx="2344462" cy="539262"/>
            </a:xfrm>
            <a:prstGeom prst="cloudCallout">
              <a:avLst>
                <a:gd name="adj1" fmla="val 101167"/>
                <a:gd name="adj2" fmla="val -10271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Tree>
  </p:cSld>
  <p:clrMapOvr>
    <a:masterClrMapping/>
  </p:clrMapOvr>
  <p:transition spd="med">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descr="单个小人13"/>
          <p:cNvSpPr>
            <a:spLocks noGrp="1" noChangeAspect="1" noChangeArrowheads="1"/>
          </p:cNvSpPr>
          <p:nvPr/>
        </p:nvSpPr>
        <p:spPr bwMode="auto">
          <a:xfrm>
            <a:off x="2368550" y="5129213"/>
            <a:ext cx="757238" cy="1009650"/>
          </a:xfrm>
          <a:prstGeom prst="rect">
            <a:avLst/>
          </a:prstGeom>
          <a:blipFill dpi="0" rotWithShape="1">
            <a:blip r:embed="rId3" cstate="print"/>
            <a:srcRect/>
            <a:stretch>
              <a:fillRect/>
            </a:stretch>
          </a:blipFill>
          <a:ln w="9525">
            <a:noFill/>
            <a:miter lim="800000"/>
            <a:headEnd/>
            <a:tailEnd/>
          </a:ln>
        </p:spPr>
        <p:txBody>
          <a:bodyPr/>
          <a:lstStyle/>
          <a:p>
            <a:endParaRPr lang="zh-CN" altLang="zh-CN"/>
          </a:p>
        </p:txBody>
      </p:sp>
      <p:sp>
        <p:nvSpPr>
          <p:cNvPr id="14340" name="Rectangle 2"/>
          <p:cNvSpPr txBox="1">
            <a:spLocks noChangeArrowheads="1"/>
          </p:cNvSpPr>
          <p:nvPr/>
        </p:nvSpPr>
        <p:spPr bwMode="auto">
          <a:xfrm>
            <a:off x="520700" y="3663950"/>
            <a:ext cx="8623300" cy="1543050"/>
          </a:xfrm>
          <a:prstGeom prst="rect">
            <a:avLst/>
          </a:prstGeom>
          <a:noFill/>
          <a:ln w="9525">
            <a:noFill/>
            <a:miter lim="800000"/>
            <a:headEnd/>
            <a:tailEnd/>
          </a:ln>
        </p:spPr>
        <p:txBody>
          <a:bodyPr/>
          <a:lstStyle/>
          <a:p>
            <a:pPr marL="342900" indent="-342900" defTabSz="457200">
              <a:spcBef>
                <a:spcPts val="1000"/>
              </a:spcBef>
              <a:buClr>
                <a:schemeClr val="accent1"/>
              </a:buClr>
            </a:pPr>
            <a:r>
              <a:rPr lang="zh-CN" altLang="en-US" sz="2000" b="1">
                <a:solidFill>
                  <a:srgbClr val="0070C0"/>
                </a:solidFill>
              </a:rPr>
              <a:t>（</a:t>
            </a:r>
            <a:r>
              <a:rPr lang="en-US" altLang="zh-CN" sz="2000" b="1">
                <a:solidFill>
                  <a:srgbClr val="0070C0"/>
                </a:solidFill>
              </a:rPr>
              <a:t>3</a:t>
            </a:r>
            <a:r>
              <a:rPr lang="zh-CN" altLang="en-US" sz="2000" b="1">
                <a:solidFill>
                  <a:srgbClr val="0070C0"/>
                </a:solidFill>
              </a:rPr>
              <a:t>）</a:t>
            </a:r>
            <a:r>
              <a:rPr lang="zh-CN" altLang="en-US" sz="2000" b="1">
                <a:solidFill>
                  <a:srgbClr val="0070C0"/>
                </a:solidFill>
                <a:latin typeface="黑体" pitchFamily="2" charset="-122"/>
                <a:ea typeface="黑体" pitchFamily="2" charset="-122"/>
              </a:rPr>
              <a:t>数据中的“</a:t>
            </a:r>
            <a:r>
              <a:rPr lang="en-US" altLang="zh-CN" sz="2000" b="1">
                <a:solidFill>
                  <a:srgbClr val="0070C0"/>
                </a:solidFill>
                <a:latin typeface="黑体" pitchFamily="2" charset="-122"/>
                <a:ea typeface="黑体" pitchFamily="2" charset="-122"/>
              </a:rPr>
              <a:t>0”</a:t>
            </a:r>
            <a:r>
              <a:rPr lang="zh-CN" altLang="en-US" sz="2000" b="1">
                <a:solidFill>
                  <a:srgbClr val="0070C0"/>
                </a:solidFill>
                <a:latin typeface="黑体" pitchFamily="2" charset="-122"/>
                <a:ea typeface="黑体" pitchFamily="2" charset="-122"/>
              </a:rPr>
              <a:t>不能随意添减 。测量数据中第一个非零数字左边</a:t>
            </a:r>
            <a:endParaRPr lang="en-US" altLang="zh-CN" sz="2000" b="1">
              <a:solidFill>
                <a:srgbClr val="0070C0"/>
              </a:solidFill>
              <a:latin typeface="黑体" pitchFamily="2" charset="-122"/>
              <a:ea typeface="黑体" pitchFamily="2" charset="-122"/>
            </a:endParaRPr>
          </a:p>
          <a:p>
            <a:pPr marL="342900" indent="-342900" defTabSz="457200">
              <a:spcBef>
                <a:spcPts val="1000"/>
              </a:spcBef>
              <a:buClr>
                <a:schemeClr val="accent1"/>
              </a:buClr>
            </a:pP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的“</a:t>
            </a:r>
            <a:r>
              <a:rPr lang="en-US" altLang="zh-CN" sz="2000" b="1">
                <a:solidFill>
                  <a:srgbClr val="0070C0"/>
                </a:solidFill>
                <a:latin typeface="黑体" pitchFamily="2" charset="-122"/>
                <a:ea typeface="黑体" pitchFamily="2" charset="-122"/>
              </a:rPr>
              <a:t>0”</a:t>
            </a:r>
            <a:r>
              <a:rPr lang="zh-CN" altLang="en-US" sz="2000" b="1">
                <a:solidFill>
                  <a:srgbClr val="0070C0"/>
                </a:solidFill>
                <a:latin typeface="黑体" pitchFamily="2" charset="-122"/>
                <a:ea typeface="黑体" pitchFamily="2" charset="-122"/>
              </a:rPr>
              <a:t>不是有效数字，右边的“</a:t>
            </a:r>
            <a:r>
              <a:rPr lang="en-US" altLang="zh-CN" sz="2000" b="1">
                <a:solidFill>
                  <a:srgbClr val="0070C0"/>
                </a:solidFill>
                <a:latin typeface="黑体" pitchFamily="2" charset="-122"/>
                <a:ea typeface="黑体" pitchFamily="2" charset="-122"/>
              </a:rPr>
              <a:t>0”</a:t>
            </a:r>
            <a:r>
              <a:rPr lang="zh-CN" altLang="en-US" sz="2000" b="1">
                <a:solidFill>
                  <a:srgbClr val="0070C0"/>
                </a:solidFill>
                <a:latin typeface="黑体" pitchFamily="2" charset="-122"/>
                <a:ea typeface="黑体" pitchFamily="2" charset="-122"/>
              </a:rPr>
              <a:t>（数字末尾的“</a:t>
            </a:r>
            <a:r>
              <a:rPr lang="en-US" altLang="zh-CN" sz="2000" b="1">
                <a:solidFill>
                  <a:srgbClr val="0070C0"/>
                </a:solidFill>
                <a:latin typeface="黑体" pitchFamily="2" charset="-122"/>
                <a:ea typeface="黑体" pitchFamily="2" charset="-122"/>
              </a:rPr>
              <a:t>0” </a:t>
            </a:r>
            <a:r>
              <a:rPr lang="zh-CN" altLang="en-US" sz="2000" b="1">
                <a:solidFill>
                  <a:srgbClr val="0070C0"/>
                </a:solidFill>
                <a:latin typeface="黑体" pitchFamily="2" charset="-122"/>
                <a:ea typeface="黑体" pitchFamily="2" charset="-122"/>
              </a:rPr>
              <a:t>）是有</a:t>
            </a:r>
            <a:endParaRPr lang="en-US" altLang="zh-CN" sz="2000" b="1">
              <a:solidFill>
                <a:srgbClr val="0070C0"/>
              </a:solidFill>
              <a:latin typeface="黑体" pitchFamily="2" charset="-122"/>
              <a:ea typeface="黑体" pitchFamily="2" charset="-122"/>
            </a:endParaRPr>
          </a:p>
          <a:p>
            <a:pPr marL="342900" indent="-342900" defTabSz="457200">
              <a:spcBef>
                <a:spcPts val="1000"/>
              </a:spcBef>
              <a:buClr>
                <a:schemeClr val="accent1"/>
              </a:buClr>
            </a:pP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效数字。作为有效数字的“</a:t>
            </a:r>
            <a:r>
              <a:rPr lang="en-US" altLang="zh-CN" sz="2000" b="1">
                <a:solidFill>
                  <a:srgbClr val="0070C0"/>
                </a:solidFill>
                <a:latin typeface="黑体" pitchFamily="2" charset="-122"/>
                <a:ea typeface="黑体" pitchFamily="2" charset="-122"/>
              </a:rPr>
              <a:t>0”</a:t>
            </a:r>
            <a:r>
              <a:rPr lang="zh-CN" altLang="en-US" sz="2000" b="1">
                <a:solidFill>
                  <a:srgbClr val="0070C0"/>
                </a:solidFill>
                <a:latin typeface="黑体" pitchFamily="2" charset="-122"/>
                <a:ea typeface="黑体" pitchFamily="2" charset="-122"/>
              </a:rPr>
              <a:t>不能随意添减。</a:t>
            </a:r>
          </a:p>
        </p:txBody>
      </p:sp>
      <p:grpSp>
        <p:nvGrpSpPr>
          <p:cNvPr id="14341" name="组合 11"/>
          <p:cNvGrpSpPr>
            <a:grpSpLocks/>
          </p:cNvGrpSpPr>
          <p:nvPr/>
        </p:nvGrpSpPr>
        <p:grpSpPr bwMode="auto">
          <a:xfrm>
            <a:off x="1096963" y="5426075"/>
            <a:ext cx="3651250" cy="601663"/>
            <a:chOff x="3947152" y="2763688"/>
            <a:chExt cx="3650371" cy="601363"/>
          </a:xfrm>
        </p:grpSpPr>
        <p:sp>
          <p:nvSpPr>
            <p:cNvPr id="14351" name="矩形 31"/>
            <p:cNvSpPr>
              <a:spLocks noChangeArrowheads="1"/>
            </p:cNvSpPr>
            <p:nvPr/>
          </p:nvSpPr>
          <p:spPr bwMode="auto">
            <a:xfrm>
              <a:off x="3947152" y="2763688"/>
              <a:ext cx="1287532" cy="523220"/>
            </a:xfrm>
            <a:prstGeom prst="rect">
              <a:avLst/>
            </a:prstGeom>
            <a:noFill/>
            <a:ln w="9525">
              <a:noFill/>
              <a:miter lim="800000"/>
              <a:headEnd/>
              <a:tailEnd/>
            </a:ln>
          </p:spPr>
          <p:txBody>
            <a:bodyPr wrap="none">
              <a:spAutoFit/>
            </a:bodyPr>
            <a:lstStyle/>
            <a:p>
              <a:r>
                <a:rPr lang="en-US" altLang="zh-CN" sz="2800" b="1"/>
                <a:t>0.040</a:t>
              </a:r>
              <a:r>
                <a:rPr lang="en-US" altLang="zh-CN" sz="2800" b="1">
                  <a:solidFill>
                    <a:srgbClr val="FF0000"/>
                  </a:solidFill>
                </a:rPr>
                <a:t>6</a:t>
              </a:r>
              <a:endParaRPr lang="zh-CN" altLang="en-US" sz="2800">
                <a:solidFill>
                  <a:srgbClr val="FF0000"/>
                </a:solidFill>
              </a:endParaRPr>
            </a:p>
          </p:txBody>
        </p:sp>
        <p:sp>
          <p:nvSpPr>
            <p:cNvPr id="14352" name="矩形 32"/>
            <p:cNvSpPr>
              <a:spLocks noChangeArrowheads="1"/>
            </p:cNvSpPr>
            <p:nvPr/>
          </p:nvSpPr>
          <p:spPr bwMode="auto">
            <a:xfrm>
              <a:off x="6109615" y="2775411"/>
              <a:ext cx="1487908" cy="523220"/>
            </a:xfrm>
            <a:prstGeom prst="rect">
              <a:avLst/>
            </a:prstGeom>
            <a:noFill/>
            <a:ln w="9525">
              <a:noFill/>
              <a:miter lim="800000"/>
              <a:headEnd/>
              <a:tailEnd/>
            </a:ln>
          </p:spPr>
          <p:txBody>
            <a:bodyPr wrap="none">
              <a:spAutoFit/>
            </a:bodyPr>
            <a:lstStyle/>
            <a:p>
              <a:r>
                <a:rPr lang="en-US" altLang="zh-CN" sz="2800" b="1"/>
                <a:t>0.0406</a:t>
              </a:r>
              <a:r>
                <a:rPr lang="en-US" altLang="zh-CN" sz="2800" b="1">
                  <a:solidFill>
                    <a:srgbClr val="FF0000"/>
                  </a:solidFill>
                </a:rPr>
                <a:t>0</a:t>
              </a:r>
            </a:p>
          </p:txBody>
        </p:sp>
        <p:grpSp>
          <p:nvGrpSpPr>
            <p:cNvPr id="14353" name="组合 12"/>
            <p:cNvGrpSpPr>
              <a:grpSpLocks/>
            </p:cNvGrpSpPr>
            <p:nvPr/>
          </p:nvGrpSpPr>
          <p:grpSpPr bwMode="auto">
            <a:xfrm>
              <a:off x="5334000" y="3317548"/>
              <a:ext cx="615952" cy="47503"/>
              <a:chOff x="5238751" y="5601799"/>
              <a:chExt cx="1016000" cy="47503"/>
            </a:xfrm>
          </p:grpSpPr>
          <p:sp>
            <p:nvSpPr>
              <p:cNvPr id="14354" name="Line 5"/>
              <p:cNvSpPr>
                <a:spLocks noChangeShapeType="1"/>
              </p:cNvSpPr>
              <p:nvPr/>
            </p:nvSpPr>
            <p:spPr bwMode="auto">
              <a:xfrm flipV="1">
                <a:off x="5238751" y="5601799"/>
                <a:ext cx="1016000" cy="0"/>
              </a:xfrm>
              <a:prstGeom prst="line">
                <a:avLst/>
              </a:prstGeom>
              <a:noFill/>
              <a:ln w="12700" cap="sq">
                <a:solidFill>
                  <a:schemeClr val="tx1"/>
                </a:solidFill>
                <a:miter lim="800000"/>
                <a:headEnd type="none" w="sm" len="sm"/>
                <a:tailEnd type="none" w="sm" len="sm"/>
              </a:ln>
            </p:spPr>
            <p:txBody>
              <a:bodyPr/>
              <a:lstStyle/>
              <a:p>
                <a:endParaRPr lang="zh-CN" altLang="en-US"/>
              </a:p>
            </p:txBody>
          </p:sp>
          <p:sp>
            <p:nvSpPr>
              <p:cNvPr id="14355" name="Line 6"/>
              <p:cNvSpPr>
                <a:spLocks noChangeShapeType="1"/>
              </p:cNvSpPr>
              <p:nvPr/>
            </p:nvSpPr>
            <p:spPr bwMode="auto">
              <a:xfrm flipV="1">
                <a:off x="5238751" y="5649302"/>
                <a:ext cx="1016000" cy="0"/>
              </a:xfrm>
              <a:prstGeom prst="line">
                <a:avLst/>
              </a:prstGeom>
              <a:noFill/>
              <a:ln w="12700" cap="sq">
                <a:solidFill>
                  <a:schemeClr val="tx1"/>
                </a:solidFill>
                <a:miter lim="800000"/>
                <a:headEnd type="none" w="sm" len="sm"/>
                <a:tailEnd type="none" w="sm" len="sm"/>
              </a:ln>
            </p:spPr>
            <p:txBody>
              <a:bodyPr/>
              <a:lstStyle/>
              <a:p>
                <a:endParaRPr lang="zh-CN" altLang="en-US"/>
              </a:p>
            </p:txBody>
          </p:sp>
        </p:grpSp>
      </p:grpSp>
      <p:grpSp>
        <p:nvGrpSpPr>
          <p:cNvPr id="14342" name="组合 30"/>
          <p:cNvGrpSpPr>
            <a:grpSpLocks/>
          </p:cNvGrpSpPr>
          <p:nvPr/>
        </p:nvGrpSpPr>
        <p:grpSpPr bwMode="auto">
          <a:xfrm>
            <a:off x="4605338" y="4719638"/>
            <a:ext cx="3446462" cy="1676400"/>
            <a:chOff x="6002216" y="4161693"/>
            <a:chExt cx="3446585" cy="1676398"/>
          </a:xfrm>
        </p:grpSpPr>
        <p:sp>
          <p:nvSpPr>
            <p:cNvPr id="38" name="笑脸 37"/>
            <p:cNvSpPr/>
            <p:nvPr/>
          </p:nvSpPr>
          <p:spPr>
            <a:xfrm>
              <a:off x="8253371" y="4161693"/>
              <a:ext cx="1195430" cy="1254124"/>
            </a:xfrm>
            <a:prstGeom prst="smileyFac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nvGrpSpPr>
            <p:cNvPr id="14348" name="组合 26"/>
            <p:cNvGrpSpPr>
              <a:grpSpLocks/>
            </p:cNvGrpSpPr>
            <p:nvPr/>
          </p:nvGrpSpPr>
          <p:grpSpPr bwMode="auto">
            <a:xfrm>
              <a:off x="6002216" y="4571999"/>
              <a:ext cx="2567353" cy="1266092"/>
              <a:chOff x="7268308" y="5111261"/>
              <a:chExt cx="2567353" cy="1266092"/>
            </a:xfrm>
          </p:grpSpPr>
          <p:sp>
            <p:nvSpPr>
              <p:cNvPr id="40" name="云形 39"/>
              <p:cNvSpPr/>
              <p:nvPr/>
            </p:nvSpPr>
            <p:spPr>
              <a:xfrm>
                <a:off x="7268308" y="5110530"/>
                <a:ext cx="2567079" cy="1266823"/>
              </a:xfrm>
              <a:prstGeom prst="clou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41" name="矩形 40"/>
              <p:cNvSpPr/>
              <p:nvPr/>
            </p:nvSpPr>
            <p:spPr>
              <a:xfrm>
                <a:off x="7666784" y="5529629"/>
                <a:ext cx="1570094" cy="369886"/>
              </a:xfrm>
              <a:prstGeom prst="rect">
                <a:avLst/>
              </a:prstGeom>
            </p:spPr>
            <p:txBody>
              <a:bodyPr wrap="none">
                <a:spAutoFit/>
              </a:bodyPr>
              <a:lstStyle/>
              <a:p>
                <a:pPr algn="ctr" defTabSz="913765" fontAlgn="auto">
                  <a:spcBef>
                    <a:spcPts val="0"/>
                  </a:spcBef>
                  <a:spcAft>
                    <a:spcPts val="0"/>
                  </a:spcAft>
                  <a:buFontTx/>
                  <a:buNone/>
                  <a:defRPr/>
                </a:pPr>
                <a:r>
                  <a:rPr lang="zh-CN" altLang="en-US" dirty="0">
                    <a:solidFill>
                      <a:srgbClr val="FF0000"/>
                    </a:solidFill>
                    <a:latin typeface="黑体" pitchFamily="49" charset="-122"/>
                    <a:ea typeface="黑体" pitchFamily="49" charset="-122"/>
                  </a:rPr>
                  <a:t>可疑位</a:t>
                </a:r>
                <a:r>
                  <a:rPr lang="zh-CN" altLang="en-US" dirty="0">
                    <a:latin typeface="黑体" pitchFamily="49" charset="-122"/>
                    <a:ea typeface="黑体" pitchFamily="49" charset="-122"/>
                  </a:rPr>
                  <a:t>不同！</a:t>
                </a:r>
                <a:endParaRPr lang="zh-CN" altLang="en-US" b="1" dirty="0">
                  <a:effectLst>
                    <a:outerShdw blurRad="38100" dist="38100" dir="2700000" algn="tl">
                      <a:srgbClr val="000000">
                        <a:alpha val="43137"/>
                      </a:srgbClr>
                    </a:outerShdw>
                  </a:effectLst>
                  <a:latin typeface="黑体" pitchFamily="49" charset="-122"/>
                  <a:ea typeface="黑体" pitchFamily="49" charset="-122"/>
                </a:endParaRPr>
              </a:p>
            </p:txBody>
          </p:sp>
        </p:grpSp>
      </p:grpSp>
      <p:sp>
        <p:nvSpPr>
          <p:cNvPr id="14343" name="矩形 41"/>
          <p:cNvSpPr>
            <a:spLocks noChangeArrowheads="1"/>
          </p:cNvSpPr>
          <p:nvPr/>
        </p:nvSpPr>
        <p:spPr bwMode="auto">
          <a:xfrm>
            <a:off x="579438" y="1116013"/>
            <a:ext cx="8434387" cy="1016000"/>
          </a:xfrm>
          <a:prstGeom prst="rect">
            <a:avLst/>
          </a:prstGeom>
          <a:noFill/>
          <a:ln w="9525">
            <a:noFill/>
            <a:miter lim="800000"/>
            <a:headEnd/>
            <a:tailEnd/>
          </a:ln>
        </p:spPr>
        <p:txBody>
          <a:bodyPr>
            <a:spAutoFit/>
          </a:bodyPr>
          <a:lstStyle/>
          <a:p>
            <a:pPr>
              <a:lnSpc>
                <a:spcPct val="150000"/>
              </a:lnSpc>
            </a:pPr>
            <a:r>
              <a:rPr lang="zh-CN" altLang="en-US" sz="2000" b="1">
                <a:solidFill>
                  <a:srgbClr val="0070C0"/>
                </a:solidFill>
              </a:rPr>
              <a:t>（</a:t>
            </a:r>
            <a:r>
              <a:rPr lang="en-US" altLang="zh-CN" sz="2000" b="1">
                <a:solidFill>
                  <a:srgbClr val="0070C0"/>
                </a:solidFill>
              </a:rPr>
              <a:t>1</a:t>
            </a:r>
            <a:r>
              <a:rPr lang="zh-CN" altLang="en-US" sz="2000" b="1">
                <a:solidFill>
                  <a:srgbClr val="0070C0"/>
                </a:solidFill>
              </a:rPr>
              <a:t>）</a:t>
            </a:r>
            <a:r>
              <a:rPr lang="zh-CN" altLang="en-US" sz="2000" b="1">
                <a:solidFill>
                  <a:srgbClr val="0070C0"/>
                </a:solidFill>
                <a:latin typeface="黑体" pitchFamily="2" charset="-122"/>
                <a:ea typeface="黑体" pitchFamily="2" charset="-122"/>
              </a:rPr>
              <a:t>有效数字的位数多少，直接反映测量结果的准确度。</a:t>
            </a:r>
            <a:endParaRPr lang="en-US" altLang="zh-CN" sz="2000" b="1">
              <a:solidFill>
                <a:srgbClr val="0070C0"/>
              </a:solidFill>
              <a:latin typeface="黑体" pitchFamily="2" charset="-122"/>
              <a:ea typeface="黑体" pitchFamily="2" charset="-122"/>
            </a:endParaRPr>
          </a:p>
          <a:p>
            <a:pPr>
              <a:lnSpc>
                <a:spcPct val="150000"/>
              </a:lnSpc>
            </a:pP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 与所用仪器精密程度有直接关系。</a:t>
            </a:r>
          </a:p>
        </p:txBody>
      </p:sp>
      <p:grpSp>
        <p:nvGrpSpPr>
          <p:cNvPr id="14344" name="组合 20"/>
          <p:cNvGrpSpPr>
            <a:grpSpLocks/>
          </p:cNvGrpSpPr>
          <p:nvPr/>
        </p:nvGrpSpPr>
        <p:grpSpPr bwMode="auto">
          <a:xfrm>
            <a:off x="581025" y="2165350"/>
            <a:ext cx="8866188" cy="1403350"/>
            <a:chOff x="580676" y="2165722"/>
            <a:chExt cx="8867148" cy="1402669"/>
          </a:xfrm>
        </p:grpSpPr>
        <p:sp>
          <p:nvSpPr>
            <p:cNvPr id="14346" name="Rectangle 3"/>
            <p:cNvSpPr txBox="1">
              <a:spLocks noChangeArrowheads="1"/>
            </p:cNvSpPr>
            <p:nvPr/>
          </p:nvSpPr>
          <p:spPr bwMode="auto">
            <a:xfrm>
              <a:off x="580676" y="2165722"/>
              <a:ext cx="8867148" cy="1402669"/>
            </a:xfrm>
            <a:prstGeom prst="rect">
              <a:avLst/>
            </a:prstGeom>
            <a:noFill/>
            <a:ln w="9525">
              <a:noFill/>
              <a:miter lim="800000"/>
              <a:headEnd/>
              <a:tailEnd/>
            </a:ln>
          </p:spPr>
          <p:txBody>
            <a:bodyPr/>
            <a:lstStyle/>
            <a:p>
              <a:pPr marL="228600" indent="-228600" defTabSz="914400">
                <a:spcBef>
                  <a:spcPts val="1000"/>
                </a:spcBef>
                <a:buFont typeface="Wingdings" pitchFamily="2" charset="2"/>
                <a:buNone/>
              </a:pPr>
              <a:r>
                <a:rPr lang="zh-CN" altLang="en-US" sz="2000" b="1">
                  <a:solidFill>
                    <a:srgbClr val="0070C0"/>
                  </a:solidFill>
                </a:rPr>
                <a:t>（</a:t>
              </a:r>
              <a:r>
                <a:rPr lang="en-US" altLang="zh-CN" sz="2000" b="1">
                  <a:solidFill>
                    <a:srgbClr val="0070C0"/>
                  </a:solidFill>
                </a:rPr>
                <a:t>2</a:t>
              </a:r>
              <a:r>
                <a:rPr lang="zh-CN" altLang="en-US" sz="2000" b="1">
                  <a:solidFill>
                    <a:srgbClr val="0070C0"/>
                  </a:solidFill>
                </a:rPr>
                <a:t>）</a:t>
              </a:r>
              <a:r>
                <a:rPr lang="zh-CN" altLang="en-US" sz="2000" b="1">
                  <a:solidFill>
                    <a:srgbClr val="0070C0"/>
                  </a:solidFill>
                  <a:latin typeface="黑体" pitchFamily="2" charset="-122"/>
                  <a:ea typeface="黑体" pitchFamily="2" charset="-122"/>
                </a:rPr>
                <a:t>常数的有效数字是任意的。在进行有效数字运算时，经常遇到如 </a:t>
              </a:r>
              <a:endParaRPr lang="en-US" altLang="zh-CN" sz="2000" b="1">
                <a:solidFill>
                  <a:srgbClr val="0070C0"/>
                </a:solidFill>
                <a:latin typeface="黑体" pitchFamily="2" charset="-122"/>
                <a:ea typeface="黑体" pitchFamily="2" charset="-122"/>
              </a:endParaRPr>
            </a:p>
            <a:p>
              <a:pPr marL="228600" indent="-228600" defTabSz="914400">
                <a:spcBef>
                  <a:spcPts val="1000"/>
                </a:spcBef>
              </a:pP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 </a:t>
              </a:r>
              <a:r>
                <a:rPr lang="en-US" altLang="zh-CN" sz="2000"/>
                <a:t>π</a:t>
              </a:r>
              <a:r>
                <a:rPr lang="zh-CN" altLang="en-US" sz="2000"/>
                <a:t>，</a:t>
              </a:r>
              <a:r>
                <a:rPr lang="en-US" altLang="zh-CN" sz="2000"/>
                <a:t>e</a:t>
              </a:r>
              <a:r>
                <a:rPr lang="zh-CN" altLang="en-US" sz="2000"/>
                <a:t>，</a:t>
              </a:r>
              <a:r>
                <a:rPr lang="zh-CN" altLang="en-US" sz="2000" b="1">
                  <a:solidFill>
                    <a:srgbClr val="0070C0"/>
                  </a:solidFill>
                  <a:latin typeface="黑体" pitchFamily="2" charset="-122"/>
                  <a:ea typeface="黑体" pitchFamily="2" charset="-122"/>
                </a:rPr>
                <a:t>   ”等这样的常数。常数的有效数字位数可根据需</a:t>
              </a:r>
              <a:endParaRPr lang="en-US" altLang="zh-CN" sz="2000" b="1">
                <a:solidFill>
                  <a:srgbClr val="0070C0"/>
                </a:solidFill>
                <a:latin typeface="黑体" pitchFamily="2" charset="-122"/>
                <a:ea typeface="黑体" pitchFamily="2" charset="-122"/>
              </a:endParaRPr>
            </a:p>
            <a:p>
              <a:pPr marL="228600" indent="-228600" defTabSz="914400">
                <a:spcBef>
                  <a:spcPts val="1000"/>
                </a:spcBef>
                <a:buFont typeface="Wingdings" pitchFamily="2" charset="2"/>
                <a:buNone/>
              </a:pP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要选取，但要比参与运算的其它数据的有效数字位数至少多取</a:t>
              </a:r>
              <a:r>
                <a:rPr lang="en-US" altLang="zh-CN" sz="2000" b="1">
                  <a:solidFill>
                    <a:srgbClr val="0070C0"/>
                  </a:solidFill>
                  <a:latin typeface="黑体" pitchFamily="2" charset="-122"/>
                  <a:ea typeface="黑体" pitchFamily="2" charset="-122"/>
                </a:rPr>
                <a:t>1</a:t>
              </a:r>
              <a:r>
                <a:rPr lang="zh-CN" altLang="en-US" sz="2000" b="1">
                  <a:solidFill>
                    <a:srgbClr val="0070C0"/>
                  </a:solidFill>
                  <a:latin typeface="黑体" pitchFamily="2" charset="-122"/>
                  <a:ea typeface="黑体" pitchFamily="2" charset="-122"/>
                </a:rPr>
                <a:t>位。</a:t>
              </a:r>
            </a:p>
          </p:txBody>
        </p:sp>
        <p:graphicFrame>
          <p:nvGraphicFramePr>
            <p:cNvPr id="14338" name="Object 8"/>
            <p:cNvGraphicFramePr>
              <a:graphicFrameLocks/>
            </p:cNvGraphicFramePr>
            <p:nvPr/>
          </p:nvGraphicFramePr>
          <p:xfrm>
            <a:off x="2379373" y="2630420"/>
            <a:ext cx="392113" cy="312738"/>
          </p:xfrm>
          <a:graphic>
            <a:graphicData uri="http://schemas.openxmlformats.org/presentationml/2006/ole">
              <p:oleObj spid="_x0000_s14338" r:id="rId4" imgW="7710480" imgH="6897960" progId="Equation.3">
                <p:embed/>
              </p:oleObj>
            </a:graphicData>
          </a:graphic>
        </p:graphicFrame>
      </p:grpSp>
      <p:sp>
        <p:nvSpPr>
          <p:cNvPr id="14345" name="矩形 19"/>
          <p:cNvSpPr>
            <a:spLocks noChangeArrowheads="1"/>
          </p:cNvSpPr>
          <p:nvPr/>
        </p:nvSpPr>
        <p:spPr bwMode="auto">
          <a:xfrm>
            <a:off x="1628775" y="307975"/>
            <a:ext cx="2917825" cy="492125"/>
          </a:xfrm>
          <a:prstGeom prst="rect">
            <a:avLst/>
          </a:prstGeom>
          <a:noFill/>
          <a:ln w="9525">
            <a:noFill/>
            <a:miter lim="800000"/>
            <a:headEnd/>
            <a:tailEnd/>
          </a:ln>
        </p:spPr>
        <p:txBody>
          <a:bodyPr wrap="none">
            <a:spAutoFit/>
          </a:bodyPr>
          <a:lstStyle/>
          <a:p>
            <a:r>
              <a:rPr lang="en-US" altLang="zh-CN" sz="2600" b="1">
                <a:solidFill>
                  <a:srgbClr val="00B050"/>
                </a:solidFill>
                <a:latin typeface="微软雅黑" pitchFamily="34" charset="-122"/>
                <a:ea typeface="微软雅黑" pitchFamily="34" charset="-122"/>
              </a:rPr>
              <a:t>2. </a:t>
            </a:r>
            <a:r>
              <a:rPr lang="zh-CN" altLang="en-US" sz="2600" b="1">
                <a:solidFill>
                  <a:srgbClr val="00B050"/>
                </a:solidFill>
                <a:latin typeface="微软雅黑" pitchFamily="34" charset="-122"/>
                <a:ea typeface="微软雅黑" pitchFamily="34" charset="-122"/>
              </a:rPr>
              <a:t>有效数字的特点</a:t>
            </a:r>
            <a:endParaRPr lang="zh-CN" altLang="en-US" sz="2600">
              <a:solidFill>
                <a:srgbClr val="00B050"/>
              </a:solidFill>
              <a:latin typeface="微软雅黑" pitchFamily="34" charset="-122"/>
              <a:ea typeface="微软雅黑" pitchFamily="34" charset="-122"/>
            </a:endParaRPr>
          </a:p>
        </p:txBody>
      </p:sp>
    </p:spTree>
  </p:cSld>
  <p:clrMapOvr>
    <a:masterClrMapping/>
  </p:clrMapOvr>
  <p:transition spd="med">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矩形 12"/>
          <p:cNvSpPr>
            <a:spLocks noChangeArrowheads="1"/>
          </p:cNvSpPr>
          <p:nvPr/>
        </p:nvSpPr>
        <p:spPr bwMode="auto">
          <a:xfrm>
            <a:off x="1628775" y="307975"/>
            <a:ext cx="2917825" cy="492125"/>
          </a:xfrm>
          <a:prstGeom prst="rect">
            <a:avLst/>
          </a:prstGeom>
          <a:noFill/>
          <a:ln w="9525">
            <a:noFill/>
            <a:miter lim="800000"/>
            <a:headEnd/>
            <a:tailEnd/>
          </a:ln>
        </p:spPr>
        <p:txBody>
          <a:bodyPr wrap="none">
            <a:spAutoFit/>
          </a:bodyPr>
          <a:lstStyle/>
          <a:p>
            <a:r>
              <a:rPr lang="en-US" altLang="zh-CN" sz="2600" b="1">
                <a:solidFill>
                  <a:srgbClr val="00B050"/>
                </a:solidFill>
                <a:latin typeface="微软雅黑" pitchFamily="34" charset="-122"/>
                <a:ea typeface="微软雅黑" pitchFamily="34" charset="-122"/>
              </a:rPr>
              <a:t>2. </a:t>
            </a:r>
            <a:r>
              <a:rPr lang="zh-CN" altLang="en-US" sz="2600" b="1">
                <a:solidFill>
                  <a:srgbClr val="00B050"/>
                </a:solidFill>
                <a:latin typeface="微软雅黑" pitchFamily="34" charset="-122"/>
                <a:ea typeface="微软雅黑" pitchFamily="34" charset="-122"/>
              </a:rPr>
              <a:t>有效数字的特点</a:t>
            </a:r>
          </a:p>
        </p:txBody>
      </p:sp>
      <p:sp>
        <p:nvSpPr>
          <p:cNvPr id="15364" name="Rectangle 3"/>
          <p:cNvSpPr txBox="1">
            <a:spLocks noChangeArrowheads="1"/>
          </p:cNvSpPr>
          <p:nvPr/>
        </p:nvSpPr>
        <p:spPr bwMode="auto">
          <a:xfrm>
            <a:off x="336550" y="1225550"/>
            <a:ext cx="7988300" cy="1246188"/>
          </a:xfrm>
          <a:prstGeom prst="rect">
            <a:avLst/>
          </a:prstGeom>
          <a:noFill/>
          <a:ln w="9525">
            <a:noFill/>
            <a:miter lim="800000"/>
            <a:headEnd/>
            <a:tailEnd/>
          </a:ln>
        </p:spPr>
        <p:txBody>
          <a:bodyPr/>
          <a:lstStyle/>
          <a:p>
            <a:pPr marL="228600" indent="-228600" defTabSz="914400">
              <a:spcBef>
                <a:spcPts val="1000"/>
              </a:spcBef>
            </a:pPr>
            <a:r>
              <a:rPr lang="zh-CN" altLang="en-US" sz="2000" b="1">
                <a:solidFill>
                  <a:srgbClr val="0070C0"/>
                </a:solidFill>
              </a:rPr>
              <a:t>（</a:t>
            </a:r>
            <a:r>
              <a:rPr lang="en-US" altLang="zh-CN" sz="2000" b="1">
                <a:solidFill>
                  <a:srgbClr val="0070C0"/>
                </a:solidFill>
              </a:rPr>
              <a:t>4</a:t>
            </a:r>
            <a:r>
              <a:rPr lang="zh-CN" altLang="en-US" sz="2000" b="1">
                <a:solidFill>
                  <a:srgbClr val="0070C0"/>
                </a:solidFill>
              </a:rPr>
              <a:t>）</a:t>
            </a:r>
            <a:r>
              <a:rPr lang="zh-CN" altLang="en-US" sz="2000" b="1">
                <a:solidFill>
                  <a:srgbClr val="0070C0"/>
                </a:solidFill>
                <a:latin typeface="黑体" pitchFamily="2" charset="-122"/>
                <a:ea typeface="黑体" pitchFamily="2" charset="-122"/>
              </a:rPr>
              <a:t>有效数字的位数与单位无关（有效数字的位数与小数点 的</a:t>
            </a:r>
            <a:endParaRPr lang="en-US" altLang="zh-CN" sz="2000" b="1">
              <a:solidFill>
                <a:srgbClr val="0070C0"/>
              </a:solidFill>
              <a:latin typeface="黑体" pitchFamily="2" charset="-122"/>
              <a:ea typeface="黑体" pitchFamily="2" charset="-122"/>
            </a:endParaRPr>
          </a:p>
          <a:p>
            <a:pPr marL="228600" indent="-228600" defTabSz="914400">
              <a:spcBef>
                <a:spcPts val="1000"/>
              </a:spcBef>
            </a:pP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位置无关）。在进行单位变换时，有效数字的位数不能改变。</a:t>
            </a:r>
          </a:p>
        </p:txBody>
      </p:sp>
      <p:sp>
        <p:nvSpPr>
          <p:cNvPr id="15365" name="Rectangle 2"/>
          <p:cNvSpPr txBox="1">
            <a:spLocks noChangeArrowheads="1"/>
          </p:cNvSpPr>
          <p:nvPr/>
        </p:nvSpPr>
        <p:spPr bwMode="auto">
          <a:xfrm>
            <a:off x="438150" y="3665538"/>
            <a:ext cx="8324850" cy="1308100"/>
          </a:xfrm>
          <a:prstGeom prst="rect">
            <a:avLst/>
          </a:prstGeom>
          <a:noFill/>
          <a:ln w="9525">
            <a:noFill/>
            <a:miter lim="800000"/>
            <a:headEnd/>
            <a:tailEnd/>
          </a:ln>
        </p:spPr>
        <p:txBody>
          <a:bodyPr/>
          <a:lstStyle/>
          <a:p>
            <a:pPr marL="342900" indent="-342900" defTabSz="457200">
              <a:spcBef>
                <a:spcPts val="1000"/>
              </a:spcBef>
              <a:buClr>
                <a:schemeClr val="accent1"/>
              </a:buClr>
            </a:pPr>
            <a:r>
              <a:rPr lang="zh-CN" altLang="en-US" sz="2000" b="1">
                <a:solidFill>
                  <a:srgbClr val="0070C0"/>
                </a:solidFill>
              </a:rPr>
              <a:t>（</a:t>
            </a:r>
            <a:r>
              <a:rPr lang="en-US" altLang="zh-CN" sz="2000" b="1">
                <a:solidFill>
                  <a:srgbClr val="0070C0"/>
                </a:solidFill>
              </a:rPr>
              <a:t>5</a:t>
            </a:r>
            <a:r>
              <a:rPr lang="zh-CN" altLang="en-US" sz="2000" b="1">
                <a:solidFill>
                  <a:srgbClr val="0070C0"/>
                </a:solidFill>
              </a:rPr>
              <a:t>）</a:t>
            </a:r>
            <a:r>
              <a:rPr lang="zh-CN" altLang="en-US" sz="2000" b="1">
                <a:solidFill>
                  <a:srgbClr val="0070C0"/>
                </a:solidFill>
                <a:latin typeface="黑体" pitchFamily="2" charset="-122"/>
                <a:ea typeface="黑体" pitchFamily="2" charset="-122"/>
              </a:rPr>
              <a:t>有效数字的科学记数法。当表达很大或很小的数值的有效数字时，</a:t>
            </a:r>
            <a:endParaRPr lang="en-US" altLang="zh-CN" sz="2000" b="1">
              <a:solidFill>
                <a:srgbClr val="0070C0"/>
              </a:solidFill>
              <a:latin typeface="黑体" pitchFamily="2" charset="-122"/>
              <a:ea typeface="黑体" pitchFamily="2" charset="-122"/>
            </a:endParaRPr>
          </a:p>
          <a:p>
            <a:pPr marL="342900" indent="-342900" defTabSz="457200">
              <a:spcBef>
                <a:spcPts val="1000"/>
              </a:spcBef>
              <a:buClr>
                <a:schemeClr val="accent1"/>
              </a:buClr>
            </a:pP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常用</a:t>
            </a:r>
            <a:r>
              <a:rPr lang="en-US" altLang="zh-CN" sz="2000" b="1">
                <a:solidFill>
                  <a:srgbClr val="0070C0"/>
                </a:solidFill>
                <a:latin typeface="黑体" pitchFamily="2" charset="-122"/>
                <a:ea typeface="黑体" pitchFamily="2" charset="-122"/>
              </a:rPr>
              <a:t>10</a:t>
            </a:r>
            <a:r>
              <a:rPr lang="zh-CN" altLang="en-US" sz="2000" b="1">
                <a:solidFill>
                  <a:srgbClr val="0070C0"/>
                </a:solidFill>
                <a:latin typeface="黑体" pitchFamily="2" charset="-122"/>
                <a:ea typeface="黑体" pitchFamily="2" charset="-122"/>
              </a:rPr>
              <a:t>的指数形式来表示：科学记数法 指数的系数部分是有效数</a:t>
            </a:r>
            <a:endParaRPr lang="en-US" altLang="zh-CN" sz="2000" b="1">
              <a:solidFill>
                <a:srgbClr val="0070C0"/>
              </a:solidFill>
              <a:latin typeface="黑体" pitchFamily="2" charset="-122"/>
              <a:ea typeface="黑体" pitchFamily="2" charset="-122"/>
            </a:endParaRPr>
          </a:p>
          <a:p>
            <a:pPr marL="342900" indent="-342900" defTabSz="457200">
              <a:spcBef>
                <a:spcPts val="1000"/>
              </a:spcBef>
              <a:buClr>
                <a:schemeClr val="accent1"/>
              </a:buClr>
            </a:pP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字，小数点一般放在第一位数字的后面，也就是说只取 一位整数。</a:t>
            </a:r>
          </a:p>
        </p:txBody>
      </p:sp>
      <p:grpSp>
        <p:nvGrpSpPr>
          <p:cNvPr id="15366" name="组合 28"/>
          <p:cNvGrpSpPr>
            <a:grpSpLocks/>
          </p:cNvGrpSpPr>
          <p:nvPr/>
        </p:nvGrpSpPr>
        <p:grpSpPr bwMode="auto">
          <a:xfrm>
            <a:off x="1171575" y="5199063"/>
            <a:ext cx="6024563" cy="730250"/>
            <a:chOff x="1276679" y="5169725"/>
            <a:chExt cx="6025111" cy="730128"/>
          </a:xfrm>
        </p:grpSpPr>
        <p:sp>
          <p:nvSpPr>
            <p:cNvPr id="15374" name="矩形 18"/>
            <p:cNvSpPr>
              <a:spLocks noChangeArrowheads="1"/>
            </p:cNvSpPr>
            <p:nvPr/>
          </p:nvSpPr>
          <p:spPr bwMode="auto">
            <a:xfrm>
              <a:off x="1276679" y="5194450"/>
              <a:ext cx="1733167" cy="369332"/>
            </a:xfrm>
            <a:prstGeom prst="rect">
              <a:avLst/>
            </a:prstGeom>
            <a:noFill/>
            <a:ln w="9525">
              <a:noFill/>
              <a:miter lim="800000"/>
              <a:headEnd/>
              <a:tailEnd/>
            </a:ln>
          </p:spPr>
          <p:txBody>
            <a:bodyPr wrap="none">
              <a:spAutoFit/>
            </a:bodyPr>
            <a:lstStyle/>
            <a:p>
              <a:pPr>
                <a:lnSpc>
                  <a:spcPct val="90000"/>
                </a:lnSpc>
              </a:pPr>
              <a:r>
                <a:rPr lang="zh-CN" altLang="en-US" sz="2000" b="1">
                  <a:solidFill>
                    <a:srgbClr val="FF0000"/>
                  </a:solidFill>
                </a:rPr>
                <a:t>例：</a:t>
              </a:r>
              <a:r>
                <a:rPr lang="zh-CN" altLang="en-US" sz="2000" b="1"/>
                <a:t>电子电量</a:t>
              </a:r>
              <a:endParaRPr lang="en-US" altLang="zh-CN" sz="2000" b="1"/>
            </a:p>
          </p:txBody>
        </p:sp>
        <p:graphicFrame>
          <p:nvGraphicFramePr>
            <p:cNvPr id="15362" name="Object 11"/>
            <p:cNvGraphicFramePr>
              <a:graphicFrameLocks/>
            </p:cNvGraphicFramePr>
            <p:nvPr/>
          </p:nvGraphicFramePr>
          <p:xfrm>
            <a:off x="3027930" y="5169725"/>
            <a:ext cx="4273860" cy="730128"/>
          </p:xfrm>
          <a:graphic>
            <a:graphicData uri="http://schemas.openxmlformats.org/presentationml/2006/ole">
              <p:oleObj spid="_x0000_s15362" r:id="rId3" imgW="69903360" imgH="12995280" progId="Equation.3">
                <p:embed/>
              </p:oleObj>
            </a:graphicData>
          </a:graphic>
        </p:graphicFrame>
      </p:grpSp>
      <p:sp>
        <p:nvSpPr>
          <p:cNvPr id="15367" name="AutoShape 228"/>
          <p:cNvSpPr>
            <a:spLocks noChangeArrowheads="1"/>
          </p:cNvSpPr>
          <p:nvPr/>
        </p:nvSpPr>
        <p:spPr bwMode="auto">
          <a:xfrm>
            <a:off x="7821613" y="1460500"/>
            <a:ext cx="1209675" cy="2430463"/>
          </a:xfrm>
          <a:prstGeom prst="wedgeEllipseCallout">
            <a:avLst>
              <a:gd name="adj1" fmla="val -277144"/>
              <a:gd name="adj2" fmla="val 12778"/>
            </a:avLst>
          </a:prstGeom>
          <a:solidFill>
            <a:schemeClr val="bg1"/>
          </a:solidFill>
          <a:ln w="9525">
            <a:solidFill>
              <a:srgbClr val="FF0000"/>
            </a:solidFill>
            <a:miter lim="800000"/>
            <a:headEnd/>
            <a:tailEnd/>
          </a:ln>
        </p:spPr>
        <p:txBody>
          <a:bodyPr anchor="ctr">
            <a:spAutoFit/>
          </a:bodyPr>
          <a:lstStyle/>
          <a:p>
            <a:pPr indent="-342900">
              <a:spcBef>
                <a:spcPts val="1000"/>
              </a:spcBef>
              <a:buClr>
                <a:schemeClr val="accent1"/>
              </a:buClr>
            </a:pPr>
            <a:r>
              <a:rPr lang="zh-CN" altLang="en-US" sz="1400" b="1">
                <a:solidFill>
                  <a:srgbClr val="00B050"/>
                </a:solidFill>
                <a:latin typeface="宋体" pitchFamily="2" charset="-122"/>
              </a:rPr>
              <a:t>尽管单位改变了，但它们始终都是</a:t>
            </a:r>
            <a:endParaRPr lang="en-US" altLang="zh-CN" sz="1400" b="1">
              <a:solidFill>
                <a:srgbClr val="00B050"/>
              </a:solidFill>
              <a:latin typeface="宋体" pitchFamily="2" charset="-122"/>
            </a:endParaRPr>
          </a:p>
          <a:p>
            <a:pPr indent="-342900">
              <a:spcBef>
                <a:spcPts val="1000"/>
              </a:spcBef>
              <a:buClr>
                <a:schemeClr val="accent1"/>
              </a:buClr>
            </a:pPr>
            <a:r>
              <a:rPr lang="en-US" altLang="zh-CN" sz="1400" b="1">
                <a:solidFill>
                  <a:srgbClr val="00B050"/>
                </a:solidFill>
                <a:latin typeface="宋体" pitchFamily="2" charset="-122"/>
              </a:rPr>
              <a:t>3</a:t>
            </a:r>
            <a:r>
              <a:rPr lang="zh-CN" altLang="en-US" sz="1400" b="1">
                <a:solidFill>
                  <a:srgbClr val="00B050"/>
                </a:solidFill>
                <a:latin typeface="宋体" pitchFamily="2" charset="-122"/>
              </a:rPr>
              <a:t>位有效数字 </a:t>
            </a:r>
          </a:p>
        </p:txBody>
      </p:sp>
      <p:grpSp>
        <p:nvGrpSpPr>
          <p:cNvPr id="15368" name="组合 26"/>
          <p:cNvGrpSpPr>
            <a:grpSpLocks/>
          </p:cNvGrpSpPr>
          <p:nvPr/>
        </p:nvGrpSpPr>
        <p:grpSpPr bwMode="auto">
          <a:xfrm>
            <a:off x="1039813" y="2295525"/>
            <a:ext cx="6221412" cy="1023938"/>
            <a:chOff x="1151798" y="2295936"/>
            <a:chExt cx="6097565" cy="945895"/>
          </a:xfrm>
        </p:grpSpPr>
        <p:sp>
          <p:nvSpPr>
            <p:cNvPr id="15372" name="TextBox 17"/>
            <p:cNvSpPr txBox="1">
              <a:spLocks noChangeArrowheads="1"/>
            </p:cNvSpPr>
            <p:nvPr/>
          </p:nvSpPr>
          <p:spPr bwMode="auto">
            <a:xfrm>
              <a:off x="1151798" y="2295936"/>
              <a:ext cx="2272033" cy="400110"/>
            </a:xfrm>
            <a:prstGeom prst="rect">
              <a:avLst/>
            </a:prstGeom>
            <a:noFill/>
            <a:ln w="9525">
              <a:noFill/>
              <a:miter lim="800000"/>
              <a:headEnd/>
              <a:tailEnd/>
            </a:ln>
          </p:spPr>
          <p:txBody>
            <a:bodyPr>
              <a:spAutoFit/>
            </a:bodyPr>
            <a:lstStyle/>
            <a:p>
              <a:r>
                <a:rPr lang="zh-CN" altLang="en-US" sz="2000" b="1">
                  <a:solidFill>
                    <a:srgbClr val="FF0000"/>
                  </a:solidFill>
                  <a:latin typeface="宋体" pitchFamily="2" charset="-122"/>
                </a:rPr>
                <a:t>例：</a:t>
              </a:r>
              <a:r>
                <a:rPr lang="zh-CN" altLang="en-US" sz="2000" b="1">
                  <a:latin typeface="宋体" pitchFamily="2" charset="-122"/>
                </a:rPr>
                <a:t>重力加速度</a:t>
              </a:r>
            </a:p>
          </p:txBody>
        </p:sp>
        <p:sp>
          <p:nvSpPr>
            <p:cNvPr id="15373" name="Rectangle 8"/>
            <p:cNvSpPr>
              <a:spLocks noChangeArrowheads="1"/>
            </p:cNvSpPr>
            <p:nvPr/>
          </p:nvSpPr>
          <p:spPr bwMode="auto">
            <a:xfrm>
              <a:off x="1287887" y="2871837"/>
              <a:ext cx="5961476" cy="369994"/>
            </a:xfrm>
            <a:prstGeom prst="rect">
              <a:avLst/>
            </a:prstGeom>
            <a:noFill/>
            <a:ln w="9525">
              <a:noFill/>
              <a:miter lim="800000"/>
              <a:headEnd/>
              <a:tailEnd/>
            </a:ln>
          </p:spPr>
          <p:txBody>
            <a:bodyPr anchor="ctr">
              <a:spAutoFit/>
            </a:bodyPr>
            <a:lstStyle/>
            <a:p>
              <a:pPr defTabSz="914400"/>
              <a:r>
                <a:rPr lang="en-US" altLang="zh-CN" sz="2000" b="1">
                  <a:latin typeface="黑体" pitchFamily="2" charset="-122"/>
                  <a:ea typeface="黑体" pitchFamily="2" charset="-122"/>
                </a:rPr>
                <a:t>980cm/s</a:t>
              </a:r>
              <a:r>
                <a:rPr lang="en-US" altLang="zh-CN" sz="2000" b="1" baseline="30000">
                  <a:latin typeface="黑体" pitchFamily="2" charset="-122"/>
                  <a:ea typeface="黑体" pitchFamily="2" charset="-122"/>
                </a:rPr>
                <a:t>2</a:t>
              </a:r>
              <a:r>
                <a:rPr lang="en-US" altLang="zh-CN" sz="2000" b="1">
                  <a:latin typeface="黑体" pitchFamily="2" charset="-122"/>
                  <a:ea typeface="黑体" pitchFamily="2" charset="-122"/>
                </a:rPr>
                <a:t> = 9.80m/s</a:t>
              </a:r>
              <a:r>
                <a:rPr lang="en-US" altLang="zh-CN" sz="2000" b="1" baseline="30000">
                  <a:latin typeface="黑体" pitchFamily="2" charset="-122"/>
                  <a:ea typeface="黑体" pitchFamily="2" charset="-122"/>
                </a:rPr>
                <a:t>2 </a:t>
              </a:r>
              <a:r>
                <a:rPr lang="en-US" altLang="zh-CN" sz="2000" b="1">
                  <a:latin typeface="黑体" pitchFamily="2" charset="-122"/>
                  <a:ea typeface="黑体" pitchFamily="2" charset="-122"/>
                </a:rPr>
                <a:t>= 0.00980km/s</a:t>
              </a:r>
              <a:r>
                <a:rPr lang="en-US" altLang="zh-CN" sz="2000" b="1" baseline="30000">
                  <a:latin typeface="黑体" pitchFamily="2" charset="-122"/>
                  <a:ea typeface="黑体" pitchFamily="2" charset="-122"/>
                </a:rPr>
                <a:t>2</a:t>
              </a:r>
              <a:r>
                <a:rPr lang="en-US" altLang="zh-CN" sz="2000" b="1">
                  <a:latin typeface="黑体" pitchFamily="2" charset="-122"/>
                  <a:ea typeface="黑体" pitchFamily="2" charset="-122"/>
                </a:rPr>
                <a:t> ≠ 9.8m/s</a:t>
              </a:r>
              <a:r>
                <a:rPr lang="en-US" altLang="zh-CN" sz="2000" b="1" baseline="30000">
                  <a:latin typeface="黑体" pitchFamily="2" charset="-122"/>
                  <a:ea typeface="黑体" pitchFamily="2" charset="-122"/>
                </a:rPr>
                <a:t>2</a:t>
              </a:r>
              <a:endParaRPr lang="en-US" altLang="zh-CN" sz="2000" b="1">
                <a:latin typeface="黑体" pitchFamily="2" charset="-122"/>
                <a:ea typeface="黑体" pitchFamily="2" charset="-122"/>
              </a:endParaRPr>
            </a:p>
          </p:txBody>
        </p:sp>
      </p:grpSp>
      <p:grpSp>
        <p:nvGrpSpPr>
          <p:cNvPr id="15369" name="组合 27"/>
          <p:cNvGrpSpPr>
            <a:grpSpLocks/>
          </p:cNvGrpSpPr>
          <p:nvPr/>
        </p:nvGrpSpPr>
        <p:grpSpPr bwMode="auto">
          <a:xfrm>
            <a:off x="1198563" y="6015038"/>
            <a:ext cx="4630737" cy="422275"/>
            <a:chOff x="1311585" y="6166085"/>
            <a:chExt cx="4630211" cy="421536"/>
          </a:xfrm>
        </p:grpSpPr>
        <p:sp>
          <p:nvSpPr>
            <p:cNvPr id="15370" name="矩形 20"/>
            <p:cNvSpPr>
              <a:spLocks noChangeArrowheads="1"/>
            </p:cNvSpPr>
            <p:nvPr/>
          </p:nvSpPr>
          <p:spPr bwMode="auto">
            <a:xfrm>
              <a:off x="1311585" y="6218289"/>
              <a:ext cx="1733167" cy="369332"/>
            </a:xfrm>
            <a:prstGeom prst="rect">
              <a:avLst/>
            </a:prstGeom>
            <a:noFill/>
            <a:ln w="9525">
              <a:noFill/>
              <a:miter lim="800000"/>
              <a:headEnd/>
              <a:tailEnd/>
            </a:ln>
          </p:spPr>
          <p:txBody>
            <a:bodyPr wrap="none">
              <a:spAutoFit/>
            </a:bodyPr>
            <a:lstStyle/>
            <a:p>
              <a:pPr>
                <a:lnSpc>
                  <a:spcPct val="90000"/>
                </a:lnSpc>
              </a:pPr>
              <a:r>
                <a:rPr lang="zh-CN" altLang="en-US" sz="2000" b="1">
                  <a:solidFill>
                    <a:srgbClr val="FF0000"/>
                  </a:solidFill>
                </a:rPr>
                <a:t>例：</a:t>
              </a:r>
              <a:r>
                <a:rPr lang="zh-CN" altLang="en-US" sz="2000" b="1"/>
                <a:t>地球质量</a:t>
              </a:r>
              <a:endParaRPr lang="en-US" altLang="zh-CN" sz="2000" b="1"/>
            </a:p>
          </p:txBody>
        </p:sp>
        <p:sp>
          <p:nvSpPr>
            <p:cNvPr id="15371" name="矩形 16"/>
            <p:cNvSpPr>
              <a:spLocks noChangeArrowheads="1"/>
            </p:cNvSpPr>
            <p:nvPr/>
          </p:nvSpPr>
          <p:spPr bwMode="auto">
            <a:xfrm>
              <a:off x="3161179" y="6166085"/>
              <a:ext cx="2780617" cy="400110"/>
            </a:xfrm>
            <a:prstGeom prst="rect">
              <a:avLst/>
            </a:prstGeom>
            <a:noFill/>
            <a:ln w="9525">
              <a:noFill/>
              <a:miter lim="800000"/>
              <a:headEnd/>
              <a:tailEnd/>
            </a:ln>
          </p:spPr>
          <p:txBody>
            <a:bodyPr>
              <a:spAutoFit/>
            </a:bodyPr>
            <a:lstStyle/>
            <a:p>
              <a:r>
                <a:rPr lang="en-US" altLang="zh-CN" sz="2000" b="1" i="1">
                  <a:latin typeface="Times New Roman" pitchFamily="18" charset="0"/>
                  <a:ea typeface="黑体" pitchFamily="2" charset="-122"/>
                </a:rPr>
                <a:t>m</a:t>
              </a:r>
              <a:r>
                <a:rPr lang="en-US" altLang="zh-CN" sz="2000" b="1">
                  <a:latin typeface="Times New Roman" pitchFamily="18" charset="0"/>
                  <a:ea typeface="黑体" pitchFamily="2" charset="-122"/>
                </a:rPr>
                <a:t> </a:t>
              </a:r>
              <a:r>
                <a:rPr lang="en-US" altLang="zh-CN" sz="2000" b="1">
                  <a:latin typeface="黑体" pitchFamily="2" charset="-122"/>
                  <a:ea typeface="黑体" pitchFamily="2" charset="-122"/>
                </a:rPr>
                <a:t>= 5.95×10</a:t>
              </a:r>
              <a:r>
                <a:rPr lang="en-US" altLang="zh-CN" sz="2000" b="1" baseline="30000">
                  <a:latin typeface="黑体" pitchFamily="2" charset="-122"/>
                  <a:ea typeface="黑体" pitchFamily="2" charset="-122"/>
                </a:rPr>
                <a:t>24</a:t>
              </a:r>
              <a:r>
                <a:rPr lang="en-US" altLang="zh-CN" sz="2000" b="1">
                  <a:latin typeface="黑体" pitchFamily="2" charset="-122"/>
                  <a:ea typeface="黑体" pitchFamily="2" charset="-122"/>
                </a:rPr>
                <a:t> kg</a:t>
              </a:r>
              <a:endParaRPr lang="zh-CN" altLang="en-US" sz="2000" b="1">
                <a:latin typeface="黑体" pitchFamily="2" charset="-122"/>
                <a:ea typeface="黑体" pitchFamily="2" charset="-122"/>
              </a:endParaRPr>
            </a:p>
          </p:txBody>
        </p:sp>
      </p:grpSp>
    </p:spTree>
  </p:cSld>
  <p:clrMapOvr>
    <a:masterClrMapping/>
  </p:clrMapOvr>
  <p:transition spd="med">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矩形 14"/>
          <p:cNvSpPr>
            <a:spLocks noChangeArrowheads="1"/>
          </p:cNvSpPr>
          <p:nvPr/>
        </p:nvSpPr>
        <p:spPr bwMode="auto">
          <a:xfrm>
            <a:off x="1628775" y="307975"/>
            <a:ext cx="5584825" cy="492125"/>
          </a:xfrm>
          <a:prstGeom prst="rect">
            <a:avLst/>
          </a:prstGeom>
          <a:noFill/>
          <a:ln w="9525">
            <a:noFill/>
            <a:miter lim="800000"/>
            <a:headEnd/>
            <a:tailEnd/>
          </a:ln>
        </p:spPr>
        <p:txBody>
          <a:bodyPr wrap="none">
            <a:spAutoFit/>
          </a:bodyPr>
          <a:lstStyle/>
          <a:p>
            <a:r>
              <a:rPr lang="en-US" altLang="zh-CN" sz="2600" b="1">
                <a:solidFill>
                  <a:srgbClr val="00B050"/>
                </a:solidFill>
                <a:latin typeface="微软雅黑" pitchFamily="34" charset="-122"/>
                <a:ea typeface="微软雅黑" pitchFamily="34" charset="-122"/>
              </a:rPr>
              <a:t>3. </a:t>
            </a:r>
            <a:r>
              <a:rPr lang="zh-CN" altLang="en-US" sz="2600" b="1">
                <a:solidFill>
                  <a:srgbClr val="00B050"/>
                </a:solidFill>
                <a:latin typeface="微软雅黑" pitchFamily="34" charset="-122"/>
                <a:ea typeface="微软雅黑" pitchFamily="34" charset="-122"/>
              </a:rPr>
              <a:t>有效数字尾数的截取（舍入）规则</a:t>
            </a:r>
          </a:p>
        </p:txBody>
      </p:sp>
      <p:sp>
        <p:nvSpPr>
          <p:cNvPr id="92163" name="矩形 19"/>
          <p:cNvSpPr>
            <a:spLocks noChangeArrowheads="1"/>
          </p:cNvSpPr>
          <p:nvPr/>
        </p:nvSpPr>
        <p:spPr bwMode="auto">
          <a:xfrm>
            <a:off x="2130425" y="6018213"/>
            <a:ext cx="1079500" cy="523875"/>
          </a:xfrm>
          <a:prstGeom prst="rect">
            <a:avLst/>
          </a:prstGeom>
          <a:noFill/>
          <a:ln w="9525">
            <a:noFill/>
            <a:miter lim="800000"/>
            <a:headEnd/>
            <a:tailEnd/>
          </a:ln>
        </p:spPr>
        <p:txBody>
          <a:bodyPr>
            <a:spAutoFit/>
          </a:bodyPr>
          <a:lstStyle/>
          <a:p>
            <a:r>
              <a:rPr lang="zh-CN" altLang="en-US" sz="2800">
                <a:solidFill>
                  <a:srgbClr val="000000"/>
                </a:solidFill>
                <a:ea typeface="黑体" pitchFamily="2" charset="-122"/>
              </a:rPr>
              <a:t> </a:t>
            </a:r>
            <a:endParaRPr lang="zh-CN" altLang="en-US"/>
          </a:p>
        </p:txBody>
      </p:sp>
      <p:sp>
        <p:nvSpPr>
          <p:cNvPr id="92164" name="矩形 8"/>
          <p:cNvSpPr>
            <a:spLocks noChangeArrowheads="1"/>
          </p:cNvSpPr>
          <p:nvPr/>
        </p:nvSpPr>
        <p:spPr bwMode="auto">
          <a:xfrm>
            <a:off x="449263" y="1462088"/>
            <a:ext cx="8415337" cy="1528762"/>
          </a:xfrm>
          <a:prstGeom prst="rect">
            <a:avLst/>
          </a:prstGeom>
          <a:noFill/>
          <a:ln w="9525">
            <a:solidFill>
              <a:srgbClr val="00B0F0"/>
            </a:solidFill>
            <a:miter lim="800000"/>
            <a:headEnd/>
            <a:tailEnd/>
          </a:ln>
        </p:spPr>
        <p:txBody>
          <a:bodyPr>
            <a:spAutoFit/>
          </a:bodyPr>
          <a:lstStyle/>
          <a:p>
            <a:pPr>
              <a:lnSpc>
                <a:spcPts val="2800"/>
              </a:lnSpc>
            </a:pPr>
            <a:r>
              <a:rPr lang="zh-CN" altLang="en-US" sz="2400" b="1">
                <a:solidFill>
                  <a:srgbClr val="000099"/>
                </a:solidFill>
                <a:latin typeface="Arial" pitchFamily="34" charset="0"/>
                <a:ea typeface="黑体" pitchFamily="2" charset="-122"/>
              </a:rPr>
              <a:t>       </a:t>
            </a:r>
            <a:r>
              <a:rPr lang="zh-CN" altLang="en-US" sz="2200" b="1">
                <a:solidFill>
                  <a:srgbClr val="0070C0"/>
                </a:solidFill>
                <a:latin typeface="黑体" pitchFamily="2" charset="-122"/>
                <a:ea typeface="黑体" pitchFamily="2" charset="-122"/>
              </a:rPr>
              <a:t>在进行具体的数值运算前，按照一定的规则舍去原数值的最后若干位数字，</a:t>
            </a:r>
            <a:r>
              <a:rPr lang="zh-CN" altLang="en-US" sz="2200" b="1">
                <a:solidFill>
                  <a:srgbClr val="FF0000"/>
                </a:solidFill>
                <a:latin typeface="黑体" pitchFamily="2" charset="-122"/>
                <a:ea typeface="黑体" pitchFamily="2" charset="-122"/>
              </a:rPr>
              <a:t>调整保留的末位数字</a:t>
            </a:r>
            <a:r>
              <a:rPr lang="zh-CN" altLang="en-US" sz="2200" b="1">
                <a:solidFill>
                  <a:srgbClr val="0070C0"/>
                </a:solidFill>
                <a:latin typeface="黑体" pitchFamily="2" charset="-122"/>
                <a:ea typeface="黑体" pitchFamily="2" charset="-122"/>
              </a:rPr>
              <a:t>，使最后所得到的值最接近原数值的过程被称为数值修约。</a:t>
            </a:r>
            <a:endParaRPr lang="en-US" altLang="zh-CN" sz="2200" b="1">
              <a:solidFill>
                <a:srgbClr val="0070C0"/>
              </a:solidFill>
              <a:latin typeface="黑体" pitchFamily="2" charset="-122"/>
              <a:ea typeface="黑体" pitchFamily="2" charset="-122"/>
            </a:endParaRPr>
          </a:p>
          <a:p>
            <a:pPr>
              <a:lnSpc>
                <a:spcPts val="2800"/>
              </a:lnSpc>
            </a:pPr>
            <a:r>
              <a:rPr lang="en-US" altLang="zh-CN" sz="2200" b="1">
                <a:solidFill>
                  <a:srgbClr val="0070C0"/>
                </a:solidFill>
                <a:latin typeface="黑体" pitchFamily="2" charset="-122"/>
                <a:ea typeface="黑体" pitchFamily="2" charset="-122"/>
              </a:rPr>
              <a:t>    </a:t>
            </a:r>
            <a:r>
              <a:rPr lang="zh-CN" altLang="en-US" sz="2200" b="1">
                <a:solidFill>
                  <a:srgbClr val="0070C0"/>
                </a:solidFill>
                <a:latin typeface="黑体" pitchFamily="2" charset="-122"/>
                <a:ea typeface="黑体" pitchFamily="2" charset="-122"/>
              </a:rPr>
              <a:t>指导数值修约的具体规则被称为数值修约规则。</a:t>
            </a:r>
          </a:p>
        </p:txBody>
      </p:sp>
      <p:sp>
        <p:nvSpPr>
          <p:cNvPr id="10" name="矩形 9"/>
          <p:cNvSpPr/>
          <p:nvPr/>
        </p:nvSpPr>
        <p:spPr>
          <a:xfrm>
            <a:off x="1090613" y="3441700"/>
            <a:ext cx="6562725" cy="461963"/>
          </a:xfrm>
          <a:prstGeom prst="rect">
            <a:avLst/>
          </a:prstGeom>
        </p:spPr>
        <p:txBody>
          <a:bodyPr wrap="none">
            <a:spAutoFit/>
          </a:bodyPr>
          <a:lstStyle/>
          <a:p>
            <a:pPr defTabSz="913765" eaLnBrk="0" hangingPunct="0">
              <a:buFontTx/>
              <a:buNone/>
              <a:defRPr/>
            </a:pPr>
            <a:r>
              <a:rPr kumimoji="1" lang="zh-CN" altLang="en-US" sz="2400" b="1" dirty="0">
                <a:solidFill>
                  <a:srgbClr val="00B050"/>
                </a:solidFill>
                <a:effectLst>
                  <a:outerShdw blurRad="38100" dist="38100" dir="2700000" algn="tl">
                    <a:srgbClr val="000000">
                      <a:alpha val="43137"/>
                    </a:srgbClr>
                  </a:outerShdw>
                </a:effectLst>
                <a:latin typeface="黑体" pitchFamily="49" charset="-122"/>
                <a:ea typeface="黑体" pitchFamily="49" charset="-122"/>
              </a:rPr>
              <a:t>数值修约规则（按国家标准文件：</a:t>
            </a:r>
            <a:r>
              <a:rPr kumimoji="1" lang="en-US" altLang="zh-CN" sz="2400" b="1" dirty="0">
                <a:solidFill>
                  <a:srgbClr val="00B050"/>
                </a:solidFill>
                <a:effectLst>
                  <a:outerShdw blurRad="38100" dist="38100" dir="2700000" algn="tl">
                    <a:srgbClr val="000000">
                      <a:alpha val="43137"/>
                    </a:srgbClr>
                  </a:outerShdw>
                </a:effectLst>
                <a:latin typeface="黑体" pitchFamily="49" charset="-122"/>
                <a:ea typeface="黑体" pitchFamily="49" charset="-122"/>
              </a:rPr>
              <a:t>GB8170-87</a:t>
            </a:r>
            <a:r>
              <a:rPr kumimoji="1" lang="zh-CN" altLang="en-US" sz="2400" b="1" dirty="0">
                <a:solidFill>
                  <a:srgbClr val="00B050"/>
                </a:solidFill>
                <a:effectLst>
                  <a:outerShdw blurRad="38100" dist="38100" dir="2700000" algn="tl">
                    <a:srgbClr val="000000">
                      <a:alpha val="43137"/>
                    </a:srgbClr>
                  </a:outerShdw>
                </a:effectLst>
                <a:latin typeface="黑体" pitchFamily="49" charset="-122"/>
                <a:ea typeface="黑体" pitchFamily="49" charset="-122"/>
              </a:rPr>
              <a:t>）</a:t>
            </a:r>
            <a:endParaRPr kumimoji="1" lang="zh-CN" altLang="en-US" sz="2400" b="1" dirty="0">
              <a:solidFill>
                <a:srgbClr val="00B050"/>
              </a:solidFill>
              <a:effectLst>
                <a:outerShdw blurRad="38100" dist="38100" dir="2700000" algn="tl">
                  <a:srgbClr val="000000">
                    <a:alpha val="43137"/>
                  </a:srgbClr>
                </a:outerShdw>
              </a:effectLst>
              <a:latin typeface="黑体" pitchFamily="49" charset="-122"/>
              <a:ea typeface="黑体" pitchFamily="49" charset="-122"/>
              <a:cs typeface="Arial" charset="0"/>
            </a:endParaRPr>
          </a:p>
        </p:txBody>
      </p:sp>
      <p:pic>
        <p:nvPicPr>
          <p:cNvPr id="92166" name="图片 11" descr="卡通小人"/>
          <p:cNvPicPr>
            <a:picLocks noChangeAspect="1" noChangeArrowheads="1"/>
          </p:cNvPicPr>
          <p:nvPr/>
        </p:nvPicPr>
        <p:blipFill>
          <a:blip r:embed="rId2" cstate="print"/>
          <a:srcRect l="5060" t="21262" r="38559" b="3860"/>
          <a:stretch>
            <a:fillRect/>
          </a:stretch>
        </p:blipFill>
        <p:spPr bwMode="auto">
          <a:xfrm>
            <a:off x="177800" y="4343400"/>
            <a:ext cx="1728788" cy="2182813"/>
          </a:xfrm>
          <a:prstGeom prst="rect">
            <a:avLst/>
          </a:prstGeom>
          <a:noFill/>
          <a:ln w="9525">
            <a:noFill/>
            <a:miter lim="800000"/>
            <a:headEnd/>
            <a:tailEnd/>
          </a:ln>
        </p:spPr>
      </p:pic>
      <p:grpSp>
        <p:nvGrpSpPr>
          <p:cNvPr id="92167" name="组合 13"/>
          <p:cNvGrpSpPr>
            <a:grpSpLocks/>
          </p:cNvGrpSpPr>
          <p:nvPr/>
        </p:nvGrpSpPr>
        <p:grpSpPr bwMode="auto">
          <a:xfrm>
            <a:off x="2027238" y="4325938"/>
            <a:ext cx="4265612" cy="1160462"/>
            <a:chOff x="2062976" y="4348976"/>
            <a:chExt cx="5653668" cy="1862253"/>
          </a:xfrm>
        </p:grpSpPr>
        <p:sp>
          <p:nvSpPr>
            <p:cNvPr id="92169" name="Rectangle 23"/>
            <p:cNvSpPr>
              <a:spLocks noChangeArrowheads="1"/>
            </p:cNvSpPr>
            <p:nvPr/>
          </p:nvSpPr>
          <p:spPr bwMode="auto">
            <a:xfrm>
              <a:off x="2120986" y="4847110"/>
              <a:ext cx="5366221" cy="645577"/>
            </a:xfrm>
            <a:prstGeom prst="rect">
              <a:avLst/>
            </a:prstGeom>
            <a:noFill/>
            <a:ln w="9525">
              <a:noFill/>
              <a:miter lim="800000"/>
              <a:headEnd/>
              <a:tailEnd/>
            </a:ln>
          </p:spPr>
          <p:txBody>
            <a:bodyPr tIns="46800" bIns="46800" anchor="ctr">
              <a:spAutoFit/>
            </a:bodyPr>
            <a:lstStyle/>
            <a:p>
              <a:pPr algn="ctr"/>
              <a:r>
                <a:rPr lang="zh-CN" altLang="en-US" sz="2000" b="1">
                  <a:solidFill>
                    <a:srgbClr val="FF0000"/>
                  </a:solidFill>
                  <a:latin typeface="黑体" pitchFamily="2" charset="-122"/>
                  <a:ea typeface="黑体" pitchFamily="2" charset="-122"/>
                </a:rPr>
                <a:t>口诀</a:t>
              </a:r>
              <a:r>
                <a:rPr lang="zh-CN" altLang="en-US" sz="2000" b="1">
                  <a:solidFill>
                    <a:srgbClr val="0070C0"/>
                  </a:solidFill>
                  <a:latin typeface="黑体" pitchFamily="2" charset="-122"/>
                  <a:ea typeface="黑体" pitchFamily="2" charset="-122"/>
                </a:rPr>
                <a:t>：</a:t>
              </a:r>
              <a:r>
                <a:rPr lang="en-US" altLang="zh-CN" sz="2000" b="1">
                  <a:solidFill>
                    <a:srgbClr val="0070C0"/>
                  </a:solidFill>
                  <a:latin typeface="黑体" pitchFamily="2" charset="-122"/>
                  <a:ea typeface="黑体" pitchFamily="2" charset="-122"/>
                </a:rPr>
                <a:t>4</a:t>
              </a:r>
              <a:r>
                <a:rPr lang="zh-CN" altLang="en-US" sz="2000" b="1">
                  <a:solidFill>
                    <a:srgbClr val="0070C0"/>
                  </a:solidFill>
                  <a:latin typeface="黑体" pitchFamily="2" charset="-122"/>
                  <a:ea typeface="黑体" pitchFamily="2" charset="-122"/>
                </a:rPr>
                <a:t>舍</a:t>
              </a:r>
              <a:r>
                <a:rPr lang="en-US" altLang="zh-CN" sz="2000" b="1">
                  <a:solidFill>
                    <a:srgbClr val="0070C0"/>
                  </a:solidFill>
                  <a:latin typeface="黑体" pitchFamily="2" charset="-122"/>
                  <a:ea typeface="黑体" pitchFamily="2" charset="-122"/>
                </a:rPr>
                <a:t>6</a:t>
              </a:r>
              <a:r>
                <a:rPr lang="zh-CN" altLang="en-US" sz="2000" b="1">
                  <a:solidFill>
                    <a:srgbClr val="0070C0"/>
                  </a:solidFill>
                  <a:latin typeface="黑体" pitchFamily="2" charset="-122"/>
                  <a:ea typeface="黑体" pitchFamily="2" charset="-122"/>
                </a:rPr>
                <a:t>入</a:t>
              </a:r>
              <a:r>
                <a:rPr lang="en-US" altLang="zh-CN" sz="2000" b="1">
                  <a:solidFill>
                    <a:srgbClr val="0070C0"/>
                  </a:solidFill>
                  <a:latin typeface="黑体" pitchFamily="2" charset="-122"/>
                  <a:ea typeface="黑体" pitchFamily="2" charset="-122"/>
                </a:rPr>
                <a:t>5</a:t>
              </a:r>
              <a:r>
                <a:rPr lang="zh-CN" altLang="en-US" sz="2000" b="1">
                  <a:solidFill>
                    <a:srgbClr val="0070C0"/>
                  </a:solidFill>
                  <a:latin typeface="黑体" pitchFamily="2" charset="-122"/>
                  <a:ea typeface="黑体" pitchFamily="2" charset="-122"/>
                </a:rPr>
                <a:t>右左。  </a:t>
              </a:r>
            </a:p>
          </p:txBody>
        </p:sp>
        <p:sp>
          <p:nvSpPr>
            <p:cNvPr id="13" name="云形 12"/>
            <p:cNvSpPr/>
            <p:nvPr/>
          </p:nvSpPr>
          <p:spPr>
            <a:xfrm>
              <a:off x="2062976" y="4348976"/>
              <a:ext cx="5653668" cy="186225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
        <p:nvSpPr>
          <p:cNvPr id="92168" name="Rectangle 4"/>
          <p:cNvSpPr>
            <a:spLocks noGrp="1" noChangeArrowheads="1"/>
          </p:cNvSpPr>
          <p:nvPr>
            <p:ph sz="half" idx="1"/>
          </p:nvPr>
        </p:nvSpPr>
        <p:spPr bwMode="auto">
          <a:xfrm>
            <a:off x="1139825" y="5897563"/>
            <a:ext cx="7856538" cy="5969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3200" b="1" smtClean="0">
                <a:solidFill>
                  <a:srgbClr val="FF0000"/>
                </a:solidFill>
                <a:ea typeface="华文新魏" pitchFamily="2" charset="-122"/>
              </a:rPr>
              <a:t>约定</a:t>
            </a:r>
            <a:r>
              <a:rPr lang="en-US" altLang="zh-CN" sz="3200" b="1" smtClean="0">
                <a:solidFill>
                  <a:srgbClr val="FF0000"/>
                </a:solidFill>
                <a:latin typeface="华文新魏" pitchFamily="2" charset="-122"/>
                <a:ea typeface="华文新魏" pitchFamily="2" charset="-122"/>
              </a:rPr>
              <a:t>4</a:t>
            </a:r>
            <a:r>
              <a:rPr lang="zh-CN" altLang="en-US" sz="3200" b="1" smtClean="0">
                <a:solidFill>
                  <a:srgbClr val="FF0000"/>
                </a:solidFill>
                <a:latin typeface="华文新魏" pitchFamily="2" charset="-122"/>
                <a:ea typeface="华文新魏" pitchFamily="2" charset="-122"/>
              </a:rPr>
              <a:t>：</a:t>
            </a:r>
            <a:r>
              <a:rPr lang="zh-CN" altLang="en-US" sz="2200" b="1" smtClean="0">
                <a:solidFill>
                  <a:srgbClr val="0070C0"/>
                </a:solidFill>
                <a:latin typeface="黑体" pitchFamily="2" charset="-122"/>
                <a:ea typeface="黑体" pitchFamily="2" charset="-122"/>
              </a:rPr>
              <a:t>用“四舍六入五右左”法则来截取有效数字的尾数</a:t>
            </a:r>
          </a:p>
        </p:txBody>
      </p:sp>
    </p:spTree>
  </p:cSld>
  <p:clrMapOvr>
    <a:masterClrMapping/>
  </p:clrMapOvr>
  <p:transition spd="med">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矩形 3"/>
          <p:cNvSpPr>
            <a:spLocks noChangeArrowheads="1"/>
          </p:cNvSpPr>
          <p:nvPr/>
        </p:nvSpPr>
        <p:spPr bwMode="auto">
          <a:xfrm>
            <a:off x="1628775" y="307975"/>
            <a:ext cx="5584825" cy="492125"/>
          </a:xfrm>
          <a:prstGeom prst="rect">
            <a:avLst/>
          </a:prstGeom>
          <a:noFill/>
          <a:ln w="9525">
            <a:noFill/>
            <a:miter lim="800000"/>
            <a:headEnd/>
            <a:tailEnd/>
          </a:ln>
        </p:spPr>
        <p:txBody>
          <a:bodyPr wrap="none">
            <a:spAutoFit/>
          </a:bodyPr>
          <a:lstStyle/>
          <a:p>
            <a:r>
              <a:rPr lang="en-US" altLang="zh-CN" sz="2600" b="1">
                <a:solidFill>
                  <a:srgbClr val="00B050"/>
                </a:solidFill>
                <a:latin typeface="微软雅黑" pitchFamily="34" charset="-122"/>
                <a:ea typeface="微软雅黑" pitchFamily="34" charset="-122"/>
              </a:rPr>
              <a:t>3. </a:t>
            </a:r>
            <a:r>
              <a:rPr lang="zh-CN" altLang="en-US" sz="2600" b="1">
                <a:solidFill>
                  <a:srgbClr val="00B050"/>
                </a:solidFill>
                <a:latin typeface="微软雅黑" pitchFamily="34" charset="-122"/>
                <a:ea typeface="微软雅黑" pitchFamily="34" charset="-122"/>
              </a:rPr>
              <a:t>有效数字尾数的截取（舍入）规则</a:t>
            </a:r>
          </a:p>
        </p:txBody>
      </p:sp>
      <p:grpSp>
        <p:nvGrpSpPr>
          <p:cNvPr id="93187" name="组合 10"/>
          <p:cNvGrpSpPr>
            <a:grpSpLocks/>
          </p:cNvGrpSpPr>
          <p:nvPr/>
        </p:nvGrpSpPr>
        <p:grpSpPr bwMode="auto">
          <a:xfrm>
            <a:off x="1997075" y="1150938"/>
            <a:ext cx="5408613" cy="1220787"/>
            <a:chOff x="2281250" y="1225195"/>
            <a:chExt cx="5408341" cy="1221671"/>
          </a:xfrm>
        </p:grpSpPr>
        <p:sp>
          <p:nvSpPr>
            <p:cNvPr id="9" name="上箭头标注 8"/>
            <p:cNvSpPr/>
            <p:nvPr/>
          </p:nvSpPr>
          <p:spPr>
            <a:xfrm flipV="1">
              <a:off x="2281250" y="1287152"/>
              <a:ext cx="5408341" cy="1159714"/>
            </a:xfrm>
            <a:prstGeom prst="upArrowCallout">
              <a:avLst>
                <a:gd name="adj1" fmla="val 54197"/>
                <a:gd name="adj2" fmla="val 38580"/>
                <a:gd name="adj3" fmla="val 25000"/>
                <a:gd name="adj4" fmla="val 649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93203" name="Rectangle 23"/>
            <p:cNvSpPr>
              <a:spLocks noChangeArrowheads="1"/>
            </p:cNvSpPr>
            <p:nvPr/>
          </p:nvSpPr>
          <p:spPr bwMode="auto">
            <a:xfrm>
              <a:off x="2543767" y="1225195"/>
              <a:ext cx="5067766" cy="860020"/>
            </a:xfrm>
            <a:prstGeom prst="rect">
              <a:avLst/>
            </a:prstGeom>
            <a:noFill/>
            <a:ln w="9525">
              <a:noFill/>
              <a:miter lim="800000"/>
              <a:headEnd/>
              <a:tailEnd/>
            </a:ln>
          </p:spPr>
          <p:txBody>
            <a:bodyPr tIns="46800" bIns="46800" anchor="ctr">
              <a:spAutoFit/>
            </a:bodyPr>
            <a:lstStyle/>
            <a:p>
              <a:pPr algn="ctr"/>
              <a:r>
                <a:rPr lang="en-US" altLang="zh-CN" sz="2400">
                  <a:solidFill>
                    <a:schemeClr val="bg1"/>
                  </a:solidFill>
                  <a:latin typeface="黑体" pitchFamily="2" charset="-122"/>
                  <a:ea typeface="黑体" pitchFamily="2" charset="-122"/>
                </a:rPr>
                <a:t>4</a:t>
              </a:r>
              <a:r>
                <a:rPr lang="zh-CN" altLang="en-US" sz="2400">
                  <a:solidFill>
                    <a:schemeClr val="bg1"/>
                  </a:solidFill>
                  <a:latin typeface="黑体" pitchFamily="2" charset="-122"/>
                  <a:ea typeface="黑体" pitchFamily="2" charset="-122"/>
                </a:rPr>
                <a:t>舍</a:t>
              </a:r>
              <a:r>
                <a:rPr lang="en-US" altLang="zh-CN" sz="2400">
                  <a:solidFill>
                    <a:schemeClr val="bg1"/>
                  </a:solidFill>
                  <a:latin typeface="黑体" pitchFamily="2" charset="-122"/>
                  <a:ea typeface="黑体" pitchFamily="2" charset="-122"/>
                </a:rPr>
                <a:t>6</a:t>
              </a:r>
              <a:r>
                <a:rPr lang="zh-CN" altLang="en-US" sz="2400">
                  <a:solidFill>
                    <a:schemeClr val="bg1"/>
                  </a:solidFill>
                  <a:latin typeface="黑体" pitchFamily="2" charset="-122"/>
                  <a:ea typeface="黑体" pitchFamily="2" charset="-122"/>
                </a:rPr>
                <a:t>入</a:t>
              </a:r>
              <a:r>
                <a:rPr lang="en-US" altLang="zh-CN" sz="2400">
                  <a:solidFill>
                    <a:schemeClr val="bg1"/>
                  </a:solidFill>
                  <a:latin typeface="黑体" pitchFamily="2" charset="-122"/>
                  <a:ea typeface="黑体" pitchFamily="2" charset="-122"/>
                </a:rPr>
                <a:t>5</a:t>
              </a:r>
              <a:r>
                <a:rPr lang="zh-CN" altLang="en-US" sz="2400">
                  <a:solidFill>
                    <a:schemeClr val="bg1"/>
                  </a:solidFill>
                  <a:latin typeface="黑体" pitchFamily="2" charset="-122"/>
                  <a:ea typeface="黑体" pitchFamily="2" charset="-122"/>
                </a:rPr>
                <a:t>看右，</a:t>
              </a:r>
              <a:r>
                <a:rPr lang="en-US" altLang="zh-CN" sz="2400">
                  <a:solidFill>
                    <a:schemeClr val="bg1"/>
                  </a:solidFill>
                  <a:latin typeface="黑体" pitchFamily="2" charset="-122"/>
                  <a:ea typeface="黑体" pitchFamily="2" charset="-122"/>
                </a:rPr>
                <a:t>5</a:t>
              </a:r>
              <a:r>
                <a:rPr lang="zh-CN" altLang="en-US" sz="2400">
                  <a:solidFill>
                    <a:schemeClr val="bg1"/>
                  </a:solidFill>
                  <a:latin typeface="黑体" pitchFamily="2" charset="-122"/>
                  <a:ea typeface="黑体" pitchFamily="2" charset="-122"/>
                </a:rPr>
                <a:t>后有数进上去，</a:t>
              </a:r>
              <a:endParaRPr lang="en-US" altLang="zh-CN" sz="2400">
                <a:solidFill>
                  <a:schemeClr val="bg1"/>
                </a:solidFill>
                <a:latin typeface="黑体" pitchFamily="2" charset="-122"/>
                <a:ea typeface="黑体" pitchFamily="2" charset="-122"/>
              </a:endParaRPr>
            </a:p>
            <a:p>
              <a:pPr algn="ctr"/>
              <a:r>
                <a:rPr lang="en-US" altLang="zh-CN" sz="2400">
                  <a:solidFill>
                    <a:schemeClr val="bg1"/>
                  </a:solidFill>
                  <a:latin typeface="黑体" pitchFamily="2" charset="-122"/>
                  <a:ea typeface="黑体" pitchFamily="2" charset="-122"/>
                </a:rPr>
                <a:t>  5</a:t>
              </a:r>
              <a:r>
                <a:rPr lang="zh-CN" altLang="en-US" sz="2400">
                  <a:solidFill>
                    <a:schemeClr val="bg1"/>
                  </a:solidFill>
                  <a:latin typeface="黑体" pitchFamily="2" charset="-122"/>
                  <a:ea typeface="黑体" pitchFamily="2" charset="-122"/>
                </a:rPr>
                <a:t>后为</a:t>
              </a:r>
              <a:r>
                <a:rPr lang="en-US" altLang="zh-CN" sz="2400">
                  <a:solidFill>
                    <a:schemeClr val="bg1"/>
                  </a:solidFill>
                  <a:latin typeface="黑体" pitchFamily="2" charset="-122"/>
                  <a:ea typeface="黑体" pitchFamily="2" charset="-122"/>
                </a:rPr>
                <a:t>0</a:t>
              </a:r>
              <a:r>
                <a:rPr lang="zh-CN" altLang="en-US" sz="2400">
                  <a:solidFill>
                    <a:schemeClr val="bg1"/>
                  </a:solidFill>
                  <a:latin typeface="黑体" pitchFamily="2" charset="-122"/>
                  <a:ea typeface="黑体" pitchFamily="2" charset="-122"/>
                </a:rPr>
                <a:t>向左看，左数奇进偶舍弃。</a:t>
              </a:r>
              <a:r>
                <a:rPr lang="zh-CN" altLang="en-US" sz="2400">
                  <a:solidFill>
                    <a:schemeClr val="bg1"/>
                  </a:solidFill>
                </a:rPr>
                <a:t> </a:t>
              </a:r>
            </a:p>
          </p:txBody>
        </p:sp>
      </p:grpSp>
      <p:sp>
        <p:nvSpPr>
          <p:cNvPr id="93188" name="矩形 6"/>
          <p:cNvSpPr>
            <a:spLocks noChangeArrowheads="1"/>
          </p:cNvSpPr>
          <p:nvPr/>
        </p:nvSpPr>
        <p:spPr bwMode="auto">
          <a:xfrm>
            <a:off x="1620838" y="2406650"/>
            <a:ext cx="6475412" cy="584200"/>
          </a:xfrm>
          <a:prstGeom prst="rect">
            <a:avLst/>
          </a:prstGeom>
          <a:noFill/>
          <a:ln w="9525">
            <a:noFill/>
            <a:miter lim="800000"/>
            <a:headEnd/>
            <a:tailEnd/>
          </a:ln>
        </p:spPr>
        <p:txBody>
          <a:bodyPr>
            <a:spAutoFit/>
          </a:bodyPr>
          <a:lstStyle/>
          <a:p>
            <a:pPr>
              <a:lnSpc>
                <a:spcPct val="150000"/>
              </a:lnSpc>
            </a:pPr>
            <a:r>
              <a:rPr lang="zh-CN" altLang="en-US" sz="2400" b="1">
                <a:solidFill>
                  <a:srgbClr val="FF0000"/>
                </a:solidFill>
              </a:rPr>
              <a:t>例：</a:t>
            </a:r>
            <a:r>
              <a:rPr lang="zh-CN" altLang="en-US" sz="2400" b="1"/>
              <a:t>将下列数字全部修约为四位有效数字</a:t>
            </a:r>
          </a:p>
        </p:txBody>
      </p:sp>
      <p:sp>
        <p:nvSpPr>
          <p:cNvPr id="13" name="矩形 12"/>
          <p:cNvSpPr/>
          <p:nvPr/>
        </p:nvSpPr>
        <p:spPr>
          <a:xfrm>
            <a:off x="1789113" y="4100513"/>
            <a:ext cx="3055937" cy="452437"/>
          </a:xfrm>
          <a:prstGeom prst="rect">
            <a:avLst/>
          </a:prstGeom>
        </p:spPr>
        <p:txBody>
          <a:bodyPr wrap="none">
            <a:spAutoFit/>
          </a:bodyPr>
          <a:lstStyle/>
          <a:p>
            <a:pPr marL="742950" lvl="1" indent="-285750" defTabSz="913765" eaLnBrk="0" fontAlgn="auto" hangingPunct="0">
              <a:lnSpc>
                <a:spcPts val="2800"/>
              </a:lnSpc>
              <a:spcBef>
                <a:spcPct val="20000"/>
              </a:spcBef>
              <a:spcAft>
                <a:spcPts val="0"/>
              </a:spcAft>
              <a:buClr>
                <a:schemeClr val="tx1"/>
              </a:buClr>
              <a:buSzPct val="90000"/>
              <a:buFontTx/>
              <a:buNone/>
              <a:defRPr/>
            </a:pPr>
            <a:r>
              <a:rPr lang="en-US" altLang="zh-CN" sz="2400" b="1" kern="0" dirty="0">
                <a:latin typeface="+mn-lt"/>
                <a:ea typeface="+mn-ea"/>
              </a:rPr>
              <a:t>3</a:t>
            </a:r>
            <a:r>
              <a:rPr lang="zh-CN" altLang="en-US" sz="2400" b="1" kern="0" dirty="0">
                <a:latin typeface="+mn-lt"/>
                <a:ea typeface="+mn-ea"/>
              </a:rPr>
              <a:t>）尾数＝</a:t>
            </a:r>
            <a:r>
              <a:rPr lang="en-US" altLang="zh-CN" sz="2400" b="1" kern="0" dirty="0">
                <a:solidFill>
                  <a:srgbClr val="FF0000"/>
                </a:solidFill>
                <a:latin typeface="+mn-lt"/>
                <a:ea typeface="+mn-ea"/>
              </a:rPr>
              <a:t>5</a:t>
            </a:r>
            <a:r>
              <a:rPr lang="zh-CN" altLang="en-US" sz="2400" b="1" kern="0" dirty="0">
                <a:latin typeface="+mn-lt"/>
                <a:ea typeface="+mn-ea"/>
              </a:rPr>
              <a:t>，        </a:t>
            </a:r>
          </a:p>
        </p:txBody>
      </p:sp>
      <p:grpSp>
        <p:nvGrpSpPr>
          <p:cNvPr id="93190" name="组合 14"/>
          <p:cNvGrpSpPr>
            <a:grpSpLocks/>
          </p:cNvGrpSpPr>
          <p:nvPr/>
        </p:nvGrpSpPr>
        <p:grpSpPr bwMode="auto">
          <a:xfrm>
            <a:off x="1784350" y="2954338"/>
            <a:ext cx="5283200" cy="644525"/>
            <a:chOff x="1783700" y="2954215"/>
            <a:chExt cx="5283200" cy="644770"/>
          </a:xfrm>
        </p:grpSpPr>
        <p:sp>
          <p:nvSpPr>
            <p:cNvPr id="8" name="矩形 7"/>
            <p:cNvSpPr/>
            <p:nvPr/>
          </p:nvSpPr>
          <p:spPr>
            <a:xfrm>
              <a:off x="1783700" y="3086027"/>
              <a:ext cx="5283200" cy="451021"/>
            </a:xfrm>
            <a:prstGeom prst="rect">
              <a:avLst/>
            </a:prstGeom>
          </p:spPr>
          <p:txBody>
            <a:bodyPr>
              <a:spAutoFit/>
            </a:bodyPr>
            <a:lstStyle/>
            <a:p>
              <a:pPr marL="742950" lvl="1" indent="-285750" defTabSz="913765" eaLnBrk="0" fontAlgn="auto" hangingPunct="0">
                <a:lnSpc>
                  <a:spcPts val="2800"/>
                </a:lnSpc>
                <a:spcBef>
                  <a:spcPct val="20000"/>
                </a:spcBef>
                <a:spcAft>
                  <a:spcPts val="0"/>
                </a:spcAft>
                <a:buClr>
                  <a:schemeClr val="tx1"/>
                </a:buClr>
                <a:buSzPct val="90000"/>
                <a:buFontTx/>
                <a:buNone/>
                <a:defRPr/>
              </a:pPr>
              <a:r>
                <a:rPr lang="en-US" altLang="zh-CN" sz="2400" b="1" kern="0" dirty="0">
                  <a:latin typeface="+mn-lt"/>
                  <a:ea typeface="+mn-ea"/>
                </a:rPr>
                <a:t>1</a:t>
              </a:r>
              <a:r>
                <a:rPr lang="zh-CN" altLang="en-US" sz="2400" b="1" kern="0" dirty="0">
                  <a:latin typeface="+mn-lt"/>
                  <a:ea typeface="+mn-ea"/>
                </a:rPr>
                <a:t>）尾数≤</a:t>
              </a:r>
              <a:r>
                <a:rPr lang="en-US" altLang="zh-CN" sz="2400" b="1" kern="0" dirty="0">
                  <a:solidFill>
                    <a:srgbClr val="FF0000"/>
                  </a:solidFill>
                  <a:latin typeface="+mn-lt"/>
                  <a:ea typeface="+mn-ea"/>
                </a:rPr>
                <a:t>4</a:t>
              </a:r>
              <a:r>
                <a:rPr lang="zh-CN" altLang="en-US" sz="2400" b="1" kern="0" dirty="0">
                  <a:latin typeface="+mn-lt"/>
                  <a:ea typeface="+mn-ea"/>
                </a:rPr>
                <a:t>，</a:t>
              </a:r>
              <a:r>
                <a:rPr lang="en-US" altLang="zh-CN" sz="2400" b="1" kern="0" dirty="0">
                  <a:latin typeface="+mn-lt"/>
                  <a:ea typeface="+mn-ea"/>
                </a:rPr>
                <a:t>1.11</a:t>
              </a:r>
              <a:r>
                <a:rPr lang="en-US" altLang="zh-CN" sz="2400" b="1" kern="0" dirty="0">
                  <a:solidFill>
                    <a:srgbClr val="FF0000"/>
                  </a:solidFill>
                  <a:latin typeface="+mn-lt"/>
                  <a:ea typeface="+mn-ea"/>
                </a:rPr>
                <a:t>840000</a:t>
              </a:r>
              <a:r>
                <a:rPr lang="en-US" altLang="zh-CN" sz="2400" b="1" kern="0" dirty="0">
                  <a:latin typeface="+mn-lt"/>
                  <a:ea typeface="+mn-ea"/>
                </a:rPr>
                <a:t>→1.11</a:t>
              </a:r>
              <a:r>
                <a:rPr lang="en-US" altLang="zh-CN" sz="2400" b="1" kern="0" dirty="0">
                  <a:solidFill>
                    <a:srgbClr val="FF0000"/>
                  </a:solidFill>
                  <a:latin typeface="+mn-lt"/>
                  <a:ea typeface="+mn-ea"/>
                </a:rPr>
                <a:t>8</a:t>
              </a:r>
            </a:p>
          </p:txBody>
        </p:sp>
        <p:sp>
          <p:nvSpPr>
            <p:cNvPr id="14" name="椭圆 13"/>
            <p:cNvSpPr/>
            <p:nvPr/>
          </p:nvSpPr>
          <p:spPr>
            <a:xfrm>
              <a:off x="4584050" y="2954215"/>
              <a:ext cx="187325"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93191" name="组合 16"/>
          <p:cNvGrpSpPr>
            <a:grpSpLocks/>
          </p:cNvGrpSpPr>
          <p:nvPr/>
        </p:nvGrpSpPr>
        <p:grpSpPr bwMode="auto">
          <a:xfrm>
            <a:off x="1784350" y="3552825"/>
            <a:ext cx="6002338" cy="644525"/>
            <a:chOff x="1783852" y="3552092"/>
            <a:chExt cx="6002867" cy="644770"/>
          </a:xfrm>
        </p:grpSpPr>
        <p:sp>
          <p:nvSpPr>
            <p:cNvPr id="12" name="矩形 11"/>
            <p:cNvSpPr/>
            <p:nvPr/>
          </p:nvSpPr>
          <p:spPr>
            <a:xfrm>
              <a:off x="1783852" y="3601324"/>
              <a:ext cx="6002867" cy="452609"/>
            </a:xfrm>
            <a:prstGeom prst="rect">
              <a:avLst/>
            </a:prstGeom>
          </p:spPr>
          <p:txBody>
            <a:bodyPr>
              <a:spAutoFit/>
            </a:bodyPr>
            <a:lstStyle/>
            <a:p>
              <a:pPr marL="742950" lvl="1" indent="-285750" defTabSz="913765" eaLnBrk="0" fontAlgn="auto" hangingPunct="0">
                <a:lnSpc>
                  <a:spcPts val="2800"/>
                </a:lnSpc>
                <a:spcBef>
                  <a:spcPct val="20000"/>
                </a:spcBef>
                <a:spcAft>
                  <a:spcPts val="0"/>
                </a:spcAft>
                <a:buClr>
                  <a:schemeClr val="tx1"/>
                </a:buClr>
                <a:buSzPct val="90000"/>
                <a:buFontTx/>
                <a:buNone/>
                <a:defRPr/>
              </a:pPr>
              <a:r>
                <a:rPr lang="en-US" altLang="zh-CN" sz="2400" b="1" kern="0" dirty="0">
                  <a:latin typeface="+mn-lt"/>
                  <a:ea typeface="+mn-ea"/>
                </a:rPr>
                <a:t>2</a:t>
              </a:r>
              <a:r>
                <a:rPr lang="zh-CN" altLang="en-US" sz="2400" b="1" kern="0" dirty="0">
                  <a:latin typeface="+mn-lt"/>
                  <a:ea typeface="+mn-ea"/>
                </a:rPr>
                <a:t>）尾数≥</a:t>
              </a:r>
              <a:r>
                <a:rPr lang="en-US" altLang="zh-CN" sz="2400" b="1" kern="0" dirty="0">
                  <a:solidFill>
                    <a:srgbClr val="FF0000"/>
                  </a:solidFill>
                  <a:latin typeface="+mn-lt"/>
                  <a:ea typeface="+mn-ea"/>
                </a:rPr>
                <a:t>6</a:t>
              </a:r>
              <a:r>
                <a:rPr lang="zh-CN" altLang="en-US" sz="2400" b="1" kern="0" dirty="0">
                  <a:latin typeface="+mn-lt"/>
                  <a:ea typeface="+mn-ea"/>
                </a:rPr>
                <a:t>，</a:t>
              </a:r>
              <a:r>
                <a:rPr lang="en-US" altLang="zh-CN" sz="2400" b="1" kern="0" dirty="0">
                  <a:latin typeface="+mn-lt"/>
                  <a:ea typeface="+mn-ea"/>
                </a:rPr>
                <a:t>1.11</a:t>
              </a:r>
              <a:r>
                <a:rPr lang="en-US" altLang="zh-CN" sz="2400" b="1" kern="0" dirty="0">
                  <a:solidFill>
                    <a:srgbClr val="FF0000"/>
                  </a:solidFill>
                  <a:latin typeface="+mn-lt"/>
                  <a:ea typeface="+mn-ea"/>
                </a:rPr>
                <a:t>860000</a:t>
              </a:r>
              <a:r>
                <a:rPr lang="en-US" altLang="zh-CN" sz="2400" b="1" kern="0" dirty="0">
                  <a:latin typeface="+mn-lt"/>
                  <a:ea typeface="+mn-ea"/>
                </a:rPr>
                <a:t>→1.11</a:t>
              </a:r>
              <a:r>
                <a:rPr lang="en-US" altLang="zh-CN" sz="2400" b="1" kern="0" dirty="0">
                  <a:solidFill>
                    <a:srgbClr val="FF0000"/>
                  </a:solidFill>
                  <a:latin typeface="+mn-lt"/>
                  <a:ea typeface="+mn-ea"/>
                </a:rPr>
                <a:t>9</a:t>
              </a:r>
            </a:p>
          </p:txBody>
        </p:sp>
        <p:sp>
          <p:nvSpPr>
            <p:cNvPr id="16" name="椭圆 15"/>
            <p:cNvSpPr/>
            <p:nvPr/>
          </p:nvSpPr>
          <p:spPr>
            <a:xfrm>
              <a:off x="4560635" y="3552092"/>
              <a:ext cx="187342"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93192" name="组合 21"/>
          <p:cNvGrpSpPr>
            <a:grpSpLocks/>
          </p:cNvGrpSpPr>
          <p:nvPr/>
        </p:nvGrpSpPr>
        <p:grpSpPr bwMode="auto">
          <a:xfrm>
            <a:off x="1331913" y="4738688"/>
            <a:ext cx="7488237" cy="1908175"/>
            <a:chOff x="1331904" y="4738248"/>
            <a:chExt cx="7487902" cy="1908737"/>
          </a:xfrm>
        </p:grpSpPr>
        <p:sp>
          <p:nvSpPr>
            <p:cNvPr id="5" name="Rectangle 7"/>
            <p:cNvSpPr txBox="1">
              <a:spLocks noChangeArrowheads="1"/>
            </p:cNvSpPr>
            <p:nvPr/>
          </p:nvSpPr>
          <p:spPr bwMode="auto">
            <a:xfrm>
              <a:off x="1331904" y="4738248"/>
              <a:ext cx="7487902" cy="1703889"/>
            </a:xfrm>
            <a:prstGeom prst="rect">
              <a:avLst/>
            </a:prstGeom>
            <a:noFill/>
            <a:ln w="9525">
              <a:noFill/>
              <a:miter lim="800000"/>
            </a:ln>
          </p:spPr>
          <p:txBody>
            <a:bodyPr/>
            <a:lstStyle/>
            <a:p>
              <a:pPr marL="742950" lvl="1" indent="-285750" defTabSz="913765" eaLnBrk="0" fontAlgn="auto" hangingPunct="0">
                <a:lnSpc>
                  <a:spcPts val="2800"/>
                </a:lnSpc>
                <a:spcBef>
                  <a:spcPct val="20000"/>
                </a:spcBef>
                <a:spcAft>
                  <a:spcPts val="0"/>
                </a:spcAft>
                <a:buClr>
                  <a:schemeClr val="tx1"/>
                </a:buClr>
                <a:buSzPct val="90000"/>
                <a:buFontTx/>
                <a:buNone/>
                <a:defRPr/>
              </a:pPr>
              <a:r>
                <a:rPr lang="en-US" altLang="zh-CN" sz="2400" b="1" kern="0" dirty="0" err="1">
                  <a:latin typeface="+mn-lt"/>
                  <a:ea typeface="+mn-ea"/>
                </a:rPr>
                <a:t>i</a:t>
              </a:r>
              <a:r>
                <a:rPr lang="zh-CN" altLang="en-US" sz="2400" b="1" kern="0" dirty="0">
                  <a:latin typeface="+mn-lt"/>
                  <a:ea typeface="+mn-ea"/>
                </a:rPr>
                <a:t>）</a:t>
              </a:r>
              <a:r>
                <a:rPr lang="en-US" altLang="zh-CN" sz="2400" b="1" kern="0" dirty="0">
                  <a:latin typeface="+mn-lt"/>
                  <a:ea typeface="+mn-ea"/>
                </a:rPr>
                <a:t>5</a:t>
              </a:r>
              <a:r>
                <a:rPr lang="zh-CN" altLang="en-US" sz="2400" b="1" kern="0" dirty="0">
                  <a:latin typeface="+mn-lt"/>
                  <a:ea typeface="+mn-ea"/>
                </a:rPr>
                <a:t>右面还有</a:t>
              </a:r>
              <a:r>
                <a:rPr lang="zh-CN" altLang="en-US" sz="2400" b="1" kern="0" dirty="0">
                  <a:solidFill>
                    <a:srgbClr val="FF0000"/>
                  </a:solidFill>
                  <a:latin typeface="+mn-lt"/>
                  <a:ea typeface="+mn-ea"/>
                </a:rPr>
                <a:t>不为</a:t>
              </a:r>
              <a:r>
                <a:rPr lang="en-US" altLang="zh-CN" sz="2400" b="1" kern="0" dirty="0">
                  <a:solidFill>
                    <a:srgbClr val="FF0000"/>
                  </a:solidFill>
                  <a:latin typeface="+mn-lt"/>
                  <a:ea typeface="+mn-ea"/>
                </a:rPr>
                <a:t>0</a:t>
              </a:r>
              <a:r>
                <a:rPr lang="zh-CN" altLang="en-US" sz="2400" b="1" kern="0" dirty="0">
                  <a:latin typeface="+mn-lt"/>
                  <a:ea typeface="+mn-ea"/>
                </a:rPr>
                <a:t>的数</a:t>
              </a:r>
            </a:p>
            <a:p>
              <a:pPr marL="742950" lvl="1" indent="-285750" defTabSz="913765" eaLnBrk="0" fontAlgn="auto" hangingPunct="0">
                <a:lnSpc>
                  <a:spcPts val="2800"/>
                </a:lnSpc>
                <a:spcBef>
                  <a:spcPct val="20000"/>
                </a:spcBef>
                <a:spcAft>
                  <a:spcPts val="0"/>
                </a:spcAft>
                <a:buClr>
                  <a:schemeClr val="tx1"/>
                </a:buClr>
                <a:buSzPct val="90000"/>
                <a:buFontTx/>
                <a:buNone/>
                <a:defRPr/>
              </a:pPr>
              <a:r>
                <a:rPr lang="zh-CN" altLang="en-US" sz="2400" b="1" kern="0" dirty="0">
                  <a:latin typeface="+mn-lt"/>
                  <a:ea typeface="+mn-ea"/>
                </a:rPr>
                <a:t>		</a:t>
              </a:r>
              <a:r>
                <a:rPr lang="zh-CN" altLang="en-US" sz="2400" b="1" kern="0" dirty="0">
                  <a:solidFill>
                    <a:srgbClr val="0070C0"/>
                  </a:solidFill>
                  <a:latin typeface="+mn-lt"/>
                  <a:ea typeface="+mn-ea"/>
                </a:rPr>
                <a:t>    </a:t>
              </a:r>
              <a:r>
                <a:rPr lang="en-US" altLang="zh-CN" sz="2400" b="1" kern="0" dirty="0">
                  <a:latin typeface="+mn-lt"/>
                  <a:ea typeface="+mn-ea"/>
                </a:rPr>
                <a:t>1.11</a:t>
              </a:r>
              <a:r>
                <a:rPr lang="en-US" altLang="zh-CN" sz="2400" b="1" kern="0" dirty="0">
                  <a:solidFill>
                    <a:srgbClr val="FF0000"/>
                  </a:solidFill>
                  <a:latin typeface="+mn-lt"/>
                  <a:ea typeface="+mn-ea"/>
                </a:rPr>
                <a:t>859999</a:t>
              </a:r>
              <a:r>
                <a:rPr lang="en-US" altLang="zh-CN" sz="2400" b="1" kern="0" dirty="0">
                  <a:latin typeface="+mn-lt"/>
                  <a:ea typeface="+mn-ea"/>
                </a:rPr>
                <a:t>→1.11</a:t>
              </a:r>
              <a:r>
                <a:rPr lang="en-US" altLang="zh-CN" sz="2400" b="1" kern="0" dirty="0">
                  <a:solidFill>
                    <a:srgbClr val="FF0000"/>
                  </a:solidFill>
                  <a:latin typeface="+mn-lt"/>
                  <a:ea typeface="+mn-ea"/>
                </a:rPr>
                <a:t>9</a:t>
              </a:r>
              <a:r>
                <a:rPr lang="en-US" altLang="zh-CN" sz="2400" b="1" kern="0" dirty="0">
                  <a:latin typeface="+mn-lt"/>
                  <a:ea typeface="+mn-ea"/>
                </a:rPr>
                <a:t>     1.11</a:t>
              </a:r>
              <a:r>
                <a:rPr lang="en-US" altLang="zh-CN" sz="2400" b="1" kern="0" dirty="0">
                  <a:solidFill>
                    <a:srgbClr val="FF0000"/>
                  </a:solidFill>
                  <a:latin typeface="+mn-lt"/>
                  <a:ea typeface="+mn-ea"/>
                </a:rPr>
                <a:t>850001</a:t>
              </a:r>
              <a:r>
                <a:rPr lang="en-US" altLang="zh-CN" sz="2400" b="1" kern="0" dirty="0">
                  <a:latin typeface="+mn-lt"/>
                  <a:ea typeface="+mn-ea"/>
                </a:rPr>
                <a:t>→1.11</a:t>
              </a:r>
              <a:r>
                <a:rPr lang="en-US" altLang="zh-CN" sz="2400" b="1" kern="0" dirty="0">
                  <a:solidFill>
                    <a:srgbClr val="FF0000"/>
                  </a:solidFill>
                  <a:latin typeface="+mn-lt"/>
                  <a:ea typeface="+mn-ea"/>
                </a:rPr>
                <a:t>9</a:t>
              </a:r>
              <a:r>
                <a:rPr lang="en-US" altLang="zh-CN" sz="2400" b="1" kern="0" dirty="0">
                  <a:solidFill>
                    <a:srgbClr val="FFC000"/>
                  </a:solidFill>
                  <a:latin typeface="+mn-lt"/>
                  <a:ea typeface="+mn-ea"/>
                </a:rPr>
                <a:t> </a:t>
              </a:r>
            </a:p>
            <a:p>
              <a:pPr marL="742950" lvl="1" indent="-285750" defTabSz="913765" eaLnBrk="0" fontAlgn="auto" hangingPunct="0">
                <a:lnSpc>
                  <a:spcPts val="2800"/>
                </a:lnSpc>
                <a:spcBef>
                  <a:spcPct val="20000"/>
                </a:spcBef>
                <a:spcAft>
                  <a:spcPts val="0"/>
                </a:spcAft>
                <a:buClr>
                  <a:schemeClr val="tx1"/>
                </a:buClr>
                <a:buSzPct val="90000"/>
                <a:buFontTx/>
                <a:buNone/>
                <a:defRPr/>
              </a:pPr>
              <a:r>
                <a:rPr lang="en-US" altLang="zh-CN" sz="2400" b="1" kern="0" dirty="0">
                  <a:latin typeface="+mn-lt"/>
                  <a:ea typeface="+mn-ea"/>
                </a:rPr>
                <a:t>ii</a:t>
              </a:r>
              <a:r>
                <a:rPr lang="zh-CN" altLang="en-US" sz="2400" b="1" kern="0" dirty="0">
                  <a:latin typeface="+mn-lt"/>
                  <a:ea typeface="+mn-ea"/>
                </a:rPr>
                <a:t>）</a:t>
              </a:r>
              <a:r>
                <a:rPr lang="en-US" altLang="zh-CN" sz="2400" b="1" kern="0" dirty="0">
                  <a:latin typeface="+mn-lt"/>
                  <a:ea typeface="+mn-ea"/>
                </a:rPr>
                <a:t>5</a:t>
              </a:r>
              <a:r>
                <a:rPr lang="zh-CN" altLang="en-US" sz="2400" b="1" kern="0" dirty="0">
                  <a:latin typeface="+mn-lt"/>
                  <a:ea typeface="+mn-ea"/>
                </a:rPr>
                <a:t>右面</a:t>
              </a:r>
              <a:r>
                <a:rPr lang="zh-CN" altLang="en-US" sz="2400" b="1" kern="0" dirty="0">
                  <a:solidFill>
                    <a:srgbClr val="FF0000"/>
                  </a:solidFill>
                  <a:latin typeface="+mn-lt"/>
                  <a:ea typeface="+mn-ea"/>
                </a:rPr>
                <a:t>尾数为</a:t>
              </a:r>
              <a:r>
                <a:rPr lang="en-US" altLang="zh-CN" sz="2400" b="1" kern="0" dirty="0">
                  <a:solidFill>
                    <a:srgbClr val="FF0000"/>
                  </a:solidFill>
                  <a:latin typeface="+mn-lt"/>
                  <a:ea typeface="+mn-ea"/>
                </a:rPr>
                <a:t>0</a:t>
              </a:r>
              <a:r>
                <a:rPr lang="zh-CN" altLang="en-US" sz="2400" b="1" kern="0" dirty="0">
                  <a:latin typeface="+mn-lt"/>
                  <a:ea typeface="+mn-ea"/>
                </a:rPr>
                <a:t>（或</a:t>
              </a:r>
              <a:r>
                <a:rPr lang="zh-CN" altLang="en-US" sz="2400" b="1" kern="0" dirty="0">
                  <a:solidFill>
                    <a:srgbClr val="FF0000"/>
                  </a:solidFill>
                  <a:latin typeface="+mn-lt"/>
                  <a:ea typeface="+mn-ea"/>
                </a:rPr>
                <a:t>没有尾数</a:t>
              </a:r>
              <a:r>
                <a:rPr lang="zh-CN" altLang="en-US" sz="2400" b="1" kern="0" dirty="0">
                  <a:latin typeface="+mn-lt"/>
                  <a:ea typeface="+mn-ea"/>
                </a:rPr>
                <a:t>）则凑偶</a:t>
              </a:r>
            </a:p>
            <a:p>
              <a:pPr marL="742950" lvl="1" indent="-285750" defTabSz="913765" eaLnBrk="0" fontAlgn="auto" hangingPunct="0">
                <a:lnSpc>
                  <a:spcPts val="2800"/>
                </a:lnSpc>
                <a:spcBef>
                  <a:spcPct val="20000"/>
                </a:spcBef>
                <a:spcAft>
                  <a:spcPts val="0"/>
                </a:spcAft>
                <a:buClr>
                  <a:schemeClr val="tx1"/>
                </a:buClr>
                <a:buSzPct val="90000"/>
                <a:buFontTx/>
                <a:buNone/>
                <a:defRPr/>
              </a:pPr>
              <a:r>
                <a:rPr lang="zh-CN" altLang="en-US" sz="2400" b="1" kern="0" dirty="0">
                  <a:latin typeface="+mn-lt"/>
                  <a:ea typeface="+mn-ea"/>
                </a:rPr>
                <a:t>		    </a:t>
              </a:r>
              <a:r>
                <a:rPr lang="en-US" altLang="zh-CN" sz="2400" b="1" kern="0" dirty="0">
                  <a:latin typeface="+mn-lt"/>
                  <a:ea typeface="+mn-ea"/>
                </a:rPr>
                <a:t>1.11</a:t>
              </a:r>
              <a:r>
                <a:rPr lang="en-US" altLang="zh-CN" sz="2400" b="1" kern="0" dirty="0">
                  <a:solidFill>
                    <a:srgbClr val="FF0000"/>
                  </a:solidFill>
                  <a:latin typeface="+mn-lt"/>
                  <a:ea typeface="+mn-ea"/>
                </a:rPr>
                <a:t>750000</a:t>
              </a:r>
              <a:r>
                <a:rPr lang="en-US" altLang="zh-CN" sz="2400" b="1" kern="0" dirty="0">
                  <a:latin typeface="+mn-lt"/>
                  <a:ea typeface="+mn-ea"/>
                </a:rPr>
                <a:t>→1.11</a:t>
              </a:r>
              <a:r>
                <a:rPr lang="en-US" altLang="zh-CN" sz="2400" b="1" kern="0" dirty="0">
                  <a:solidFill>
                    <a:srgbClr val="FF0000"/>
                  </a:solidFill>
                  <a:latin typeface="+mn-lt"/>
                  <a:ea typeface="+mn-ea"/>
                </a:rPr>
                <a:t>8</a:t>
              </a:r>
              <a:r>
                <a:rPr lang="en-US" altLang="zh-CN" sz="2400" b="1" kern="0" dirty="0">
                  <a:latin typeface="+mn-lt"/>
                  <a:ea typeface="+mn-ea"/>
                </a:rPr>
                <a:t>     1.11</a:t>
              </a:r>
              <a:r>
                <a:rPr lang="en-US" altLang="zh-CN" sz="2400" b="1" kern="0" dirty="0">
                  <a:solidFill>
                    <a:srgbClr val="FF0000"/>
                  </a:solidFill>
                  <a:latin typeface="+mn-lt"/>
                  <a:ea typeface="+mn-ea"/>
                </a:rPr>
                <a:t>850000</a:t>
              </a:r>
              <a:r>
                <a:rPr lang="en-US" altLang="zh-CN" sz="2400" b="1" kern="0" dirty="0">
                  <a:latin typeface="+mn-lt"/>
                  <a:ea typeface="+mn-ea"/>
                </a:rPr>
                <a:t>→1.11</a:t>
              </a:r>
              <a:r>
                <a:rPr lang="en-US" altLang="zh-CN" sz="2400" b="1" kern="0" dirty="0">
                  <a:solidFill>
                    <a:srgbClr val="FF0000"/>
                  </a:solidFill>
                  <a:latin typeface="+mn-lt"/>
                  <a:ea typeface="+mn-ea"/>
                </a:rPr>
                <a:t>8</a:t>
              </a:r>
            </a:p>
          </p:txBody>
        </p:sp>
        <p:sp>
          <p:nvSpPr>
            <p:cNvPr id="18" name="椭圆 17"/>
            <p:cNvSpPr/>
            <p:nvPr/>
          </p:nvSpPr>
          <p:spPr>
            <a:xfrm>
              <a:off x="3082838" y="5041549"/>
              <a:ext cx="187317" cy="6447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19" name="椭圆 18"/>
            <p:cNvSpPr/>
            <p:nvPr/>
          </p:nvSpPr>
          <p:spPr>
            <a:xfrm>
              <a:off x="5884650" y="5063781"/>
              <a:ext cx="187317" cy="6447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20" name="椭圆 19"/>
            <p:cNvSpPr/>
            <p:nvPr/>
          </p:nvSpPr>
          <p:spPr>
            <a:xfrm>
              <a:off x="3082838" y="5954631"/>
              <a:ext cx="187317" cy="6447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21" name="椭圆 20"/>
            <p:cNvSpPr/>
            <p:nvPr/>
          </p:nvSpPr>
          <p:spPr>
            <a:xfrm>
              <a:off x="5897350" y="6002270"/>
              <a:ext cx="187317" cy="6447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Tree>
  </p:cSld>
  <p:clrMapOvr>
    <a:masterClrMapping/>
  </p:clrMapOvr>
  <p:transition spd="med">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6413" y="920750"/>
            <a:ext cx="8291512" cy="647700"/>
          </a:xfrm>
          <a:prstGeom prst="rect">
            <a:avLst/>
          </a:prstGeom>
        </p:spPr>
        <p:txBody>
          <a:bodyPr/>
          <a:lstStyle/>
          <a:p>
            <a:pPr defTabSz="914400">
              <a:lnSpc>
                <a:spcPct val="90000"/>
              </a:lnSpc>
              <a:buFontTx/>
              <a:buNone/>
              <a:defRPr/>
            </a:pPr>
            <a:r>
              <a:rPr lang="en-US" altLang="zh-CN" sz="3600" b="1" dirty="0">
                <a:solidFill>
                  <a:srgbClr val="C00000"/>
                </a:solidFill>
                <a:latin typeface="黑体" pitchFamily="49" charset="-122"/>
                <a:ea typeface="黑体" pitchFamily="49" charset="-122"/>
                <a:cs typeface="+mj-cs"/>
              </a:rPr>
              <a:t>2</a:t>
            </a:r>
            <a:r>
              <a:rPr lang="zh-CN" altLang="en-US" sz="3600" b="1" dirty="0">
                <a:solidFill>
                  <a:srgbClr val="C00000"/>
                </a:solidFill>
                <a:latin typeface="黑体" pitchFamily="49" charset="-122"/>
                <a:ea typeface="黑体" pitchFamily="49" charset="-122"/>
                <a:cs typeface="+mj-cs"/>
              </a:rPr>
              <a:t>、</a:t>
            </a:r>
            <a:r>
              <a:rPr lang="zh-CN" altLang="en-US" sz="3200" b="1" dirty="0">
                <a:solidFill>
                  <a:srgbClr val="C00000"/>
                </a:solidFill>
                <a:latin typeface="黑体" pitchFamily="49" charset="-122"/>
                <a:ea typeface="黑体" pitchFamily="49" charset="-122"/>
              </a:rPr>
              <a:t>物理实验是一切工程技术实验技能的基础</a:t>
            </a:r>
          </a:p>
        </p:txBody>
      </p:sp>
      <p:sp>
        <p:nvSpPr>
          <p:cNvPr id="47107" name="Text Box 4"/>
          <p:cNvSpPr txBox="1">
            <a:spLocks noChangeArrowheads="1"/>
          </p:cNvSpPr>
          <p:nvPr/>
        </p:nvSpPr>
        <p:spPr bwMode="auto">
          <a:xfrm>
            <a:off x="504825" y="3702050"/>
            <a:ext cx="8577263" cy="2668588"/>
          </a:xfrm>
          <a:prstGeom prst="rect">
            <a:avLst/>
          </a:prstGeom>
          <a:noFill/>
          <a:ln w="12700">
            <a:noFill/>
            <a:miter lim="800000"/>
            <a:headEnd/>
            <a:tailEnd/>
          </a:ln>
        </p:spPr>
        <p:txBody>
          <a:bodyPr>
            <a:spAutoFit/>
          </a:bodyPr>
          <a:lstStyle/>
          <a:p>
            <a:pPr>
              <a:lnSpc>
                <a:spcPts val="4063"/>
              </a:lnSpc>
              <a:buClr>
                <a:srgbClr val="FFFF00"/>
              </a:buClr>
              <a:buSzPct val="80000"/>
            </a:pPr>
            <a:r>
              <a:rPr lang="en-US" altLang="zh-CN" sz="2800" b="1">
                <a:latin typeface="Arial" pitchFamily="34" charset="0"/>
              </a:rPr>
              <a:t>       </a:t>
            </a:r>
            <a:r>
              <a:rPr lang="zh-CN" altLang="en-US" sz="2800" b="1">
                <a:solidFill>
                  <a:srgbClr val="0070C0"/>
                </a:solidFill>
                <a:latin typeface="黑体" pitchFamily="2" charset="-122"/>
                <a:ea typeface="黑体" pitchFamily="2" charset="-122"/>
              </a:rPr>
              <a:t>物理实验为各学科的专业实验提供了最基本的实验技能训练和科学方法。无论从事哪个学科或专业技术的研究工作都需要有良好的科学素质、扎实的理论基础和熟练的实验技能。物理实验是能够达到上述培养目标的一门最有效的基础课</a:t>
            </a:r>
            <a:r>
              <a:rPr lang="zh-CN" altLang="en-US" sz="2800" b="1">
                <a:solidFill>
                  <a:srgbClr val="0070C0"/>
                </a:solidFill>
                <a:latin typeface="Arial" pitchFamily="34" charset="0"/>
              </a:rPr>
              <a:t>。</a:t>
            </a:r>
          </a:p>
        </p:txBody>
      </p:sp>
      <p:sp>
        <p:nvSpPr>
          <p:cNvPr id="47108" name="矩形 4"/>
          <p:cNvSpPr>
            <a:spLocks noChangeArrowheads="1"/>
          </p:cNvSpPr>
          <p:nvPr/>
        </p:nvSpPr>
        <p:spPr bwMode="auto">
          <a:xfrm>
            <a:off x="627063" y="2987675"/>
            <a:ext cx="7920037" cy="536575"/>
          </a:xfrm>
          <a:prstGeom prst="rect">
            <a:avLst/>
          </a:prstGeom>
          <a:noFill/>
          <a:ln w="9525">
            <a:noFill/>
            <a:miter lim="800000"/>
            <a:headEnd/>
            <a:tailEnd/>
          </a:ln>
        </p:spPr>
        <p:txBody>
          <a:bodyPr>
            <a:spAutoFit/>
          </a:bodyPr>
          <a:lstStyle/>
          <a:p>
            <a:pPr defTabSz="914400">
              <a:lnSpc>
                <a:spcPct val="90000"/>
              </a:lnSpc>
            </a:pPr>
            <a:r>
              <a:rPr lang="zh-CN" altLang="en-US" sz="3200" b="1">
                <a:latin typeface="黑体" pitchFamily="2" charset="-122"/>
                <a:ea typeface="黑体" pitchFamily="2" charset="-122"/>
              </a:rPr>
              <a:t>物理实验是一切工程技术实验技能的基础</a:t>
            </a:r>
          </a:p>
        </p:txBody>
      </p:sp>
      <p:sp>
        <p:nvSpPr>
          <p:cNvPr id="47109" name="矩形 5"/>
          <p:cNvSpPr>
            <a:spLocks noChangeArrowheads="1"/>
          </p:cNvSpPr>
          <p:nvPr/>
        </p:nvSpPr>
        <p:spPr bwMode="auto">
          <a:xfrm>
            <a:off x="627063" y="1611313"/>
            <a:ext cx="8012112" cy="584200"/>
          </a:xfrm>
          <a:prstGeom prst="rect">
            <a:avLst/>
          </a:prstGeom>
          <a:noFill/>
          <a:ln w="9525">
            <a:noFill/>
            <a:miter lim="800000"/>
            <a:headEnd/>
            <a:tailEnd/>
          </a:ln>
        </p:spPr>
        <p:txBody>
          <a:bodyPr wrap="none">
            <a:spAutoFit/>
          </a:bodyPr>
          <a:lstStyle/>
          <a:p>
            <a:r>
              <a:rPr lang="zh-CN" altLang="en-US" sz="3200" b="1">
                <a:latin typeface="黑体" pitchFamily="2" charset="-122"/>
                <a:ea typeface="黑体" pitchFamily="2" charset="-122"/>
              </a:rPr>
              <a:t>物理是学习一切工程技术知识的理论基础课</a:t>
            </a:r>
          </a:p>
        </p:txBody>
      </p:sp>
      <p:sp>
        <p:nvSpPr>
          <p:cNvPr id="47110" name="矩形 6"/>
          <p:cNvSpPr>
            <a:spLocks noChangeArrowheads="1"/>
          </p:cNvSpPr>
          <p:nvPr/>
        </p:nvSpPr>
        <p:spPr bwMode="auto">
          <a:xfrm>
            <a:off x="627063" y="2127250"/>
            <a:ext cx="6364287" cy="584200"/>
          </a:xfrm>
          <a:prstGeom prst="rect">
            <a:avLst/>
          </a:prstGeom>
          <a:noFill/>
          <a:ln w="9525">
            <a:noFill/>
            <a:miter lim="800000"/>
            <a:headEnd/>
            <a:tailEnd/>
          </a:ln>
        </p:spPr>
        <p:txBody>
          <a:bodyPr wrap="none">
            <a:spAutoFit/>
          </a:bodyPr>
          <a:lstStyle/>
          <a:p>
            <a:r>
              <a:rPr lang="zh-CN" altLang="en-US" sz="3200" b="1">
                <a:solidFill>
                  <a:srgbClr val="0070C0"/>
                </a:solidFill>
                <a:latin typeface="黑体" pitchFamily="2" charset="-122"/>
                <a:ea typeface="黑体" pitchFamily="2" charset="-122"/>
              </a:rPr>
              <a:t>（</a:t>
            </a:r>
            <a:r>
              <a:rPr lang="zh-CN" altLang="en-US" sz="3200" b="1">
                <a:solidFill>
                  <a:srgbClr val="0070C0"/>
                </a:solidFill>
                <a:latin typeface="隶书" pitchFamily="49" charset="-122"/>
                <a:ea typeface="隶书" pitchFamily="49" charset="-122"/>
              </a:rPr>
              <a:t>物理推动了社会各方面的发展）</a:t>
            </a:r>
            <a:endParaRPr lang="zh-CN" altLang="en-US" sz="3200" b="1">
              <a:solidFill>
                <a:srgbClr val="0070C0"/>
              </a:solidFill>
              <a:latin typeface="黑体" pitchFamily="2" charset="-122"/>
              <a:ea typeface="黑体" pitchFamily="2" charset="-122"/>
            </a:endParaRPr>
          </a:p>
        </p:txBody>
      </p:sp>
      <p:sp>
        <p:nvSpPr>
          <p:cNvPr id="9" name="Rectangle 2"/>
          <p:cNvSpPr txBox="1">
            <a:spLocks noChangeArrowheads="1"/>
          </p:cNvSpPr>
          <p:nvPr/>
        </p:nvSpPr>
        <p:spPr>
          <a:xfrm>
            <a:off x="1408430" y="254615"/>
            <a:ext cx="6615430" cy="516890"/>
          </a:xfrm>
          <a:prstGeom prst="rect">
            <a:avLst/>
          </a:prstGeom>
        </p:spPr>
        <p:txBody>
          <a:bodyPr>
            <a:scene3d>
              <a:camera prst="orthographicFront"/>
              <a:lightRig rig="threePt" dir="t"/>
            </a:scene3d>
          </a:bodyPr>
          <a:lstStyle/>
          <a:p>
            <a:pPr defTabSz="914400">
              <a:lnSpc>
                <a:spcPct val="90000"/>
              </a:lnSpc>
              <a:buFontTx/>
              <a:buNone/>
              <a:defRPr/>
            </a:pPr>
            <a:r>
              <a:rPr lang="zh-CN" altLang="en-US" sz="3200" b="1" dirty="0">
                <a:solidFill>
                  <a:srgbClr val="00B050"/>
                </a:solidFill>
                <a:effectLst>
                  <a:outerShdw blurRad="38100" dist="25400" dir="5400000" algn="ctr" rotWithShape="0">
                    <a:srgbClr val="6E747A">
                      <a:alpha val="43000"/>
                    </a:srgbClr>
                  </a:outerShdw>
                </a:effectLst>
                <a:latin typeface="黑体" charset="0"/>
                <a:ea typeface="黑体" charset="0"/>
                <a:cs typeface="+mj-cs"/>
              </a:rPr>
              <a:t>一、地位及作用（为什么要学它？）</a:t>
            </a:r>
          </a:p>
        </p:txBody>
      </p:sp>
    </p:spTree>
  </p:cSld>
  <p:clrMapOvr>
    <a:masterClrMapping/>
  </p:clrMapOvr>
  <p:transition spd="med">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矩形 5"/>
          <p:cNvSpPr>
            <a:spLocks noChangeArrowheads="1"/>
          </p:cNvSpPr>
          <p:nvPr/>
        </p:nvSpPr>
        <p:spPr bwMode="auto">
          <a:xfrm>
            <a:off x="1628775" y="307975"/>
            <a:ext cx="5584825" cy="492125"/>
          </a:xfrm>
          <a:prstGeom prst="rect">
            <a:avLst/>
          </a:prstGeom>
          <a:noFill/>
          <a:ln w="9525">
            <a:noFill/>
            <a:miter lim="800000"/>
            <a:headEnd/>
            <a:tailEnd/>
          </a:ln>
        </p:spPr>
        <p:txBody>
          <a:bodyPr wrap="none">
            <a:spAutoFit/>
          </a:bodyPr>
          <a:lstStyle/>
          <a:p>
            <a:r>
              <a:rPr lang="en-US" altLang="zh-CN" sz="2600" b="1">
                <a:solidFill>
                  <a:srgbClr val="00B050"/>
                </a:solidFill>
                <a:latin typeface="微软雅黑" pitchFamily="34" charset="-122"/>
                <a:ea typeface="微软雅黑" pitchFamily="34" charset="-122"/>
              </a:rPr>
              <a:t>3. </a:t>
            </a:r>
            <a:r>
              <a:rPr lang="zh-CN" altLang="en-US" sz="2600" b="1">
                <a:solidFill>
                  <a:srgbClr val="00B050"/>
                </a:solidFill>
                <a:latin typeface="微软雅黑" pitchFamily="34" charset="-122"/>
                <a:ea typeface="微软雅黑" pitchFamily="34" charset="-122"/>
              </a:rPr>
              <a:t>有效数字尾数的截取（舍入）规则</a:t>
            </a:r>
          </a:p>
        </p:txBody>
      </p:sp>
      <p:sp>
        <p:nvSpPr>
          <p:cNvPr id="94211" name="矩形 7"/>
          <p:cNvSpPr>
            <a:spLocks noChangeArrowheads="1"/>
          </p:cNvSpPr>
          <p:nvPr/>
        </p:nvSpPr>
        <p:spPr bwMode="auto">
          <a:xfrm>
            <a:off x="984250" y="1133475"/>
            <a:ext cx="7680325" cy="746125"/>
          </a:xfrm>
          <a:prstGeom prst="rect">
            <a:avLst/>
          </a:prstGeom>
          <a:noFill/>
          <a:ln w="9525">
            <a:noFill/>
            <a:miter lim="800000"/>
            <a:headEnd/>
            <a:tailEnd/>
          </a:ln>
        </p:spPr>
        <p:txBody>
          <a:bodyPr>
            <a:spAutoFit/>
          </a:bodyPr>
          <a:lstStyle/>
          <a:p>
            <a:pPr>
              <a:lnSpc>
                <a:spcPts val="2700"/>
              </a:lnSpc>
            </a:pPr>
            <a:r>
              <a:rPr lang="zh-CN" altLang="en-US" sz="2200" b="1">
                <a:solidFill>
                  <a:srgbClr val="FF0000"/>
                </a:solidFill>
                <a:latin typeface="黑体" pitchFamily="2" charset="-122"/>
                <a:ea typeface="黑体" pitchFamily="2" charset="-122"/>
              </a:rPr>
              <a:t>注意：</a:t>
            </a:r>
            <a:r>
              <a:rPr lang="en-US" altLang="zh-CN" sz="2200" b="1">
                <a:solidFill>
                  <a:srgbClr val="0070C0"/>
                </a:solidFill>
                <a:latin typeface="黑体" pitchFamily="2" charset="-122"/>
                <a:ea typeface="黑体" pitchFamily="2" charset="-122"/>
              </a:rPr>
              <a:t> </a:t>
            </a:r>
            <a:r>
              <a:rPr lang="zh-CN" altLang="en-US" sz="2200" b="1">
                <a:solidFill>
                  <a:srgbClr val="0070C0"/>
                </a:solidFill>
                <a:latin typeface="黑体" pitchFamily="2" charset="-122"/>
                <a:ea typeface="黑体" pitchFamily="2" charset="-122"/>
              </a:rPr>
              <a:t>一次性修约到指定的位数，不可以进行数次修约，</a:t>
            </a:r>
            <a:endParaRPr lang="en-US" altLang="zh-CN" sz="2200" b="1">
              <a:solidFill>
                <a:srgbClr val="0070C0"/>
              </a:solidFill>
              <a:latin typeface="黑体" pitchFamily="2" charset="-122"/>
              <a:ea typeface="黑体" pitchFamily="2" charset="-122"/>
            </a:endParaRPr>
          </a:p>
          <a:p>
            <a:pPr>
              <a:lnSpc>
                <a:spcPts val="2700"/>
              </a:lnSpc>
            </a:pPr>
            <a:r>
              <a:rPr lang="en-US" altLang="zh-CN" sz="2200" b="1">
                <a:solidFill>
                  <a:srgbClr val="0070C0"/>
                </a:solidFill>
                <a:latin typeface="黑体" pitchFamily="2" charset="-122"/>
                <a:ea typeface="黑体" pitchFamily="2" charset="-122"/>
              </a:rPr>
              <a:t>       </a:t>
            </a:r>
            <a:r>
              <a:rPr lang="zh-CN" altLang="en-US" sz="2200" b="1">
                <a:solidFill>
                  <a:srgbClr val="0070C0"/>
                </a:solidFill>
                <a:latin typeface="黑体" pitchFamily="2" charset="-122"/>
                <a:ea typeface="黑体" pitchFamily="2" charset="-122"/>
              </a:rPr>
              <a:t>否则得到的结果也有可能是错误的。</a:t>
            </a:r>
            <a:endParaRPr lang="en-US" altLang="zh-CN" sz="2200" b="1">
              <a:solidFill>
                <a:srgbClr val="0070C0"/>
              </a:solidFill>
              <a:latin typeface="黑体" pitchFamily="2" charset="-122"/>
              <a:ea typeface="黑体" pitchFamily="2" charset="-122"/>
            </a:endParaRPr>
          </a:p>
        </p:txBody>
      </p:sp>
      <p:sp>
        <p:nvSpPr>
          <p:cNvPr id="94212" name="矩形 8"/>
          <p:cNvSpPr>
            <a:spLocks noChangeArrowheads="1"/>
          </p:cNvSpPr>
          <p:nvPr/>
        </p:nvSpPr>
        <p:spPr bwMode="auto">
          <a:xfrm>
            <a:off x="1628775" y="3270250"/>
            <a:ext cx="5554663" cy="430213"/>
          </a:xfrm>
          <a:prstGeom prst="rect">
            <a:avLst/>
          </a:prstGeom>
          <a:noFill/>
          <a:ln w="9525">
            <a:noFill/>
            <a:miter lim="800000"/>
            <a:headEnd/>
            <a:tailEnd/>
          </a:ln>
        </p:spPr>
        <p:txBody>
          <a:bodyPr>
            <a:spAutoFit/>
          </a:bodyPr>
          <a:lstStyle/>
          <a:p>
            <a:pPr marL="0" lvl="1" indent="0"/>
            <a:r>
              <a:rPr lang="zh-CN" altLang="en-US" sz="2200" b="1"/>
              <a:t>将数字 </a:t>
            </a:r>
            <a:r>
              <a:rPr lang="en-US" altLang="zh-CN" sz="2200" b="1"/>
              <a:t>10.2749945001 </a:t>
            </a:r>
            <a:r>
              <a:rPr lang="zh-CN" altLang="en-US" sz="2200" b="1"/>
              <a:t>修约为四位有效数字。</a:t>
            </a:r>
            <a:endParaRPr lang="en-US" altLang="zh-CN" sz="2200" b="1"/>
          </a:p>
        </p:txBody>
      </p:sp>
      <p:sp>
        <p:nvSpPr>
          <p:cNvPr id="94213" name="矩形 9"/>
          <p:cNvSpPr>
            <a:spLocks noChangeArrowheads="1"/>
          </p:cNvSpPr>
          <p:nvPr/>
        </p:nvSpPr>
        <p:spPr bwMode="auto">
          <a:xfrm>
            <a:off x="954088" y="3248025"/>
            <a:ext cx="752475" cy="431800"/>
          </a:xfrm>
          <a:prstGeom prst="rect">
            <a:avLst/>
          </a:prstGeom>
          <a:noFill/>
          <a:ln w="9525">
            <a:noFill/>
            <a:miter lim="800000"/>
            <a:headEnd/>
            <a:tailEnd/>
          </a:ln>
        </p:spPr>
        <p:txBody>
          <a:bodyPr wrap="none">
            <a:spAutoFit/>
          </a:bodyPr>
          <a:lstStyle/>
          <a:p>
            <a:r>
              <a:rPr lang="zh-CN" altLang="en-US" sz="2200" b="1">
                <a:solidFill>
                  <a:srgbClr val="FF0000"/>
                </a:solidFill>
              </a:rPr>
              <a:t>例：</a:t>
            </a:r>
            <a:endParaRPr lang="zh-CN" altLang="en-US" sz="2200">
              <a:solidFill>
                <a:srgbClr val="FF0000"/>
              </a:solidFill>
            </a:endParaRPr>
          </a:p>
        </p:txBody>
      </p:sp>
      <p:pic>
        <p:nvPicPr>
          <p:cNvPr id="94214" name="图片 3" descr="www.tuweimei.comComp_16848041_L9H4AEMqtGofNc3NnyIJecWtpZGEUnrg.jpg"/>
          <p:cNvPicPr>
            <a:picLocks noGrp="1" noChangeAspect="1" noChangeArrowheads="1"/>
          </p:cNvPicPr>
          <p:nvPr/>
        </p:nvPicPr>
        <p:blipFill>
          <a:blip r:embed="rId2" cstate="print"/>
          <a:srcRect/>
          <a:stretch>
            <a:fillRect/>
          </a:stretch>
        </p:blipFill>
        <p:spPr bwMode="auto">
          <a:xfrm>
            <a:off x="5659438" y="3663950"/>
            <a:ext cx="1268412" cy="1309688"/>
          </a:xfrm>
          <a:prstGeom prst="rect">
            <a:avLst/>
          </a:prstGeom>
          <a:noFill/>
          <a:ln w="9525">
            <a:noFill/>
            <a:miter lim="800000"/>
            <a:headEnd/>
            <a:tailEnd/>
          </a:ln>
        </p:spPr>
      </p:pic>
      <p:pic>
        <p:nvPicPr>
          <p:cNvPr id="94215" name="Picture 2" descr="F:\2DI`8Q{3@V[(EJ1GA]8GTHF-2.jpg"/>
          <p:cNvPicPr>
            <a:picLocks noChangeAspect="1" noChangeArrowheads="1"/>
          </p:cNvPicPr>
          <p:nvPr/>
        </p:nvPicPr>
        <p:blipFill>
          <a:blip r:embed="rId3" cstate="print"/>
          <a:srcRect/>
          <a:stretch>
            <a:fillRect/>
          </a:stretch>
        </p:blipFill>
        <p:spPr bwMode="auto">
          <a:xfrm>
            <a:off x="7904163" y="4884738"/>
            <a:ext cx="1014412" cy="1141412"/>
          </a:xfrm>
          <a:prstGeom prst="rect">
            <a:avLst/>
          </a:prstGeom>
          <a:noFill/>
          <a:ln w="9525">
            <a:noFill/>
            <a:miter lim="800000"/>
            <a:headEnd/>
            <a:tailEnd/>
          </a:ln>
        </p:spPr>
      </p:pic>
      <p:grpSp>
        <p:nvGrpSpPr>
          <p:cNvPr id="94216" name="组合 13"/>
          <p:cNvGrpSpPr>
            <a:grpSpLocks/>
          </p:cNvGrpSpPr>
          <p:nvPr/>
        </p:nvGrpSpPr>
        <p:grpSpPr bwMode="auto">
          <a:xfrm>
            <a:off x="1568450" y="4010025"/>
            <a:ext cx="4422775" cy="644525"/>
            <a:chOff x="1005840" y="3938953"/>
            <a:chExt cx="4421945" cy="644770"/>
          </a:xfrm>
        </p:grpSpPr>
        <p:sp>
          <p:nvSpPr>
            <p:cNvPr id="94226" name="矩形 10"/>
            <p:cNvSpPr>
              <a:spLocks noChangeArrowheads="1"/>
            </p:cNvSpPr>
            <p:nvPr/>
          </p:nvSpPr>
          <p:spPr bwMode="auto">
            <a:xfrm>
              <a:off x="1005840" y="4030772"/>
              <a:ext cx="4421945" cy="430887"/>
            </a:xfrm>
            <a:prstGeom prst="rect">
              <a:avLst/>
            </a:prstGeom>
            <a:noFill/>
            <a:ln w="9525">
              <a:noFill/>
              <a:miter lim="800000"/>
              <a:headEnd/>
              <a:tailEnd/>
            </a:ln>
          </p:spPr>
          <p:txBody>
            <a:bodyPr>
              <a:spAutoFit/>
            </a:bodyPr>
            <a:lstStyle/>
            <a:p>
              <a:pPr marL="0" lvl="1" indent="0"/>
              <a:r>
                <a:rPr lang="zh-CN" altLang="en-US" sz="2200" b="1"/>
                <a:t>一步到位 </a:t>
              </a:r>
              <a:r>
                <a:rPr lang="en-US" altLang="zh-CN" sz="2200" b="1"/>
                <a:t>:  10.2749945001—10.2</a:t>
              </a:r>
              <a:r>
                <a:rPr lang="en-US" altLang="zh-CN" sz="2200" b="1">
                  <a:solidFill>
                    <a:srgbClr val="FF0000"/>
                  </a:solidFill>
                </a:rPr>
                <a:t>7</a:t>
              </a:r>
              <a:r>
                <a:rPr lang="zh-CN" altLang="en-US" sz="2200" b="1"/>
                <a:t>。</a:t>
              </a:r>
              <a:endParaRPr lang="en-US" altLang="zh-CN" sz="2200" b="1"/>
            </a:p>
          </p:txBody>
        </p:sp>
        <p:sp>
          <p:nvSpPr>
            <p:cNvPr id="13" name="椭圆 12"/>
            <p:cNvSpPr/>
            <p:nvPr/>
          </p:nvSpPr>
          <p:spPr>
            <a:xfrm>
              <a:off x="2977145" y="3938953"/>
              <a:ext cx="188878"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94217" name="组合 20"/>
          <p:cNvGrpSpPr>
            <a:grpSpLocks/>
          </p:cNvGrpSpPr>
          <p:nvPr/>
        </p:nvGrpSpPr>
        <p:grpSpPr bwMode="auto">
          <a:xfrm>
            <a:off x="1014413" y="4900613"/>
            <a:ext cx="7367587" cy="668337"/>
            <a:chOff x="580306" y="5076092"/>
            <a:chExt cx="7367941" cy="668216"/>
          </a:xfrm>
        </p:grpSpPr>
        <p:sp>
          <p:nvSpPr>
            <p:cNvPr id="94222" name="矩形 6"/>
            <p:cNvSpPr>
              <a:spLocks noChangeArrowheads="1"/>
            </p:cNvSpPr>
            <p:nvPr/>
          </p:nvSpPr>
          <p:spPr bwMode="auto">
            <a:xfrm>
              <a:off x="580306" y="5179399"/>
              <a:ext cx="7367941" cy="430887"/>
            </a:xfrm>
            <a:prstGeom prst="rect">
              <a:avLst/>
            </a:prstGeom>
            <a:noFill/>
            <a:ln w="9525">
              <a:noFill/>
              <a:miter lim="800000"/>
              <a:headEnd/>
              <a:tailEnd/>
            </a:ln>
          </p:spPr>
          <p:txBody>
            <a:bodyPr>
              <a:spAutoFit/>
            </a:bodyPr>
            <a:lstStyle/>
            <a:p>
              <a:pPr lvl="1"/>
              <a:r>
                <a:rPr lang="zh-CN" altLang="en-US" sz="2200" b="1"/>
                <a:t> 数次修约</a:t>
              </a:r>
              <a:r>
                <a:rPr lang="en-US" altLang="zh-CN" sz="2200" b="1"/>
                <a:t>:  10.2749945001—10.274</a:t>
              </a:r>
              <a:r>
                <a:rPr lang="en-US" altLang="zh-CN" sz="2200" b="1">
                  <a:solidFill>
                    <a:srgbClr val="FF0000"/>
                  </a:solidFill>
                </a:rPr>
                <a:t>995</a:t>
              </a:r>
              <a:r>
                <a:rPr lang="en-US" altLang="zh-CN" sz="2200" b="1"/>
                <a:t>—10.27</a:t>
              </a:r>
              <a:r>
                <a:rPr lang="en-US" altLang="zh-CN" sz="2200" b="1">
                  <a:solidFill>
                    <a:srgbClr val="FF0000"/>
                  </a:solidFill>
                </a:rPr>
                <a:t>5</a:t>
              </a:r>
              <a:r>
                <a:rPr lang="en-US" altLang="zh-CN" sz="2200" b="1"/>
                <a:t>— 10.2</a:t>
              </a:r>
              <a:r>
                <a:rPr lang="en-US" altLang="zh-CN" sz="2200" b="1">
                  <a:solidFill>
                    <a:srgbClr val="FF0000"/>
                  </a:solidFill>
                </a:rPr>
                <a:t>8</a:t>
              </a:r>
              <a:r>
                <a:rPr lang="zh-CN" altLang="en-US" sz="2200" b="1"/>
                <a:t>。</a:t>
              </a:r>
              <a:endParaRPr lang="zh-CN" altLang="en-US" sz="2200"/>
            </a:p>
          </p:txBody>
        </p:sp>
        <p:sp>
          <p:nvSpPr>
            <p:cNvPr id="15" name="椭圆 14"/>
            <p:cNvSpPr/>
            <p:nvPr/>
          </p:nvSpPr>
          <p:spPr>
            <a:xfrm>
              <a:off x="3563361" y="5087202"/>
              <a:ext cx="187334" cy="6459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18" name="椭圆 17"/>
            <p:cNvSpPr/>
            <p:nvPr/>
          </p:nvSpPr>
          <p:spPr>
            <a:xfrm>
              <a:off x="5146175" y="5099900"/>
              <a:ext cx="187334" cy="644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20" name="椭圆 19"/>
            <p:cNvSpPr/>
            <p:nvPr/>
          </p:nvSpPr>
          <p:spPr>
            <a:xfrm>
              <a:off x="6459100" y="5076092"/>
              <a:ext cx="187334" cy="644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
        <p:nvSpPr>
          <p:cNvPr id="94218" name="Rectangle 23"/>
          <p:cNvSpPr>
            <a:spLocks noChangeArrowheads="1"/>
          </p:cNvSpPr>
          <p:nvPr/>
        </p:nvSpPr>
        <p:spPr bwMode="auto">
          <a:xfrm>
            <a:off x="2189163" y="6086475"/>
            <a:ext cx="5068887" cy="771525"/>
          </a:xfrm>
          <a:prstGeom prst="rect">
            <a:avLst/>
          </a:prstGeom>
          <a:noFill/>
          <a:ln w="9525">
            <a:noFill/>
            <a:miter lim="800000"/>
            <a:headEnd/>
            <a:tailEnd/>
          </a:ln>
        </p:spPr>
        <p:txBody>
          <a:bodyPr tIns="46800" bIns="46800" anchor="ctr">
            <a:spAutoFit/>
          </a:bodyPr>
          <a:lstStyle/>
          <a:p>
            <a:pPr algn="ctr"/>
            <a:r>
              <a:rPr lang="en-US" altLang="zh-CN" sz="2000">
                <a:solidFill>
                  <a:schemeClr val="bg1"/>
                </a:solidFill>
                <a:latin typeface="黑体" pitchFamily="2" charset="-122"/>
                <a:ea typeface="黑体" pitchFamily="2" charset="-122"/>
              </a:rPr>
              <a:t>4</a:t>
            </a:r>
            <a:r>
              <a:rPr lang="zh-CN" altLang="en-US" sz="2000">
                <a:solidFill>
                  <a:schemeClr val="bg1"/>
                </a:solidFill>
                <a:latin typeface="黑体" pitchFamily="2" charset="-122"/>
                <a:ea typeface="黑体" pitchFamily="2" charset="-122"/>
              </a:rPr>
              <a:t>舍</a:t>
            </a:r>
            <a:r>
              <a:rPr lang="en-US" altLang="zh-CN" sz="2000">
                <a:solidFill>
                  <a:schemeClr val="bg1"/>
                </a:solidFill>
                <a:latin typeface="黑体" pitchFamily="2" charset="-122"/>
                <a:ea typeface="黑体" pitchFamily="2" charset="-122"/>
              </a:rPr>
              <a:t>6</a:t>
            </a:r>
            <a:r>
              <a:rPr lang="zh-CN" altLang="en-US" sz="2000">
                <a:solidFill>
                  <a:schemeClr val="bg1"/>
                </a:solidFill>
                <a:latin typeface="黑体" pitchFamily="2" charset="-122"/>
                <a:ea typeface="黑体" pitchFamily="2" charset="-122"/>
              </a:rPr>
              <a:t>入</a:t>
            </a:r>
            <a:r>
              <a:rPr lang="en-US" altLang="zh-CN" sz="2000">
                <a:solidFill>
                  <a:schemeClr val="bg1"/>
                </a:solidFill>
                <a:latin typeface="黑体" pitchFamily="2" charset="-122"/>
                <a:ea typeface="黑体" pitchFamily="2" charset="-122"/>
              </a:rPr>
              <a:t>5</a:t>
            </a:r>
            <a:r>
              <a:rPr lang="zh-CN" altLang="en-US" sz="2000">
                <a:solidFill>
                  <a:schemeClr val="bg1"/>
                </a:solidFill>
                <a:latin typeface="黑体" pitchFamily="2" charset="-122"/>
                <a:ea typeface="黑体" pitchFamily="2" charset="-122"/>
              </a:rPr>
              <a:t>看右，</a:t>
            </a:r>
            <a:r>
              <a:rPr lang="en-US" altLang="zh-CN" sz="2000">
                <a:solidFill>
                  <a:schemeClr val="bg1"/>
                </a:solidFill>
                <a:latin typeface="黑体" pitchFamily="2" charset="-122"/>
                <a:ea typeface="黑体" pitchFamily="2" charset="-122"/>
              </a:rPr>
              <a:t>5</a:t>
            </a:r>
            <a:r>
              <a:rPr lang="zh-CN" altLang="en-US" sz="2000">
                <a:solidFill>
                  <a:schemeClr val="bg1"/>
                </a:solidFill>
                <a:latin typeface="黑体" pitchFamily="2" charset="-122"/>
                <a:ea typeface="黑体" pitchFamily="2" charset="-122"/>
              </a:rPr>
              <a:t>后有数进上去，</a:t>
            </a:r>
            <a:endParaRPr lang="en-US" altLang="zh-CN" sz="2000">
              <a:solidFill>
                <a:schemeClr val="bg1"/>
              </a:solidFill>
              <a:latin typeface="黑体" pitchFamily="2" charset="-122"/>
              <a:ea typeface="黑体" pitchFamily="2" charset="-122"/>
            </a:endParaRPr>
          </a:p>
          <a:p>
            <a:pPr algn="ctr"/>
            <a:r>
              <a:rPr lang="en-US" altLang="zh-CN" sz="2000">
                <a:solidFill>
                  <a:schemeClr val="bg1"/>
                </a:solidFill>
                <a:latin typeface="黑体" pitchFamily="2" charset="-122"/>
                <a:ea typeface="黑体" pitchFamily="2" charset="-122"/>
              </a:rPr>
              <a:t>  5</a:t>
            </a:r>
            <a:r>
              <a:rPr lang="zh-CN" altLang="en-US" sz="2000">
                <a:solidFill>
                  <a:schemeClr val="bg1"/>
                </a:solidFill>
                <a:latin typeface="黑体" pitchFamily="2" charset="-122"/>
                <a:ea typeface="黑体" pitchFamily="2" charset="-122"/>
              </a:rPr>
              <a:t>后为</a:t>
            </a:r>
            <a:r>
              <a:rPr lang="en-US" altLang="zh-CN" sz="2000">
                <a:solidFill>
                  <a:schemeClr val="bg1"/>
                </a:solidFill>
                <a:latin typeface="黑体" pitchFamily="2" charset="-122"/>
                <a:ea typeface="黑体" pitchFamily="2" charset="-122"/>
              </a:rPr>
              <a:t>0</a:t>
            </a:r>
            <a:r>
              <a:rPr lang="zh-CN" altLang="en-US" sz="2000">
                <a:solidFill>
                  <a:schemeClr val="bg1"/>
                </a:solidFill>
                <a:latin typeface="黑体" pitchFamily="2" charset="-122"/>
                <a:ea typeface="黑体" pitchFamily="2" charset="-122"/>
              </a:rPr>
              <a:t>向左看，左数奇进偶舍弃</a:t>
            </a:r>
            <a:r>
              <a:rPr lang="zh-CN" altLang="en-US" sz="2400">
                <a:solidFill>
                  <a:schemeClr val="bg1"/>
                </a:solidFill>
                <a:latin typeface="黑体" pitchFamily="2" charset="-122"/>
                <a:ea typeface="黑体" pitchFamily="2" charset="-122"/>
              </a:rPr>
              <a:t>。</a:t>
            </a:r>
            <a:r>
              <a:rPr lang="zh-CN" altLang="en-US" sz="2400">
                <a:solidFill>
                  <a:schemeClr val="bg1"/>
                </a:solidFill>
              </a:rPr>
              <a:t> </a:t>
            </a:r>
          </a:p>
        </p:txBody>
      </p:sp>
      <p:grpSp>
        <p:nvGrpSpPr>
          <p:cNvPr id="94219" name="组合 24"/>
          <p:cNvGrpSpPr>
            <a:grpSpLocks/>
          </p:cNvGrpSpPr>
          <p:nvPr/>
        </p:nvGrpSpPr>
        <p:grpSpPr bwMode="auto">
          <a:xfrm>
            <a:off x="2127250" y="2006600"/>
            <a:ext cx="5407025" cy="1111250"/>
            <a:chOff x="2281250" y="1225195"/>
            <a:chExt cx="5408341" cy="1221671"/>
          </a:xfrm>
        </p:grpSpPr>
        <p:sp>
          <p:nvSpPr>
            <p:cNvPr id="26" name="上箭头标注 25"/>
            <p:cNvSpPr/>
            <p:nvPr/>
          </p:nvSpPr>
          <p:spPr>
            <a:xfrm flipV="1">
              <a:off x="2281250" y="1286279"/>
              <a:ext cx="5408341" cy="1160587"/>
            </a:xfrm>
            <a:prstGeom prst="upArrowCallout">
              <a:avLst>
                <a:gd name="adj1" fmla="val 54197"/>
                <a:gd name="adj2" fmla="val 38580"/>
                <a:gd name="adj3" fmla="val 25000"/>
                <a:gd name="adj4" fmla="val 649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94221" name="Rectangle 23"/>
            <p:cNvSpPr>
              <a:spLocks noChangeArrowheads="1"/>
            </p:cNvSpPr>
            <p:nvPr/>
          </p:nvSpPr>
          <p:spPr bwMode="auto">
            <a:xfrm>
              <a:off x="2543767" y="1225195"/>
              <a:ext cx="5067766" cy="779976"/>
            </a:xfrm>
            <a:prstGeom prst="rect">
              <a:avLst/>
            </a:prstGeom>
            <a:noFill/>
            <a:ln w="9525">
              <a:noFill/>
              <a:miter lim="800000"/>
              <a:headEnd/>
              <a:tailEnd/>
            </a:ln>
          </p:spPr>
          <p:txBody>
            <a:bodyPr tIns="46800" bIns="46800" anchor="ctr">
              <a:spAutoFit/>
            </a:bodyPr>
            <a:lstStyle/>
            <a:p>
              <a:pPr algn="ctr"/>
              <a:r>
                <a:rPr lang="en-US" altLang="zh-CN" sz="2000">
                  <a:solidFill>
                    <a:schemeClr val="bg1"/>
                  </a:solidFill>
                  <a:latin typeface="黑体" pitchFamily="2" charset="-122"/>
                  <a:ea typeface="黑体" pitchFamily="2" charset="-122"/>
                </a:rPr>
                <a:t>4</a:t>
              </a:r>
              <a:r>
                <a:rPr lang="zh-CN" altLang="en-US" sz="2000">
                  <a:solidFill>
                    <a:schemeClr val="bg1"/>
                  </a:solidFill>
                  <a:latin typeface="黑体" pitchFamily="2" charset="-122"/>
                  <a:ea typeface="黑体" pitchFamily="2" charset="-122"/>
                </a:rPr>
                <a:t>舍</a:t>
              </a:r>
              <a:r>
                <a:rPr lang="en-US" altLang="zh-CN" sz="2000">
                  <a:solidFill>
                    <a:schemeClr val="bg1"/>
                  </a:solidFill>
                  <a:latin typeface="黑体" pitchFamily="2" charset="-122"/>
                  <a:ea typeface="黑体" pitchFamily="2" charset="-122"/>
                </a:rPr>
                <a:t>6</a:t>
              </a:r>
              <a:r>
                <a:rPr lang="zh-CN" altLang="en-US" sz="2000">
                  <a:solidFill>
                    <a:schemeClr val="bg1"/>
                  </a:solidFill>
                  <a:latin typeface="黑体" pitchFamily="2" charset="-122"/>
                  <a:ea typeface="黑体" pitchFamily="2" charset="-122"/>
                </a:rPr>
                <a:t>入</a:t>
              </a:r>
              <a:r>
                <a:rPr lang="en-US" altLang="zh-CN" sz="2000">
                  <a:solidFill>
                    <a:schemeClr val="bg1"/>
                  </a:solidFill>
                  <a:latin typeface="黑体" pitchFamily="2" charset="-122"/>
                  <a:ea typeface="黑体" pitchFamily="2" charset="-122"/>
                </a:rPr>
                <a:t>5</a:t>
              </a:r>
              <a:r>
                <a:rPr lang="zh-CN" altLang="en-US" sz="2000">
                  <a:solidFill>
                    <a:schemeClr val="bg1"/>
                  </a:solidFill>
                  <a:latin typeface="黑体" pitchFamily="2" charset="-122"/>
                  <a:ea typeface="黑体" pitchFamily="2" charset="-122"/>
                </a:rPr>
                <a:t>看右，</a:t>
              </a:r>
              <a:r>
                <a:rPr lang="en-US" altLang="zh-CN" sz="2000">
                  <a:solidFill>
                    <a:schemeClr val="bg1"/>
                  </a:solidFill>
                  <a:latin typeface="黑体" pitchFamily="2" charset="-122"/>
                  <a:ea typeface="黑体" pitchFamily="2" charset="-122"/>
                </a:rPr>
                <a:t>5</a:t>
              </a:r>
              <a:r>
                <a:rPr lang="zh-CN" altLang="en-US" sz="2000">
                  <a:solidFill>
                    <a:schemeClr val="bg1"/>
                  </a:solidFill>
                  <a:latin typeface="黑体" pitchFamily="2" charset="-122"/>
                  <a:ea typeface="黑体" pitchFamily="2" charset="-122"/>
                </a:rPr>
                <a:t>后有数进上去，</a:t>
              </a:r>
              <a:endParaRPr lang="en-US" altLang="zh-CN" sz="2000">
                <a:solidFill>
                  <a:schemeClr val="bg1"/>
                </a:solidFill>
                <a:latin typeface="黑体" pitchFamily="2" charset="-122"/>
                <a:ea typeface="黑体" pitchFamily="2" charset="-122"/>
              </a:endParaRPr>
            </a:p>
            <a:p>
              <a:pPr algn="ctr"/>
              <a:r>
                <a:rPr lang="en-US" altLang="zh-CN" sz="2000">
                  <a:solidFill>
                    <a:schemeClr val="bg1"/>
                  </a:solidFill>
                  <a:latin typeface="黑体" pitchFamily="2" charset="-122"/>
                  <a:ea typeface="黑体" pitchFamily="2" charset="-122"/>
                </a:rPr>
                <a:t>  5</a:t>
              </a:r>
              <a:r>
                <a:rPr lang="zh-CN" altLang="en-US" sz="2000">
                  <a:solidFill>
                    <a:schemeClr val="bg1"/>
                  </a:solidFill>
                  <a:latin typeface="黑体" pitchFamily="2" charset="-122"/>
                  <a:ea typeface="黑体" pitchFamily="2" charset="-122"/>
                </a:rPr>
                <a:t>后为</a:t>
              </a:r>
              <a:r>
                <a:rPr lang="en-US" altLang="zh-CN" sz="2000">
                  <a:solidFill>
                    <a:schemeClr val="bg1"/>
                  </a:solidFill>
                  <a:latin typeface="黑体" pitchFamily="2" charset="-122"/>
                  <a:ea typeface="黑体" pitchFamily="2" charset="-122"/>
                </a:rPr>
                <a:t>0</a:t>
              </a:r>
              <a:r>
                <a:rPr lang="zh-CN" altLang="en-US" sz="2000">
                  <a:solidFill>
                    <a:schemeClr val="bg1"/>
                  </a:solidFill>
                  <a:latin typeface="黑体" pitchFamily="2" charset="-122"/>
                  <a:ea typeface="黑体" pitchFamily="2" charset="-122"/>
                </a:rPr>
                <a:t>向左看，左数奇进偶舍弃。 </a:t>
              </a:r>
            </a:p>
          </p:txBody>
        </p:sp>
      </p:grpSp>
    </p:spTree>
  </p:cSld>
  <p:clrMapOvr>
    <a:masterClrMapping/>
  </p:clrMapOvr>
  <p:transition spd="med">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矩形 3"/>
          <p:cNvSpPr>
            <a:spLocks noChangeArrowheads="1"/>
          </p:cNvSpPr>
          <p:nvPr/>
        </p:nvSpPr>
        <p:spPr bwMode="auto">
          <a:xfrm>
            <a:off x="1628775" y="307975"/>
            <a:ext cx="6199188" cy="492125"/>
          </a:xfrm>
          <a:prstGeom prst="rect">
            <a:avLst/>
          </a:prstGeom>
          <a:noFill/>
          <a:ln w="9525">
            <a:noFill/>
            <a:miter lim="800000"/>
            <a:headEnd/>
            <a:tailEnd/>
          </a:ln>
        </p:spPr>
        <p:txBody>
          <a:bodyPr>
            <a:spAutoFit/>
          </a:bodyPr>
          <a:lstStyle/>
          <a:p>
            <a:r>
              <a:rPr lang="en-US" altLang="zh-CN" sz="2600" b="1">
                <a:solidFill>
                  <a:srgbClr val="00B050"/>
                </a:solidFill>
                <a:latin typeface="微软雅黑" pitchFamily="34" charset="-122"/>
                <a:ea typeface="微软雅黑" pitchFamily="34" charset="-122"/>
              </a:rPr>
              <a:t>4. </a:t>
            </a:r>
            <a:r>
              <a:rPr lang="zh-CN" altLang="en-US" sz="2600" b="1">
                <a:solidFill>
                  <a:srgbClr val="00B050"/>
                </a:solidFill>
                <a:latin typeface="微软雅黑" pitchFamily="34" charset="-122"/>
                <a:ea typeface="微软雅黑" pitchFamily="34" charset="-122"/>
              </a:rPr>
              <a:t>不确定度的有效数字位数</a:t>
            </a:r>
          </a:p>
        </p:txBody>
      </p:sp>
      <p:sp>
        <p:nvSpPr>
          <p:cNvPr id="95235" name="Rectangle 5"/>
          <p:cNvSpPr txBox="1">
            <a:spLocks noChangeArrowheads="1"/>
          </p:cNvSpPr>
          <p:nvPr/>
        </p:nvSpPr>
        <p:spPr bwMode="auto">
          <a:xfrm>
            <a:off x="876300" y="1109663"/>
            <a:ext cx="8097838" cy="1666875"/>
          </a:xfrm>
          <a:prstGeom prst="rect">
            <a:avLst/>
          </a:prstGeom>
          <a:noFill/>
          <a:ln w="9525">
            <a:noFill/>
            <a:miter lim="800000"/>
            <a:headEnd/>
            <a:tailEnd/>
          </a:ln>
        </p:spPr>
        <p:txBody>
          <a:bodyPr/>
          <a:lstStyle/>
          <a:p>
            <a:pPr marL="228600" indent="-228600" defTabSz="914400">
              <a:lnSpc>
                <a:spcPts val="2700"/>
              </a:lnSpc>
              <a:spcBef>
                <a:spcPts val="1000"/>
              </a:spcBef>
            </a:pPr>
            <a:r>
              <a:rPr lang="zh-CN" altLang="en-US" sz="2200" b="1">
                <a:solidFill>
                  <a:srgbClr val="0070C0"/>
                </a:solidFill>
                <a:latin typeface="黑体" pitchFamily="2" charset="-122"/>
                <a:ea typeface="黑体" pitchFamily="2" charset="-122"/>
              </a:rPr>
              <a:t>      按照国际上和我国文件的规定，不确定度的有效数字的位数允许取</a:t>
            </a:r>
            <a:r>
              <a:rPr lang="en-US" altLang="zh-CN" sz="2200" b="1">
                <a:solidFill>
                  <a:srgbClr val="FF0000"/>
                </a:solidFill>
                <a:latin typeface="黑体" pitchFamily="2" charset="-122"/>
                <a:ea typeface="黑体" pitchFamily="2" charset="-122"/>
              </a:rPr>
              <a:t>1</a:t>
            </a:r>
            <a:r>
              <a:rPr lang="zh-CN" altLang="en-US" sz="2200" b="1">
                <a:solidFill>
                  <a:srgbClr val="FF0000"/>
                </a:solidFill>
                <a:latin typeface="黑体" pitchFamily="2" charset="-122"/>
                <a:ea typeface="黑体" pitchFamily="2" charset="-122"/>
              </a:rPr>
              <a:t>位</a:t>
            </a:r>
            <a:r>
              <a:rPr lang="zh-CN" altLang="en-US" sz="2200" b="1">
                <a:solidFill>
                  <a:srgbClr val="0070C0"/>
                </a:solidFill>
                <a:latin typeface="黑体" pitchFamily="2" charset="-122"/>
                <a:ea typeface="黑体" pitchFamily="2" charset="-122"/>
              </a:rPr>
              <a:t>或</a:t>
            </a:r>
            <a:r>
              <a:rPr lang="en-US" altLang="zh-CN" sz="2200" b="1">
                <a:solidFill>
                  <a:srgbClr val="FF0000"/>
                </a:solidFill>
                <a:latin typeface="黑体" pitchFamily="2" charset="-122"/>
                <a:ea typeface="黑体" pitchFamily="2" charset="-122"/>
              </a:rPr>
              <a:t>2</a:t>
            </a:r>
            <a:r>
              <a:rPr lang="zh-CN" altLang="en-US" sz="2200" b="1">
                <a:solidFill>
                  <a:srgbClr val="FF0000"/>
                </a:solidFill>
                <a:latin typeface="黑体" pitchFamily="2" charset="-122"/>
                <a:ea typeface="黑体" pitchFamily="2" charset="-122"/>
              </a:rPr>
              <a:t>位</a:t>
            </a:r>
            <a:r>
              <a:rPr lang="zh-CN" altLang="en-US" sz="2200" b="1">
                <a:solidFill>
                  <a:srgbClr val="0070C0"/>
                </a:solidFill>
                <a:latin typeface="黑体" pitchFamily="2" charset="-122"/>
                <a:ea typeface="黑体" pitchFamily="2" charset="-122"/>
              </a:rPr>
              <a:t>，</a:t>
            </a:r>
            <a:r>
              <a:rPr lang="en-US" altLang="zh-CN" sz="2200" b="1">
                <a:solidFill>
                  <a:srgbClr val="0070C0"/>
                </a:solidFill>
                <a:latin typeface="黑体" pitchFamily="2" charset="-122"/>
                <a:ea typeface="黑体" pitchFamily="2" charset="-122"/>
              </a:rPr>
              <a:t> 3</a:t>
            </a:r>
            <a:r>
              <a:rPr lang="zh-CN" altLang="en-US" sz="2200" b="1">
                <a:solidFill>
                  <a:srgbClr val="0070C0"/>
                </a:solidFill>
                <a:latin typeface="黑体" pitchFamily="2" charset="-122"/>
                <a:ea typeface="黑体" pitchFamily="2" charset="-122"/>
              </a:rPr>
              <a:t>位及</a:t>
            </a:r>
            <a:r>
              <a:rPr lang="en-US" altLang="zh-CN" sz="2200" b="1">
                <a:solidFill>
                  <a:srgbClr val="0070C0"/>
                </a:solidFill>
                <a:latin typeface="黑体" pitchFamily="2" charset="-122"/>
                <a:ea typeface="黑体" pitchFamily="2" charset="-122"/>
              </a:rPr>
              <a:t>3</a:t>
            </a:r>
            <a:r>
              <a:rPr lang="zh-CN" altLang="en-US" sz="2200" b="1">
                <a:solidFill>
                  <a:srgbClr val="0070C0"/>
                </a:solidFill>
                <a:latin typeface="黑体" pitchFamily="2" charset="-122"/>
                <a:ea typeface="黑体" pitchFamily="2" charset="-122"/>
              </a:rPr>
              <a:t>位以上是不允许的。</a:t>
            </a:r>
            <a:endParaRPr lang="en-US" altLang="zh-CN" sz="2200" b="1">
              <a:solidFill>
                <a:srgbClr val="0070C0"/>
              </a:solidFill>
              <a:latin typeface="黑体" pitchFamily="2" charset="-122"/>
              <a:ea typeface="黑体" pitchFamily="2" charset="-122"/>
            </a:endParaRPr>
          </a:p>
          <a:p>
            <a:pPr marL="228600" indent="-228600" defTabSz="914400">
              <a:lnSpc>
                <a:spcPts val="2700"/>
              </a:lnSpc>
              <a:spcBef>
                <a:spcPts val="1000"/>
              </a:spcBef>
            </a:pPr>
            <a:r>
              <a:rPr lang="en-US" altLang="zh-CN" sz="2200" b="1">
                <a:solidFill>
                  <a:srgbClr val="0070C0"/>
                </a:solidFill>
                <a:latin typeface="黑体" pitchFamily="2" charset="-122"/>
                <a:ea typeface="黑体" pitchFamily="2" charset="-122"/>
              </a:rPr>
              <a:t>      </a:t>
            </a:r>
            <a:r>
              <a:rPr lang="zh-CN" altLang="en-US" sz="2200" b="1">
                <a:solidFill>
                  <a:srgbClr val="0070C0"/>
                </a:solidFill>
                <a:latin typeface="黑体" pitchFamily="2" charset="-122"/>
                <a:ea typeface="黑体" pitchFamily="2" charset="-122"/>
              </a:rPr>
              <a:t>有效数只有两位且第一位有效数字为“</a:t>
            </a:r>
            <a:r>
              <a:rPr lang="en-US" altLang="zh-CN" sz="2200" b="1">
                <a:solidFill>
                  <a:srgbClr val="0070C0"/>
                </a:solidFill>
                <a:latin typeface="黑体" pitchFamily="2" charset="-122"/>
                <a:ea typeface="黑体" pitchFamily="2" charset="-122"/>
              </a:rPr>
              <a:t>1”</a:t>
            </a:r>
            <a:r>
              <a:rPr lang="zh-CN" altLang="en-US" sz="2200" b="1">
                <a:solidFill>
                  <a:srgbClr val="0070C0"/>
                </a:solidFill>
                <a:latin typeface="黑体" pitchFamily="2" charset="-122"/>
                <a:ea typeface="黑体" pitchFamily="2" charset="-122"/>
              </a:rPr>
              <a:t>或“</a:t>
            </a:r>
            <a:r>
              <a:rPr lang="en-US" altLang="zh-CN" sz="2200" b="1">
                <a:solidFill>
                  <a:srgbClr val="0070C0"/>
                </a:solidFill>
                <a:latin typeface="黑体" pitchFamily="2" charset="-122"/>
                <a:ea typeface="黑体" pitchFamily="2" charset="-122"/>
              </a:rPr>
              <a:t>2”</a:t>
            </a:r>
            <a:r>
              <a:rPr lang="zh-CN" altLang="en-US" sz="2200" b="1">
                <a:solidFill>
                  <a:srgbClr val="0070C0"/>
                </a:solidFill>
                <a:latin typeface="黑体" pitchFamily="2" charset="-122"/>
                <a:ea typeface="黑体" pitchFamily="2" charset="-122"/>
              </a:rPr>
              <a:t>时，不确定度有效数字位数取</a:t>
            </a:r>
            <a:r>
              <a:rPr lang="en-US" altLang="zh-CN" sz="2200" b="1">
                <a:solidFill>
                  <a:srgbClr val="0070C0"/>
                </a:solidFill>
                <a:latin typeface="黑体" pitchFamily="2" charset="-122"/>
                <a:ea typeface="黑体" pitchFamily="2" charset="-122"/>
              </a:rPr>
              <a:t>2</a:t>
            </a:r>
            <a:r>
              <a:rPr lang="zh-CN" altLang="en-US" sz="2200" b="1">
                <a:solidFill>
                  <a:srgbClr val="0070C0"/>
                </a:solidFill>
                <a:latin typeface="黑体" pitchFamily="2" charset="-122"/>
                <a:ea typeface="黑体" pitchFamily="2" charset="-122"/>
              </a:rPr>
              <a:t>位，</a:t>
            </a:r>
            <a:r>
              <a:rPr lang="zh-CN" altLang="en-US" sz="2200" b="1">
                <a:solidFill>
                  <a:srgbClr val="C00000"/>
                </a:solidFill>
                <a:latin typeface="黑体" pitchFamily="2" charset="-122"/>
                <a:ea typeface="黑体" pitchFamily="2" charset="-122"/>
              </a:rPr>
              <a:t>其余情况</a:t>
            </a:r>
            <a:r>
              <a:rPr lang="zh-CN" altLang="en-US" sz="2200" b="1">
                <a:solidFill>
                  <a:srgbClr val="0070C0"/>
                </a:solidFill>
                <a:latin typeface="黑体" pitchFamily="2" charset="-122"/>
                <a:ea typeface="黑体" pitchFamily="2" charset="-122"/>
              </a:rPr>
              <a:t>只取</a:t>
            </a:r>
            <a:r>
              <a:rPr lang="en-US" altLang="zh-CN" sz="2200" b="1">
                <a:solidFill>
                  <a:srgbClr val="0070C0"/>
                </a:solidFill>
                <a:latin typeface="黑体" pitchFamily="2" charset="-122"/>
                <a:ea typeface="黑体" pitchFamily="2" charset="-122"/>
              </a:rPr>
              <a:t>1</a:t>
            </a:r>
            <a:r>
              <a:rPr lang="zh-CN" altLang="en-US" sz="2200" b="1">
                <a:solidFill>
                  <a:srgbClr val="0070C0"/>
                </a:solidFill>
                <a:latin typeface="黑体" pitchFamily="2" charset="-122"/>
                <a:ea typeface="黑体" pitchFamily="2" charset="-122"/>
              </a:rPr>
              <a:t>位。</a:t>
            </a:r>
            <a:endParaRPr lang="en-US" altLang="zh-CN" sz="2200" b="1">
              <a:solidFill>
                <a:srgbClr val="0070C0"/>
              </a:solidFill>
              <a:latin typeface="黑体" pitchFamily="2" charset="-122"/>
              <a:ea typeface="黑体" pitchFamily="2" charset="-122"/>
            </a:endParaRPr>
          </a:p>
        </p:txBody>
      </p:sp>
      <p:pic>
        <p:nvPicPr>
          <p:cNvPr id="95236" name="图片 11" descr="卡通小人"/>
          <p:cNvPicPr>
            <a:picLocks noChangeAspect="1" noChangeArrowheads="1"/>
          </p:cNvPicPr>
          <p:nvPr/>
        </p:nvPicPr>
        <p:blipFill>
          <a:blip r:embed="rId2" cstate="print"/>
          <a:srcRect l="5060" t="21262" r="38559" b="3860"/>
          <a:stretch>
            <a:fillRect/>
          </a:stretch>
        </p:blipFill>
        <p:spPr bwMode="auto">
          <a:xfrm>
            <a:off x="301625" y="3516313"/>
            <a:ext cx="2670175" cy="3086100"/>
          </a:xfrm>
          <a:prstGeom prst="rect">
            <a:avLst/>
          </a:prstGeom>
          <a:noFill/>
          <a:ln w="9525">
            <a:noFill/>
            <a:miter lim="800000"/>
            <a:headEnd/>
            <a:tailEnd/>
          </a:ln>
        </p:spPr>
      </p:pic>
      <p:grpSp>
        <p:nvGrpSpPr>
          <p:cNvPr id="95237" name="组合 10"/>
          <p:cNvGrpSpPr>
            <a:grpSpLocks/>
          </p:cNvGrpSpPr>
          <p:nvPr/>
        </p:nvGrpSpPr>
        <p:grpSpPr bwMode="auto">
          <a:xfrm>
            <a:off x="3033713" y="3281363"/>
            <a:ext cx="5719762" cy="2844800"/>
            <a:chOff x="2435762" y="3310304"/>
            <a:chExt cx="6424246" cy="1770185"/>
          </a:xfrm>
        </p:grpSpPr>
        <p:sp>
          <p:nvSpPr>
            <p:cNvPr id="95240" name="矩形 6"/>
            <p:cNvSpPr>
              <a:spLocks noChangeArrowheads="1"/>
            </p:cNvSpPr>
            <p:nvPr/>
          </p:nvSpPr>
          <p:spPr bwMode="auto">
            <a:xfrm>
              <a:off x="3042991" y="3711546"/>
              <a:ext cx="5006637" cy="833453"/>
            </a:xfrm>
            <a:prstGeom prst="rect">
              <a:avLst/>
            </a:prstGeom>
            <a:noFill/>
            <a:ln w="9525">
              <a:noFill/>
              <a:miter lim="800000"/>
              <a:headEnd/>
              <a:tailEnd/>
            </a:ln>
          </p:spPr>
          <p:txBody>
            <a:bodyPr>
              <a:spAutoFit/>
            </a:bodyPr>
            <a:lstStyle/>
            <a:p>
              <a:pPr algn="ctr">
                <a:lnSpc>
                  <a:spcPct val="150000"/>
                </a:lnSpc>
              </a:pPr>
              <a:r>
                <a:rPr lang="zh-CN" altLang="en-US" b="1"/>
                <a:t>        </a:t>
              </a:r>
              <a:r>
                <a:rPr lang="zh-CN" altLang="en-US" b="1">
                  <a:latin typeface="黑体" pitchFamily="2" charset="-122"/>
                  <a:ea typeface="黑体" pitchFamily="2" charset="-122"/>
                </a:rPr>
                <a:t>不确定度</a:t>
              </a:r>
              <a:r>
                <a:rPr lang="en-US" altLang="zh-CN" b="1">
                  <a:latin typeface="黑体" pitchFamily="2" charset="-122"/>
                  <a:ea typeface="黑体" pitchFamily="2" charset="-122"/>
                </a:rPr>
                <a:t>=1.4mm</a:t>
              </a:r>
              <a:r>
                <a:rPr lang="zh-CN" altLang="en-US" b="1">
                  <a:latin typeface="黑体" pitchFamily="2" charset="-122"/>
                  <a:ea typeface="黑体" pitchFamily="2" charset="-122"/>
                </a:rPr>
                <a:t>，若取</a:t>
              </a:r>
              <a:r>
                <a:rPr lang="en-US" altLang="zh-CN" b="1">
                  <a:latin typeface="黑体" pitchFamily="2" charset="-122"/>
                  <a:ea typeface="黑体" pitchFamily="2" charset="-122"/>
                </a:rPr>
                <a:t>1</a:t>
              </a:r>
              <a:r>
                <a:rPr lang="zh-CN" altLang="en-US" b="1">
                  <a:latin typeface="黑体" pitchFamily="2" charset="-122"/>
                  <a:ea typeface="黑体" pitchFamily="2" charset="-122"/>
                </a:rPr>
                <a:t>位，导致不</a:t>
              </a:r>
              <a:endParaRPr lang="en-US" altLang="zh-CN" b="1">
                <a:latin typeface="黑体" pitchFamily="2" charset="-122"/>
                <a:ea typeface="黑体" pitchFamily="2" charset="-122"/>
              </a:endParaRPr>
            </a:p>
            <a:p>
              <a:pPr algn="ctr">
                <a:lnSpc>
                  <a:spcPct val="150000"/>
                </a:lnSpc>
              </a:pPr>
              <a:r>
                <a:rPr lang="en-US" altLang="zh-CN" b="1">
                  <a:latin typeface="黑体" pitchFamily="2" charset="-122"/>
                  <a:ea typeface="黑体" pitchFamily="2" charset="-122"/>
                </a:rPr>
                <a:t>  </a:t>
              </a:r>
              <a:r>
                <a:rPr lang="zh-CN" altLang="en-US" b="1">
                  <a:latin typeface="黑体" pitchFamily="2" charset="-122"/>
                  <a:ea typeface="黑体" pitchFamily="2" charset="-122"/>
                </a:rPr>
                <a:t>确定度变化范围太大，故取</a:t>
              </a:r>
              <a:r>
                <a:rPr lang="en-US" altLang="zh-CN" b="1">
                  <a:latin typeface="黑体" pitchFamily="2" charset="-122"/>
                  <a:ea typeface="黑体" pitchFamily="2" charset="-122"/>
                </a:rPr>
                <a:t>2</a:t>
              </a:r>
              <a:r>
                <a:rPr lang="zh-CN" altLang="en-US" b="1">
                  <a:latin typeface="黑体" pitchFamily="2" charset="-122"/>
                  <a:ea typeface="黑体" pitchFamily="2" charset="-122"/>
                </a:rPr>
                <a:t>位；</a:t>
              </a:r>
              <a:endParaRPr lang="en-US" altLang="zh-CN" b="1">
                <a:latin typeface="黑体" pitchFamily="2" charset="-122"/>
                <a:ea typeface="黑体" pitchFamily="2" charset="-122"/>
              </a:endParaRPr>
            </a:p>
            <a:p>
              <a:pPr algn="ctr">
                <a:lnSpc>
                  <a:spcPct val="150000"/>
                </a:lnSpc>
              </a:pPr>
              <a:r>
                <a:rPr lang="en-US" altLang="zh-CN" b="1">
                  <a:latin typeface="黑体" pitchFamily="2" charset="-122"/>
                  <a:ea typeface="黑体" pitchFamily="2" charset="-122"/>
                </a:rPr>
                <a:t>    </a:t>
              </a:r>
              <a:r>
                <a:rPr lang="zh-CN" altLang="en-US" b="1">
                  <a:latin typeface="黑体" pitchFamily="2" charset="-122"/>
                  <a:ea typeface="黑体" pitchFamily="2" charset="-122"/>
                </a:rPr>
                <a:t>不确定度</a:t>
              </a:r>
              <a:r>
                <a:rPr lang="en-US" altLang="zh-CN" b="1">
                  <a:latin typeface="黑体" pitchFamily="2" charset="-122"/>
                  <a:ea typeface="黑体" pitchFamily="2" charset="-122"/>
                </a:rPr>
                <a:t>=8.4mm</a:t>
              </a:r>
              <a:r>
                <a:rPr lang="zh-CN" altLang="en-US" b="1">
                  <a:latin typeface="黑体" pitchFamily="2" charset="-122"/>
                  <a:ea typeface="黑体" pitchFamily="2" charset="-122"/>
                </a:rPr>
                <a:t>，取</a:t>
              </a:r>
              <a:r>
                <a:rPr lang="en-US" altLang="zh-CN" b="1">
                  <a:latin typeface="黑体" pitchFamily="2" charset="-122"/>
                  <a:ea typeface="黑体" pitchFamily="2" charset="-122"/>
                </a:rPr>
                <a:t>1</a:t>
              </a:r>
              <a:r>
                <a:rPr lang="zh-CN" altLang="en-US" b="1">
                  <a:latin typeface="黑体" pitchFamily="2" charset="-122"/>
                  <a:ea typeface="黑体" pitchFamily="2" charset="-122"/>
                </a:rPr>
                <a:t>位影响有限。</a:t>
              </a:r>
            </a:p>
          </p:txBody>
        </p:sp>
        <p:sp>
          <p:nvSpPr>
            <p:cNvPr id="8" name="云形标注 7"/>
            <p:cNvSpPr/>
            <p:nvPr/>
          </p:nvSpPr>
          <p:spPr>
            <a:xfrm>
              <a:off x="2435762" y="3310304"/>
              <a:ext cx="6424246" cy="1770185"/>
            </a:xfrm>
            <a:prstGeom prst="cloudCallout">
              <a:avLst>
                <a:gd name="adj1" fmla="val -70445"/>
                <a:gd name="adj2" fmla="val 6092"/>
              </a:avLst>
            </a:prstGeom>
            <a:noFill/>
            <a:ln>
              <a:solidFill>
                <a:srgbClr val="1DC4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
        <p:nvSpPr>
          <p:cNvPr id="95238" name="Rectangle 4"/>
          <p:cNvSpPr>
            <a:spLocks noGrp="1" noChangeArrowheads="1"/>
          </p:cNvSpPr>
          <p:nvPr>
            <p:ph sz="half" idx="1"/>
          </p:nvPr>
        </p:nvSpPr>
        <p:spPr bwMode="auto">
          <a:xfrm>
            <a:off x="2116138" y="5537200"/>
            <a:ext cx="6237287" cy="101441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3200" b="1" smtClean="0">
                <a:solidFill>
                  <a:srgbClr val="FF0000"/>
                </a:solidFill>
                <a:ea typeface="华文新魏" pitchFamily="2" charset="-122"/>
              </a:rPr>
              <a:t>约定</a:t>
            </a:r>
            <a:r>
              <a:rPr lang="en-US" altLang="zh-CN" sz="3200" b="1" smtClean="0">
                <a:solidFill>
                  <a:srgbClr val="FF0000"/>
                </a:solidFill>
                <a:latin typeface="华文新魏" pitchFamily="2" charset="-122"/>
                <a:ea typeface="华文新魏" pitchFamily="2" charset="-122"/>
              </a:rPr>
              <a:t>5</a:t>
            </a:r>
            <a:r>
              <a:rPr lang="zh-CN" altLang="en-US" sz="3200" b="1" smtClean="0">
                <a:solidFill>
                  <a:srgbClr val="FF0000"/>
                </a:solidFill>
                <a:latin typeface="华文新魏" pitchFamily="2" charset="-122"/>
                <a:ea typeface="华文新魏" pitchFamily="2" charset="-122"/>
              </a:rPr>
              <a:t>：</a:t>
            </a:r>
            <a:endParaRPr lang="en-US" altLang="zh-CN" sz="3200" b="1" smtClean="0">
              <a:solidFill>
                <a:srgbClr val="FF0000"/>
              </a:solidFill>
              <a:latin typeface="华文新魏" pitchFamily="2" charset="-122"/>
              <a:ea typeface="华文新魏" pitchFamily="2" charset="-122"/>
            </a:endParaRPr>
          </a:p>
          <a:p>
            <a:pPr eaLnBrk="1" hangingPunct="1">
              <a:buFont typeface="Wingdings" pitchFamily="2" charset="2"/>
              <a:buNone/>
            </a:pPr>
            <a:r>
              <a:rPr lang="zh-CN" altLang="en-US" sz="2200" b="1" smtClean="0">
                <a:solidFill>
                  <a:srgbClr val="0070C0"/>
                </a:solidFill>
                <a:latin typeface="黑体" pitchFamily="2" charset="-122"/>
                <a:ea typeface="黑体" pitchFamily="2" charset="-122"/>
              </a:rPr>
              <a:t>不确定度取一位（</a:t>
            </a:r>
            <a:r>
              <a:rPr lang="en-US" altLang="zh-CN" sz="2200" b="1" smtClean="0">
                <a:solidFill>
                  <a:srgbClr val="0070C0"/>
                </a:solidFill>
                <a:latin typeface="黑体" pitchFamily="2" charset="-122"/>
                <a:ea typeface="黑体" pitchFamily="2" charset="-122"/>
              </a:rPr>
              <a:t>3</a:t>
            </a:r>
            <a:r>
              <a:rPr lang="zh-CN" altLang="en-US" sz="2200" b="1" smtClean="0">
                <a:solidFill>
                  <a:srgbClr val="0070C0"/>
                </a:solidFill>
                <a:latin typeface="黑体" pitchFamily="2" charset="-122"/>
                <a:ea typeface="黑体" pitchFamily="2" charset="-122"/>
              </a:rPr>
              <a:t>及以上）或二位（</a:t>
            </a:r>
            <a:r>
              <a:rPr lang="en-US" altLang="zh-CN" sz="2200" b="1" smtClean="0">
                <a:solidFill>
                  <a:srgbClr val="0070C0"/>
                </a:solidFill>
                <a:latin typeface="黑体" pitchFamily="2" charset="-122"/>
                <a:ea typeface="黑体" pitchFamily="2" charset="-122"/>
              </a:rPr>
              <a:t>3</a:t>
            </a:r>
            <a:r>
              <a:rPr lang="zh-CN" altLang="en-US" sz="2200" b="1" smtClean="0">
                <a:solidFill>
                  <a:srgbClr val="0070C0"/>
                </a:solidFill>
                <a:latin typeface="黑体" pitchFamily="2" charset="-122"/>
                <a:ea typeface="黑体" pitchFamily="2" charset="-122"/>
              </a:rPr>
              <a:t>以下）</a:t>
            </a:r>
          </a:p>
        </p:txBody>
      </p:sp>
      <p:sp>
        <p:nvSpPr>
          <p:cNvPr id="95239" name="TextBox 9"/>
          <p:cNvSpPr txBox="1">
            <a:spLocks noChangeArrowheads="1"/>
          </p:cNvSpPr>
          <p:nvPr/>
        </p:nvSpPr>
        <p:spPr bwMode="auto">
          <a:xfrm>
            <a:off x="2303463" y="2811463"/>
            <a:ext cx="5272087" cy="400050"/>
          </a:xfrm>
          <a:prstGeom prst="rect">
            <a:avLst/>
          </a:prstGeom>
          <a:noFill/>
          <a:ln w="31750">
            <a:solidFill>
              <a:srgbClr val="C00000"/>
            </a:solidFill>
            <a:miter lim="800000"/>
            <a:headEnd/>
            <a:tailEnd/>
          </a:ln>
        </p:spPr>
        <p:txBody>
          <a:bodyPr>
            <a:spAutoFit/>
          </a:bodyPr>
          <a:lstStyle/>
          <a:p>
            <a:r>
              <a:rPr lang="zh-CN" altLang="en-US" sz="2000">
                <a:latin typeface="黑体" pitchFamily="2" charset="-122"/>
                <a:ea typeface="黑体" pitchFamily="2" charset="-122"/>
              </a:rPr>
              <a:t>大于二位有效数或二位有效数但第一位大于</a:t>
            </a:r>
            <a:r>
              <a:rPr lang="en-US" altLang="zh-CN" sz="2000">
                <a:latin typeface="黑体" pitchFamily="2" charset="-122"/>
                <a:ea typeface="黑体" pitchFamily="2" charset="-122"/>
              </a:rPr>
              <a:t>2</a:t>
            </a:r>
            <a:endParaRPr lang="zh-CN" altLang="en-US" sz="2000">
              <a:latin typeface="黑体" pitchFamily="2" charset="-122"/>
              <a:ea typeface="黑体" pitchFamily="2" charset="-122"/>
            </a:endParaRPr>
          </a:p>
        </p:txBody>
      </p:sp>
    </p:spTree>
  </p:cSld>
  <p:clrMapOvr>
    <a:masterClrMapping/>
  </p:clrMapOvr>
  <p:transition spd="med">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组合 24"/>
          <p:cNvGrpSpPr>
            <a:grpSpLocks/>
          </p:cNvGrpSpPr>
          <p:nvPr/>
        </p:nvGrpSpPr>
        <p:grpSpPr bwMode="auto">
          <a:xfrm>
            <a:off x="1641475" y="234950"/>
            <a:ext cx="2133600" cy="901700"/>
            <a:chOff x="937847" y="984740"/>
            <a:chExt cx="2133600" cy="902676"/>
          </a:xfrm>
        </p:grpSpPr>
        <p:sp>
          <p:nvSpPr>
            <p:cNvPr id="14" name="椭圆 13"/>
            <p:cNvSpPr/>
            <p:nvPr/>
          </p:nvSpPr>
          <p:spPr>
            <a:xfrm>
              <a:off x="937847" y="984740"/>
              <a:ext cx="2133600" cy="9026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16" name="Rectangle 2"/>
            <p:cNvSpPr txBox="1">
              <a:spLocks noChangeArrowheads="1"/>
            </p:cNvSpPr>
            <p:nvPr/>
          </p:nvSpPr>
          <p:spPr>
            <a:xfrm>
              <a:off x="1210897" y="1173857"/>
              <a:ext cx="1814513" cy="592778"/>
            </a:xfrm>
            <a:prstGeom prst="rect">
              <a:avLst/>
            </a:prstGeom>
          </p:spPr>
          <p:txBody>
            <a:bodyPr anchor="ctr">
              <a:normAutofit fontScale="97500"/>
            </a:bodyPr>
            <a:lstStyle/>
            <a:p>
              <a:pPr defTabSz="914400" fontAlgn="auto">
                <a:lnSpc>
                  <a:spcPct val="90000"/>
                </a:lnSpc>
                <a:spcAft>
                  <a:spcPts val="0"/>
                </a:spcAft>
                <a:buFontTx/>
                <a:buNone/>
                <a:defRPr/>
              </a:pPr>
              <a:r>
                <a:rPr lang="zh-CN" altLang="en-US" sz="3100" dirty="0">
                  <a:solidFill>
                    <a:schemeClr val="bg1"/>
                  </a:solidFill>
                  <a:latin typeface="黑体" pitchFamily="49" charset="-122"/>
                  <a:ea typeface="黑体" pitchFamily="49" charset="-122"/>
                  <a:cs typeface="+mj-cs"/>
                </a:rPr>
                <a:t>练习</a:t>
              </a:r>
              <a:endParaRPr lang="zh-CN" altLang="en-US" sz="4400" dirty="0">
                <a:solidFill>
                  <a:schemeClr val="bg1"/>
                </a:solidFill>
                <a:latin typeface="+mj-lt"/>
                <a:ea typeface="+mj-ea"/>
                <a:cs typeface="+mj-cs"/>
              </a:endParaRPr>
            </a:p>
          </p:txBody>
        </p:sp>
      </p:grpSp>
      <p:sp>
        <p:nvSpPr>
          <p:cNvPr id="96259" name="Rectangle 4"/>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CN" altLang="en-US"/>
          </a:p>
        </p:txBody>
      </p:sp>
      <p:sp>
        <p:nvSpPr>
          <p:cNvPr id="96260" name="Rectangle 6"/>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CN" altLang="en-US"/>
          </a:p>
        </p:txBody>
      </p:sp>
      <p:sp>
        <p:nvSpPr>
          <p:cNvPr id="96261" name="Rectangle 8"/>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CN" altLang="en-US"/>
          </a:p>
        </p:txBody>
      </p:sp>
      <p:sp>
        <p:nvSpPr>
          <p:cNvPr id="96262" name="Rectangle 10"/>
          <p:cNvSpPr>
            <a:spLocks noChangeArrowheads="1"/>
          </p:cNvSpPr>
          <p:nvPr/>
        </p:nvSpPr>
        <p:spPr bwMode="auto">
          <a:xfrm>
            <a:off x="0" y="0"/>
            <a:ext cx="9144000" cy="369888"/>
          </a:xfrm>
          <a:prstGeom prst="rect">
            <a:avLst/>
          </a:prstGeom>
          <a:noFill/>
          <a:ln w="9525">
            <a:noFill/>
            <a:miter lim="800000"/>
            <a:headEnd/>
            <a:tailEnd/>
          </a:ln>
        </p:spPr>
        <p:txBody>
          <a:bodyPr anchor="ctr">
            <a:spAutoFit/>
          </a:bodyPr>
          <a:lstStyle/>
          <a:p>
            <a:endParaRPr lang="zh-CN" altLang="en-US"/>
          </a:p>
        </p:txBody>
      </p:sp>
      <p:sp>
        <p:nvSpPr>
          <p:cNvPr id="96263" name="Rectangle 12"/>
          <p:cNvSpPr>
            <a:spLocks noChangeArrowheads="1"/>
          </p:cNvSpPr>
          <p:nvPr/>
        </p:nvSpPr>
        <p:spPr bwMode="auto">
          <a:xfrm>
            <a:off x="0" y="0"/>
            <a:ext cx="9144000" cy="369888"/>
          </a:xfrm>
          <a:prstGeom prst="rect">
            <a:avLst/>
          </a:prstGeom>
          <a:noFill/>
          <a:ln w="9525">
            <a:noFill/>
            <a:miter lim="800000"/>
            <a:headEnd/>
            <a:tailEnd/>
          </a:ln>
        </p:spPr>
        <p:txBody>
          <a:bodyPr anchor="ctr">
            <a:spAutoFit/>
          </a:bodyPr>
          <a:lstStyle/>
          <a:p>
            <a:endParaRPr lang="zh-CN" altLang="en-US"/>
          </a:p>
        </p:txBody>
      </p:sp>
      <p:sp>
        <p:nvSpPr>
          <p:cNvPr id="96264" name="Rectangle 14"/>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CN" altLang="en-US"/>
          </a:p>
        </p:txBody>
      </p:sp>
      <p:sp>
        <p:nvSpPr>
          <p:cNvPr id="96265" name="Rectangle 16"/>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CN" altLang="en-US"/>
          </a:p>
        </p:txBody>
      </p:sp>
      <p:sp>
        <p:nvSpPr>
          <p:cNvPr id="96266" name="Rectangle 18"/>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CN" altLang="en-US"/>
          </a:p>
        </p:txBody>
      </p:sp>
      <p:sp>
        <p:nvSpPr>
          <p:cNvPr id="13" name="Rectangle 2"/>
          <p:cNvSpPr>
            <a:spLocks noGrp="1" noChangeArrowheads="1"/>
          </p:cNvSpPr>
          <p:nvPr>
            <p:ph type="title"/>
          </p:nvPr>
        </p:nvSpPr>
        <p:spPr>
          <a:xfrm>
            <a:off x="568325" y="1270000"/>
            <a:ext cx="4716463" cy="868363"/>
          </a:xfrm>
        </p:spPr>
        <p:txBody>
          <a:bodyPr/>
          <a:lstStyle/>
          <a:p>
            <a:pPr eaLnBrk="1" hangingPunct="1">
              <a:defRPr/>
            </a:pPr>
            <a:r>
              <a:rPr lang="zh-CN" altLang="en-US" sz="2000" b="1" dirty="0" smtClean="0">
                <a:latin typeface="黑体" pitchFamily="49" charset="-122"/>
                <a:ea typeface="黑体" pitchFamily="49" charset="-122"/>
                <a:cs typeface="+mn-cs"/>
              </a:rPr>
              <a:t>对</a:t>
            </a:r>
            <a:r>
              <a:rPr lang="en-US" altLang="zh-CN" sz="2000" b="1" dirty="0" smtClean="0">
                <a:latin typeface="黑体" pitchFamily="49" charset="-122"/>
                <a:ea typeface="黑体" pitchFamily="49" charset="-122"/>
                <a:cs typeface="+mn-cs"/>
              </a:rPr>
              <a:t>π=3.1415926</a:t>
            </a:r>
            <a:r>
              <a:rPr lang="zh-CN" altLang="en-US" sz="2000" b="1" dirty="0" smtClean="0">
                <a:latin typeface="黑体" pitchFamily="49" charset="-122"/>
                <a:ea typeface="黑体" pitchFamily="49" charset="-122"/>
                <a:cs typeface="+mn-cs"/>
              </a:rPr>
              <a:t>进行尾数截取 </a:t>
            </a:r>
            <a:br>
              <a:rPr lang="zh-CN" altLang="en-US" sz="2000" b="1" dirty="0" smtClean="0">
                <a:latin typeface="黑体" pitchFamily="49" charset="-122"/>
                <a:ea typeface="黑体" pitchFamily="49" charset="-122"/>
                <a:cs typeface="+mn-cs"/>
              </a:rPr>
            </a:br>
            <a:endParaRPr lang="zh-CN" altLang="en-US" sz="2000" b="1" dirty="0" smtClean="0">
              <a:latin typeface="黑体" pitchFamily="49" charset="-122"/>
              <a:ea typeface="黑体" pitchFamily="49" charset="-122"/>
              <a:cs typeface="+mn-cs"/>
            </a:endParaRPr>
          </a:p>
        </p:txBody>
      </p:sp>
      <p:sp>
        <p:nvSpPr>
          <p:cNvPr id="15" name="Rectangle 3"/>
          <p:cNvSpPr txBox="1">
            <a:spLocks noChangeArrowheads="1"/>
          </p:cNvSpPr>
          <p:nvPr/>
        </p:nvSpPr>
        <p:spPr bwMode="auto">
          <a:xfrm>
            <a:off x="412750" y="2054225"/>
            <a:ext cx="5329238" cy="1447800"/>
          </a:xfrm>
          <a:prstGeom prst="rect">
            <a:avLst/>
          </a:prstGeom>
          <a:noFill/>
          <a:ln w="9525">
            <a:noFill/>
            <a:miter lim="800000"/>
          </a:ln>
        </p:spPr>
        <p:txBody>
          <a:bodyPr/>
          <a:lstStyle/>
          <a:p>
            <a:pPr marL="228600" indent="-228600" defTabSz="914400">
              <a:lnSpc>
                <a:spcPct val="150000"/>
              </a:lnSpc>
              <a:buFont typeface="Wingdings" pitchFamily="2" charset="2"/>
              <a:buNone/>
              <a:defRPr/>
            </a:pPr>
            <a:r>
              <a:rPr lang="zh-CN" altLang="en-US" sz="2000" b="1" dirty="0">
                <a:latin typeface="黑体" pitchFamily="49" charset="-122"/>
                <a:ea typeface="黑体" pitchFamily="49" charset="-122"/>
              </a:rPr>
              <a:t>取三位有效数字：</a:t>
            </a:r>
            <a:r>
              <a:rPr lang="en-US" altLang="zh-CN" sz="2000" b="1" dirty="0">
                <a:latin typeface="黑体" pitchFamily="49" charset="-122"/>
                <a:ea typeface="黑体" pitchFamily="49" charset="-122"/>
              </a:rPr>
              <a:t>π= 3.14 </a:t>
            </a:r>
            <a:r>
              <a:rPr lang="zh-CN" altLang="en-US" sz="2000" b="1" dirty="0">
                <a:latin typeface="黑体" pitchFamily="49" charset="-122"/>
                <a:ea typeface="黑体" pitchFamily="49" charset="-122"/>
              </a:rPr>
              <a:t>（四舍）</a:t>
            </a:r>
          </a:p>
          <a:p>
            <a:pPr marL="228600" indent="-228600" defTabSz="914400">
              <a:lnSpc>
                <a:spcPct val="150000"/>
              </a:lnSpc>
              <a:buFont typeface="Wingdings" pitchFamily="2" charset="2"/>
              <a:buNone/>
              <a:defRPr/>
            </a:pPr>
            <a:r>
              <a:rPr lang="zh-CN" altLang="en-US" sz="2000" b="1" dirty="0">
                <a:latin typeface="黑体" pitchFamily="49" charset="-122"/>
                <a:ea typeface="黑体" pitchFamily="49" charset="-122"/>
              </a:rPr>
              <a:t>取五位有效数字：</a:t>
            </a:r>
            <a:r>
              <a:rPr lang="en-US" altLang="zh-CN" sz="2000" b="1" dirty="0">
                <a:latin typeface="黑体" pitchFamily="49" charset="-122"/>
                <a:ea typeface="黑体" pitchFamily="49" charset="-122"/>
              </a:rPr>
              <a:t>π= 3.1416</a:t>
            </a:r>
            <a:r>
              <a:rPr lang="zh-CN" altLang="en-US" sz="2000" b="1" dirty="0">
                <a:latin typeface="黑体" pitchFamily="49" charset="-122"/>
                <a:ea typeface="黑体" pitchFamily="49" charset="-122"/>
              </a:rPr>
              <a:t>（六入）</a:t>
            </a:r>
          </a:p>
          <a:p>
            <a:pPr marL="228600" indent="-228600" defTabSz="914400">
              <a:lnSpc>
                <a:spcPct val="150000"/>
              </a:lnSpc>
              <a:buFont typeface="Wingdings" pitchFamily="2" charset="2"/>
              <a:buNone/>
              <a:defRPr/>
            </a:pPr>
            <a:r>
              <a:rPr lang="zh-CN" altLang="en-US" sz="2000" b="1" dirty="0">
                <a:latin typeface="黑体" pitchFamily="49" charset="-122"/>
                <a:ea typeface="黑体" pitchFamily="49" charset="-122"/>
              </a:rPr>
              <a:t>取四位有效数字：</a:t>
            </a:r>
            <a:r>
              <a:rPr lang="en-US" altLang="zh-CN" sz="2000" b="1" dirty="0">
                <a:latin typeface="黑体" pitchFamily="49" charset="-122"/>
                <a:ea typeface="黑体" pitchFamily="49" charset="-122"/>
              </a:rPr>
              <a:t>π= 3.142</a:t>
            </a:r>
            <a:r>
              <a:rPr lang="zh-CN" altLang="en-US" sz="2000" b="1" dirty="0">
                <a:latin typeface="黑体" pitchFamily="49" charset="-122"/>
                <a:ea typeface="黑体" pitchFamily="49" charset="-122"/>
              </a:rPr>
              <a:t>（五右左）</a:t>
            </a:r>
          </a:p>
          <a:p>
            <a:pPr marL="228600" indent="-228600" defTabSz="914400">
              <a:lnSpc>
                <a:spcPct val="90000"/>
              </a:lnSpc>
              <a:spcBef>
                <a:spcPts val="1000"/>
              </a:spcBef>
              <a:buFont typeface="Wingdings" pitchFamily="2" charset="2"/>
              <a:buNone/>
              <a:defRPr/>
            </a:pPr>
            <a:endParaRPr lang="en-US" altLang="zh-CN" sz="4000" dirty="0">
              <a:latin typeface="+mn-lt"/>
              <a:ea typeface="+mn-ea"/>
            </a:endParaRPr>
          </a:p>
        </p:txBody>
      </p:sp>
      <p:sp>
        <p:nvSpPr>
          <p:cNvPr id="19" name="Rectangle 2051"/>
          <p:cNvSpPr txBox="1">
            <a:spLocks noChangeArrowheads="1"/>
          </p:cNvSpPr>
          <p:nvPr/>
        </p:nvSpPr>
        <p:spPr bwMode="auto">
          <a:xfrm>
            <a:off x="304800" y="4146550"/>
            <a:ext cx="8534400" cy="1949450"/>
          </a:xfrm>
          <a:prstGeom prst="rect">
            <a:avLst/>
          </a:prstGeom>
          <a:noFill/>
          <a:ln w="9525">
            <a:noFill/>
            <a:miter lim="800000"/>
          </a:ln>
        </p:spPr>
        <p:txBody>
          <a:bodyPr/>
          <a:lstStyle/>
          <a:p>
            <a:pPr marL="228600" indent="-228600" defTabSz="914400">
              <a:lnSpc>
                <a:spcPct val="90000"/>
              </a:lnSpc>
              <a:spcBef>
                <a:spcPts val="1000"/>
              </a:spcBef>
              <a:buFont typeface="Wingdings" pitchFamily="2" charset="2"/>
              <a:buNone/>
              <a:defRPr/>
            </a:pPr>
            <a:r>
              <a:rPr lang="zh-CN" altLang="en-US" sz="2400" b="1" dirty="0">
                <a:latin typeface="宋体" pitchFamily="2" charset="-122"/>
                <a:ea typeface="+mn-ea"/>
              </a:rPr>
              <a:t>根据给出的不确定度</a:t>
            </a:r>
            <a:r>
              <a:rPr lang="zh-CN" altLang="en-US" sz="2400" b="1" dirty="0">
                <a:latin typeface="+mn-lt"/>
                <a:ea typeface="+mn-ea"/>
              </a:rPr>
              <a:t>“</a:t>
            </a:r>
            <a:r>
              <a:rPr lang="en-US" altLang="zh-CN" sz="2400" b="1" dirty="0">
                <a:latin typeface="宋体" pitchFamily="2" charset="-122"/>
                <a:ea typeface="+mn-ea"/>
              </a:rPr>
              <a:t>1Ω</a:t>
            </a:r>
            <a:r>
              <a:rPr lang="en-US" altLang="zh-CN" sz="2400" b="1" dirty="0">
                <a:latin typeface="+mn-lt"/>
                <a:ea typeface="+mn-ea"/>
              </a:rPr>
              <a:t>”</a:t>
            </a:r>
            <a:r>
              <a:rPr lang="zh-CN" altLang="en-US" sz="2400" b="1" dirty="0">
                <a:latin typeface="宋体" pitchFamily="2" charset="-122"/>
                <a:ea typeface="+mn-ea"/>
              </a:rPr>
              <a:t>对数据</a:t>
            </a:r>
            <a:r>
              <a:rPr lang="zh-CN" altLang="en-US" sz="2400" b="1" dirty="0">
                <a:latin typeface="+mn-lt"/>
                <a:ea typeface="+mn-ea"/>
              </a:rPr>
              <a:t>“</a:t>
            </a:r>
            <a:r>
              <a:rPr lang="en-US" altLang="zh-CN" sz="2400" b="1" dirty="0">
                <a:latin typeface="宋体" pitchFamily="2" charset="-122"/>
                <a:ea typeface="+mn-ea"/>
              </a:rPr>
              <a:t>325.4546Ω</a:t>
            </a:r>
            <a:r>
              <a:rPr lang="en-US" altLang="zh-CN" sz="2400" b="1" dirty="0">
                <a:latin typeface="+mn-lt"/>
                <a:ea typeface="+mn-ea"/>
              </a:rPr>
              <a:t>”</a:t>
            </a:r>
            <a:r>
              <a:rPr lang="zh-CN" altLang="en-US" sz="2400" b="1" dirty="0">
                <a:latin typeface="宋体" pitchFamily="2" charset="-122"/>
                <a:ea typeface="+mn-ea"/>
              </a:rPr>
              <a:t>进行修约。 </a:t>
            </a:r>
          </a:p>
          <a:p>
            <a:pPr marL="228600" indent="-228600" defTabSz="914400">
              <a:lnSpc>
                <a:spcPct val="90000"/>
              </a:lnSpc>
              <a:spcBef>
                <a:spcPts val="1000"/>
              </a:spcBef>
              <a:buFont typeface="Wingdings" pitchFamily="2" charset="2"/>
              <a:buNone/>
              <a:defRPr/>
            </a:pPr>
            <a:r>
              <a:rPr lang="zh-CN" altLang="en-US" sz="2400" b="1" dirty="0">
                <a:latin typeface="宋体" pitchFamily="2" charset="-122"/>
                <a:ea typeface="+mn-ea"/>
                <a:cs typeface="Times New Roman" pitchFamily="18" charset="0"/>
              </a:rPr>
              <a:t>正确修约：</a:t>
            </a:r>
            <a:r>
              <a:rPr lang="en-US" altLang="zh-CN" sz="2400" b="1" dirty="0">
                <a:latin typeface="宋体" pitchFamily="2" charset="-122"/>
                <a:ea typeface="+mn-ea"/>
                <a:cs typeface="Times New Roman" pitchFamily="18" charset="0"/>
              </a:rPr>
              <a:t>325.4546Ω → 325Ω</a:t>
            </a:r>
          </a:p>
          <a:p>
            <a:pPr marL="228600" indent="-228600" defTabSz="914400">
              <a:lnSpc>
                <a:spcPct val="90000"/>
              </a:lnSpc>
              <a:spcBef>
                <a:spcPts val="1000"/>
              </a:spcBef>
              <a:buFont typeface="Wingdings" pitchFamily="2" charset="2"/>
              <a:buNone/>
              <a:defRPr/>
            </a:pPr>
            <a:r>
              <a:rPr lang="zh-CN" altLang="en-US" sz="2400" b="1" dirty="0">
                <a:latin typeface="宋体" pitchFamily="2" charset="-122"/>
                <a:ea typeface="+mn-ea"/>
              </a:rPr>
              <a:t>错误修约：</a:t>
            </a:r>
            <a:r>
              <a:rPr lang="en-US" altLang="zh-CN" sz="2400" b="1" dirty="0">
                <a:latin typeface="宋体" pitchFamily="2" charset="-122"/>
                <a:ea typeface="+mn-ea"/>
                <a:cs typeface="Times New Roman" pitchFamily="18" charset="0"/>
              </a:rPr>
              <a:t>325.4546Ω → 325.455Ω →</a:t>
            </a:r>
          </a:p>
          <a:p>
            <a:pPr marL="228600" indent="-228600" algn="just" defTabSz="914400">
              <a:lnSpc>
                <a:spcPct val="90000"/>
              </a:lnSpc>
              <a:spcBef>
                <a:spcPts val="1000"/>
              </a:spcBef>
              <a:buFont typeface="Wingdings" pitchFamily="2" charset="2"/>
              <a:buNone/>
              <a:defRPr/>
            </a:pPr>
            <a:r>
              <a:rPr lang="en-US" altLang="zh-CN" sz="2400" b="1" dirty="0">
                <a:latin typeface="宋体" pitchFamily="2" charset="-122"/>
                <a:ea typeface="+mn-ea"/>
                <a:cs typeface="Times New Roman" pitchFamily="18" charset="0"/>
              </a:rPr>
              <a:t>          →325.46Ω→325.5Ω→326Ω</a:t>
            </a:r>
          </a:p>
          <a:p>
            <a:pPr marL="228600" indent="-228600" defTabSz="914400">
              <a:lnSpc>
                <a:spcPct val="90000"/>
              </a:lnSpc>
              <a:spcBef>
                <a:spcPts val="1000"/>
              </a:spcBef>
              <a:buFont typeface="Arial" pitchFamily="34" charset="0"/>
              <a:buChar char="•"/>
              <a:defRPr/>
            </a:pPr>
            <a:endParaRPr lang="en-US" altLang="zh-CN" sz="2400" dirty="0">
              <a:latin typeface="+mn-lt"/>
              <a:ea typeface="+mn-ea"/>
            </a:endParaRPr>
          </a:p>
        </p:txBody>
      </p:sp>
      <p:sp>
        <p:nvSpPr>
          <p:cNvPr id="20" name="TextBox 19"/>
          <p:cNvSpPr txBox="1">
            <a:spLocks noChangeArrowheads="1"/>
          </p:cNvSpPr>
          <p:nvPr/>
        </p:nvSpPr>
        <p:spPr bwMode="auto">
          <a:xfrm>
            <a:off x="5380038" y="1196975"/>
            <a:ext cx="3346450" cy="2386013"/>
          </a:xfrm>
          <a:prstGeom prst="rect">
            <a:avLst/>
          </a:prstGeom>
          <a:noFill/>
          <a:ln w="9525">
            <a:noFill/>
            <a:miter lim="800000"/>
          </a:ln>
        </p:spPr>
        <p:txBody>
          <a:bodyPr>
            <a:spAutoFit/>
          </a:bodyPr>
          <a:lstStyle/>
          <a:p>
            <a:pPr defTabSz="912495">
              <a:buFontTx/>
              <a:buNone/>
              <a:defRPr/>
            </a:pPr>
            <a:r>
              <a:rPr lang="zh-CN" altLang="en-US" sz="2400" b="1" dirty="0">
                <a:latin typeface="宋体" pitchFamily="2" charset="-122"/>
                <a:ea typeface="+mn-ea"/>
              </a:rPr>
              <a:t>不确定度：</a:t>
            </a:r>
            <a:endParaRPr lang="en-US" altLang="zh-CN" sz="2400" b="1" dirty="0">
              <a:latin typeface="宋体" pitchFamily="2" charset="-122"/>
              <a:ea typeface="+mn-ea"/>
            </a:endParaRPr>
          </a:p>
          <a:p>
            <a:pPr defTabSz="912495">
              <a:spcBef>
                <a:spcPts val="600"/>
              </a:spcBef>
              <a:buFontTx/>
              <a:buNone/>
              <a:defRPr/>
            </a:pPr>
            <a:r>
              <a:rPr lang="en-US" altLang="zh-CN" sz="2400" b="1" dirty="0">
                <a:latin typeface="宋体" pitchFamily="2" charset="-122"/>
                <a:ea typeface="+mn-ea"/>
                <a:cs typeface="Times New Roman" pitchFamily="18" charset="0"/>
              </a:rPr>
              <a:t>(0.125) </a:t>
            </a:r>
            <a:r>
              <a:rPr lang="zh-CN" altLang="en-US" sz="2400" b="1" dirty="0">
                <a:latin typeface="宋体" pitchFamily="2" charset="-122"/>
                <a:ea typeface="+mn-ea"/>
                <a:cs typeface="Times New Roman" pitchFamily="18" charset="0"/>
              </a:rPr>
              <a:t>→</a:t>
            </a:r>
            <a:r>
              <a:rPr lang="en-US" altLang="zh-CN" sz="2400" b="1" dirty="0">
                <a:latin typeface="宋体" pitchFamily="2" charset="-122"/>
                <a:ea typeface="+mn-ea"/>
                <a:cs typeface="Times New Roman" pitchFamily="18" charset="0"/>
              </a:rPr>
              <a:t>(0.12)</a:t>
            </a:r>
            <a:r>
              <a:rPr lang="zh-CN" altLang="en-US" sz="2400" b="1" dirty="0">
                <a:latin typeface="宋体" pitchFamily="2" charset="-122"/>
                <a:ea typeface="+mn-ea"/>
                <a:cs typeface="Times New Roman" pitchFamily="18" charset="0"/>
              </a:rPr>
              <a:t>；</a:t>
            </a:r>
            <a:endParaRPr lang="en-US" altLang="zh-CN" sz="2400" b="1" dirty="0">
              <a:latin typeface="宋体" pitchFamily="2" charset="-122"/>
              <a:ea typeface="+mn-ea"/>
              <a:cs typeface="Times New Roman" pitchFamily="18" charset="0"/>
            </a:endParaRPr>
          </a:p>
          <a:p>
            <a:pPr defTabSz="912495">
              <a:buFontTx/>
              <a:buNone/>
              <a:defRPr/>
            </a:pPr>
            <a:r>
              <a:rPr lang="en-US" altLang="zh-CN" sz="2400" b="1" dirty="0">
                <a:latin typeface="宋体" pitchFamily="2" charset="-122"/>
                <a:ea typeface="+mn-ea"/>
                <a:cs typeface="Times New Roman" pitchFamily="18" charset="0"/>
              </a:rPr>
              <a:t>(0.225)</a:t>
            </a:r>
            <a:r>
              <a:rPr lang="zh-CN" altLang="en-US" sz="2400" b="1" dirty="0">
                <a:latin typeface="宋体" pitchFamily="2" charset="-122"/>
                <a:ea typeface="+mn-ea"/>
                <a:cs typeface="Times New Roman" pitchFamily="18" charset="0"/>
              </a:rPr>
              <a:t>→</a:t>
            </a:r>
            <a:r>
              <a:rPr lang="en-US" altLang="zh-CN" sz="2400" b="1" dirty="0">
                <a:latin typeface="宋体" pitchFamily="2" charset="-122"/>
                <a:ea typeface="+mn-ea"/>
                <a:cs typeface="Times New Roman" pitchFamily="18" charset="0"/>
              </a:rPr>
              <a:t> (0.22)</a:t>
            </a:r>
            <a:r>
              <a:rPr lang="zh-CN" altLang="en-US" sz="2400" b="1" dirty="0">
                <a:latin typeface="宋体" pitchFamily="2" charset="-122"/>
                <a:ea typeface="+mn-ea"/>
                <a:cs typeface="Times New Roman" pitchFamily="18" charset="0"/>
              </a:rPr>
              <a:t>； </a:t>
            </a:r>
            <a:r>
              <a:rPr lang="en-US" altLang="zh-CN" sz="2400" b="1" dirty="0">
                <a:latin typeface="宋体" pitchFamily="2" charset="-122"/>
                <a:ea typeface="+mn-ea"/>
                <a:cs typeface="Times New Roman" pitchFamily="18" charset="0"/>
              </a:rPr>
              <a:t>(0.325)</a:t>
            </a:r>
            <a:r>
              <a:rPr lang="zh-CN" altLang="en-US" sz="2400" b="1" dirty="0">
                <a:latin typeface="宋体" pitchFamily="2" charset="-122"/>
                <a:ea typeface="+mn-ea"/>
                <a:cs typeface="Times New Roman" pitchFamily="18" charset="0"/>
              </a:rPr>
              <a:t>→</a:t>
            </a:r>
            <a:r>
              <a:rPr lang="en-US" altLang="zh-CN" sz="2400" b="1" dirty="0">
                <a:latin typeface="宋体" pitchFamily="2" charset="-122"/>
                <a:ea typeface="+mn-ea"/>
                <a:cs typeface="Times New Roman" pitchFamily="18" charset="0"/>
              </a:rPr>
              <a:t>(0.3)</a:t>
            </a:r>
            <a:r>
              <a:rPr lang="zh-CN" altLang="en-US" sz="2400" b="1" dirty="0">
                <a:latin typeface="宋体" pitchFamily="2" charset="-122"/>
                <a:ea typeface="+mn-ea"/>
                <a:cs typeface="Times New Roman" pitchFamily="18" charset="0"/>
              </a:rPr>
              <a:t>；</a:t>
            </a:r>
            <a:endParaRPr lang="en-US" altLang="zh-CN" sz="2400" b="1" dirty="0">
              <a:latin typeface="宋体" pitchFamily="2" charset="-122"/>
              <a:ea typeface="+mn-ea"/>
              <a:cs typeface="Times New Roman" pitchFamily="18" charset="0"/>
            </a:endParaRPr>
          </a:p>
          <a:p>
            <a:pPr defTabSz="912495">
              <a:buFontTx/>
              <a:buNone/>
              <a:defRPr/>
            </a:pPr>
            <a:r>
              <a:rPr lang="en-US" altLang="zh-CN" sz="2400" b="1" dirty="0">
                <a:latin typeface="宋体" pitchFamily="2" charset="-122"/>
                <a:ea typeface="+mn-ea"/>
                <a:cs typeface="Times New Roman" pitchFamily="18" charset="0"/>
              </a:rPr>
              <a:t>(0.355)</a:t>
            </a:r>
            <a:r>
              <a:rPr lang="zh-CN" altLang="en-US" sz="2400" b="1" dirty="0">
                <a:latin typeface="宋体" pitchFamily="2" charset="-122"/>
                <a:ea typeface="+mn-ea"/>
                <a:cs typeface="Times New Roman" pitchFamily="18" charset="0"/>
              </a:rPr>
              <a:t>→</a:t>
            </a:r>
            <a:r>
              <a:rPr lang="en-US" altLang="zh-CN" sz="2400" b="1" dirty="0">
                <a:latin typeface="宋体" pitchFamily="2" charset="-122"/>
                <a:ea typeface="+mn-ea"/>
                <a:cs typeface="Times New Roman" pitchFamily="18" charset="0"/>
              </a:rPr>
              <a:t> 0.4</a:t>
            </a:r>
            <a:r>
              <a:rPr lang="zh-CN" altLang="en-US" sz="2400" b="1" dirty="0">
                <a:latin typeface="宋体" pitchFamily="2" charset="-122"/>
                <a:ea typeface="+mn-ea"/>
                <a:cs typeface="Times New Roman" pitchFamily="18" charset="0"/>
              </a:rPr>
              <a:t>）；</a:t>
            </a:r>
            <a:r>
              <a:rPr lang="en-US" altLang="zh-CN" sz="2400" b="1" dirty="0">
                <a:latin typeface="宋体" pitchFamily="2" charset="-122"/>
                <a:ea typeface="+mn-ea"/>
                <a:cs typeface="Times New Roman" pitchFamily="18" charset="0"/>
              </a:rPr>
              <a:t>(0.545)</a:t>
            </a:r>
            <a:r>
              <a:rPr lang="zh-CN" altLang="en-US" sz="2400" b="1" dirty="0">
                <a:latin typeface="宋体" pitchFamily="2" charset="-122"/>
                <a:ea typeface="+mn-ea"/>
                <a:cs typeface="Times New Roman" pitchFamily="18" charset="0"/>
              </a:rPr>
              <a:t>→</a:t>
            </a:r>
            <a:r>
              <a:rPr lang="en-US" altLang="zh-CN" sz="2400" b="1" dirty="0">
                <a:latin typeface="宋体" pitchFamily="2" charset="-122"/>
                <a:ea typeface="+mn-ea"/>
                <a:cs typeface="Times New Roman" pitchFamily="18" charset="0"/>
              </a:rPr>
              <a:t>(0.5)….</a:t>
            </a:r>
          </a:p>
        </p:txBody>
      </p:sp>
    </p:spTree>
  </p:cSld>
  <p:clrMapOvr>
    <a:masterClrMapping/>
  </p:clrMapOvr>
  <p:transition spd="med">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1"/>
          <p:cNvSpPr>
            <a:spLocks noChangeArrowheads="1"/>
          </p:cNvSpPr>
          <p:nvPr/>
        </p:nvSpPr>
        <p:spPr bwMode="auto">
          <a:xfrm>
            <a:off x="2549525" y="4032250"/>
            <a:ext cx="1416050" cy="338138"/>
          </a:xfrm>
          <a:prstGeom prst="rect">
            <a:avLst/>
          </a:prstGeom>
          <a:noFill/>
          <a:ln w="9525">
            <a:noFill/>
            <a:miter lim="800000"/>
            <a:headEnd/>
            <a:tailEnd/>
          </a:ln>
        </p:spPr>
        <p:txBody>
          <a:bodyPr wrap="none" anchor="ctr">
            <a:spAutoFit/>
          </a:bodyPr>
          <a:lstStyle/>
          <a:p>
            <a:pPr defTabSz="914400"/>
            <a:r>
              <a:rPr lang="en-US" altLang="zh-CN" sz="1600" i="1">
                <a:latin typeface="宋体" pitchFamily="2" charset="-122"/>
                <a:cs typeface="Times New Roman" pitchFamily="18" charset="0"/>
              </a:rPr>
              <a:t>            </a:t>
            </a:r>
            <a:endParaRPr lang="zh-CN" altLang="en-US" sz="2000" b="1">
              <a:solidFill>
                <a:srgbClr val="0070C0"/>
              </a:solidFill>
              <a:latin typeface="黑体" pitchFamily="2" charset="-122"/>
              <a:ea typeface="黑体" pitchFamily="2" charset="-122"/>
            </a:endParaRPr>
          </a:p>
        </p:txBody>
      </p:sp>
      <p:sp>
        <p:nvSpPr>
          <p:cNvPr id="16390" name="矩形 27"/>
          <p:cNvSpPr>
            <a:spLocks noChangeArrowheads="1"/>
          </p:cNvSpPr>
          <p:nvPr/>
        </p:nvSpPr>
        <p:spPr bwMode="auto">
          <a:xfrm>
            <a:off x="1628775" y="307975"/>
            <a:ext cx="5915025" cy="492125"/>
          </a:xfrm>
          <a:prstGeom prst="rect">
            <a:avLst/>
          </a:prstGeom>
          <a:noFill/>
          <a:ln w="9525">
            <a:noFill/>
            <a:miter lim="800000"/>
            <a:headEnd/>
            <a:tailEnd/>
          </a:ln>
        </p:spPr>
        <p:txBody>
          <a:bodyPr>
            <a:spAutoFit/>
          </a:bodyPr>
          <a:lstStyle/>
          <a:p>
            <a:r>
              <a:rPr lang="en-US" altLang="zh-CN" sz="2600" b="1">
                <a:solidFill>
                  <a:srgbClr val="00B050"/>
                </a:solidFill>
                <a:latin typeface="微软雅黑" pitchFamily="34" charset="-122"/>
                <a:ea typeface="微软雅黑" pitchFamily="34" charset="-122"/>
              </a:rPr>
              <a:t>5. </a:t>
            </a:r>
            <a:r>
              <a:rPr lang="zh-CN" altLang="en-US" sz="2600" b="1">
                <a:solidFill>
                  <a:srgbClr val="00B050"/>
                </a:solidFill>
                <a:latin typeface="微软雅黑" pitchFamily="34" charset="-122"/>
                <a:ea typeface="微软雅黑" pitchFamily="34" charset="-122"/>
              </a:rPr>
              <a:t>测量结果有效数字位数的确定</a:t>
            </a:r>
          </a:p>
        </p:txBody>
      </p:sp>
      <p:sp>
        <p:nvSpPr>
          <p:cNvPr id="16391" name="矩形 28"/>
          <p:cNvSpPr>
            <a:spLocks noChangeArrowheads="1"/>
          </p:cNvSpPr>
          <p:nvPr/>
        </p:nvSpPr>
        <p:spPr bwMode="auto">
          <a:xfrm>
            <a:off x="1109663" y="1084263"/>
            <a:ext cx="7566025" cy="1127125"/>
          </a:xfrm>
          <a:prstGeom prst="rect">
            <a:avLst/>
          </a:prstGeom>
          <a:noFill/>
          <a:ln w="9525">
            <a:solidFill>
              <a:srgbClr val="0070C0"/>
            </a:solidFill>
            <a:miter lim="800000"/>
            <a:headEnd/>
            <a:tailEnd/>
          </a:ln>
        </p:spPr>
        <p:txBody>
          <a:bodyPr>
            <a:spAutoFit/>
          </a:bodyPr>
          <a:lstStyle/>
          <a:p>
            <a:pPr algn="just">
              <a:lnSpc>
                <a:spcPts val="2800"/>
              </a:lnSpc>
              <a:spcBef>
                <a:spcPct val="50000"/>
              </a:spcBef>
            </a:pPr>
            <a:r>
              <a:rPr lang="zh-CN" altLang="en-US" sz="2000" b="1">
                <a:solidFill>
                  <a:srgbClr val="FF0000"/>
                </a:solidFill>
                <a:latin typeface="黑体" pitchFamily="2" charset="-122"/>
                <a:ea typeface="黑体" pitchFamily="2" charset="-122"/>
              </a:rPr>
              <a:t>    单次直接测量</a:t>
            </a:r>
            <a:r>
              <a:rPr lang="zh-CN" altLang="en-US" sz="2000" b="1">
                <a:solidFill>
                  <a:srgbClr val="0070C0"/>
                </a:solidFill>
                <a:latin typeface="黑体" pitchFamily="2" charset="-122"/>
                <a:ea typeface="黑体" pitchFamily="2" charset="-122"/>
              </a:rPr>
              <a:t>数据的有效数字由测量仪器的允许误差极限</a:t>
            </a:r>
            <a:r>
              <a:rPr lang="en-US" altLang="zh-CN" sz="2000" b="1">
                <a:solidFill>
                  <a:srgbClr val="0070C0"/>
                </a:solidFill>
                <a:latin typeface="黑体" pitchFamily="2" charset="-122"/>
                <a:ea typeface="黑体" pitchFamily="2" charset="-122"/>
              </a:rPr>
              <a:t>Δins</a:t>
            </a:r>
            <a:r>
              <a:rPr lang="zh-CN" altLang="en-US" sz="2000" b="1">
                <a:solidFill>
                  <a:srgbClr val="0070C0"/>
                </a:solidFill>
                <a:latin typeface="黑体" pitchFamily="2" charset="-122"/>
                <a:ea typeface="黑体" pitchFamily="2" charset="-122"/>
              </a:rPr>
              <a:t>的不确定度确定</a:t>
            </a:r>
            <a:r>
              <a:rPr lang="en-US" altLang="zh-CN" sz="2000" b="1">
                <a:solidFill>
                  <a:srgbClr val="0070C0"/>
                </a:solidFill>
                <a:latin typeface="黑体" pitchFamily="2" charset="-122"/>
                <a:ea typeface="黑体" pitchFamily="2" charset="-122"/>
              </a:rPr>
              <a:t>:</a:t>
            </a:r>
            <a:r>
              <a:rPr lang="zh-CN" altLang="en-US" sz="2000" b="1">
                <a:solidFill>
                  <a:srgbClr val="0070C0"/>
                </a:solidFill>
                <a:latin typeface="黑体" pitchFamily="2" charset="-122"/>
                <a:ea typeface="黑体" pitchFamily="2" charset="-122"/>
              </a:rPr>
              <a:t>不确定度有效数字所在位与测量结果有效数字可疑位对齐。</a:t>
            </a:r>
          </a:p>
        </p:txBody>
      </p:sp>
      <p:grpSp>
        <p:nvGrpSpPr>
          <p:cNvPr id="16392" name="组合 25"/>
          <p:cNvGrpSpPr>
            <a:grpSpLocks/>
          </p:cNvGrpSpPr>
          <p:nvPr/>
        </p:nvGrpSpPr>
        <p:grpSpPr bwMode="auto">
          <a:xfrm>
            <a:off x="5078413" y="2406650"/>
            <a:ext cx="3563937" cy="646113"/>
            <a:chOff x="5427784" y="3552092"/>
            <a:chExt cx="3563815" cy="1194974"/>
          </a:xfrm>
        </p:grpSpPr>
        <p:sp>
          <p:nvSpPr>
            <p:cNvPr id="16402" name="矩形 21"/>
            <p:cNvSpPr>
              <a:spLocks noChangeArrowheads="1"/>
            </p:cNvSpPr>
            <p:nvPr/>
          </p:nvSpPr>
          <p:spPr bwMode="auto">
            <a:xfrm>
              <a:off x="5545016" y="3645097"/>
              <a:ext cx="3411415" cy="584775"/>
            </a:xfrm>
            <a:prstGeom prst="rect">
              <a:avLst/>
            </a:prstGeom>
            <a:noFill/>
            <a:ln w="9525">
              <a:noFill/>
              <a:miter lim="800000"/>
              <a:headEnd/>
              <a:tailEnd/>
            </a:ln>
          </p:spPr>
          <p:txBody>
            <a:bodyPr>
              <a:spAutoFit/>
            </a:bodyPr>
            <a:lstStyle/>
            <a:p>
              <a:r>
                <a:rPr lang="zh-CN" altLang="en-US" sz="1400" b="1">
                  <a:solidFill>
                    <a:srgbClr val="0070C0"/>
                  </a:solidFill>
                  <a:latin typeface="宋体" pitchFamily="2" charset="-122"/>
                </a:rPr>
                <a:t>单次测量中，</a:t>
              </a:r>
              <a:r>
                <a:rPr lang="en-US" altLang="zh-CN" sz="1400" b="1">
                  <a:solidFill>
                    <a:srgbClr val="0070C0"/>
                  </a:solidFill>
                  <a:latin typeface="宋体" pitchFamily="2" charset="-122"/>
                </a:rPr>
                <a:t>A</a:t>
              </a:r>
              <a:r>
                <a:rPr lang="zh-CN" altLang="en-US" sz="1400" b="1">
                  <a:solidFill>
                    <a:srgbClr val="0070C0"/>
                  </a:solidFill>
                  <a:latin typeface="宋体" pitchFamily="2" charset="-122"/>
                </a:rPr>
                <a:t>类不确定度为零， </a:t>
              </a:r>
              <a:r>
                <a:rPr lang="en-US" altLang="zh-CN" sz="1400" b="1">
                  <a:solidFill>
                    <a:srgbClr val="0070C0"/>
                  </a:solidFill>
                  <a:latin typeface="宋体" pitchFamily="2" charset="-122"/>
                </a:rPr>
                <a:t>B</a:t>
              </a:r>
              <a:r>
                <a:rPr lang="zh-CN" altLang="en-US" sz="1400" b="1">
                  <a:solidFill>
                    <a:srgbClr val="0070C0"/>
                  </a:solidFill>
                  <a:latin typeface="宋体" pitchFamily="2" charset="-122"/>
                </a:rPr>
                <a:t>类不确定度作为单次测量结果的合成不确定度</a:t>
              </a:r>
              <a:r>
                <a:rPr lang="zh-CN" altLang="en-US" b="1">
                  <a:solidFill>
                    <a:srgbClr val="0070C0"/>
                  </a:solidFill>
                  <a:latin typeface="黑体" pitchFamily="2" charset="-122"/>
                  <a:ea typeface="黑体" pitchFamily="2" charset="-122"/>
                </a:rPr>
                <a:t>。 </a:t>
              </a:r>
              <a:endParaRPr lang="zh-CN" altLang="en-US"/>
            </a:p>
          </p:txBody>
        </p:sp>
        <p:sp>
          <p:nvSpPr>
            <p:cNvPr id="25" name="圆角矩形 24"/>
            <p:cNvSpPr/>
            <p:nvPr/>
          </p:nvSpPr>
          <p:spPr>
            <a:xfrm>
              <a:off x="5427784" y="3552092"/>
              <a:ext cx="3563815" cy="11949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
        <p:nvSpPr>
          <p:cNvPr id="24" name="矩形 23"/>
          <p:cNvSpPr/>
          <p:nvPr/>
        </p:nvSpPr>
        <p:spPr>
          <a:xfrm>
            <a:off x="684213" y="2540000"/>
            <a:ext cx="4024312" cy="508000"/>
          </a:xfrm>
          <a:prstGeom prst="rect">
            <a:avLst/>
          </a:prstGeom>
          <a:solidFill>
            <a:schemeClr val="accent1">
              <a:lumMod val="60000"/>
              <a:lumOff val="40000"/>
            </a:schemeClr>
          </a:solidFill>
        </p:spPr>
        <p:txBody>
          <a:bodyPr wrap="none">
            <a:spAutoFit/>
          </a:bodyPr>
          <a:lstStyle/>
          <a:p>
            <a:pPr defTabSz="912495">
              <a:lnSpc>
                <a:spcPct val="150000"/>
              </a:lnSpc>
              <a:buFontTx/>
              <a:buNone/>
              <a:defRPr/>
            </a:pPr>
            <a:r>
              <a:rPr lang="zh-CN" altLang="en-US" b="1" dirty="0">
                <a:latin typeface="黑体" pitchFamily="49" charset="-122"/>
                <a:ea typeface="黑体" pitchFamily="49" charset="-122"/>
              </a:rPr>
              <a:t>用</a:t>
            </a:r>
            <a:r>
              <a:rPr lang="en-US" altLang="zh-CN" b="1" dirty="0">
                <a:latin typeface="黑体" pitchFamily="49" charset="-122"/>
                <a:ea typeface="黑体" pitchFamily="49" charset="-122"/>
              </a:rPr>
              <a:t>300mm</a:t>
            </a:r>
            <a:r>
              <a:rPr lang="zh-CN" altLang="en-US" b="1" dirty="0">
                <a:latin typeface="黑体" pitchFamily="49" charset="-122"/>
                <a:ea typeface="黑体" pitchFamily="49" charset="-122"/>
              </a:rPr>
              <a:t>长的毫米分度钢尺测量长度。</a:t>
            </a:r>
            <a:endParaRPr lang="en-US" altLang="zh-CN" b="1" dirty="0">
              <a:latin typeface="黑体" pitchFamily="49" charset="-122"/>
              <a:ea typeface="黑体" pitchFamily="49" charset="-122"/>
            </a:endParaRPr>
          </a:p>
        </p:txBody>
      </p:sp>
      <p:sp>
        <p:nvSpPr>
          <p:cNvPr id="16394" name="矩形 25"/>
          <p:cNvSpPr>
            <a:spLocks noChangeArrowheads="1"/>
          </p:cNvSpPr>
          <p:nvPr/>
        </p:nvSpPr>
        <p:spPr bwMode="auto">
          <a:xfrm>
            <a:off x="612775" y="3140075"/>
            <a:ext cx="8174038" cy="922338"/>
          </a:xfrm>
          <a:prstGeom prst="rect">
            <a:avLst/>
          </a:prstGeom>
          <a:noFill/>
          <a:ln w="9525">
            <a:noFill/>
            <a:miter lim="800000"/>
            <a:headEnd/>
            <a:tailEnd/>
          </a:ln>
        </p:spPr>
        <p:txBody>
          <a:bodyPr>
            <a:spAutoFit/>
          </a:bodyPr>
          <a:lstStyle/>
          <a:p>
            <a:pPr>
              <a:lnSpc>
                <a:spcPct val="150000"/>
              </a:lnSpc>
            </a:pPr>
            <a:r>
              <a:rPr lang="zh-CN" altLang="en-US" b="1">
                <a:latin typeface="黑体" pitchFamily="2" charset="-122"/>
                <a:ea typeface="黑体" pitchFamily="2" charset="-122"/>
              </a:rPr>
              <a:t>该钢尺最小分度值为</a:t>
            </a:r>
            <a:r>
              <a:rPr lang="en-US" altLang="zh-CN" b="1">
                <a:latin typeface="黑体" pitchFamily="2" charset="-122"/>
                <a:ea typeface="黑体" pitchFamily="2" charset="-122"/>
              </a:rPr>
              <a:t>1mm, </a:t>
            </a:r>
            <a:r>
              <a:rPr lang="zh-CN" altLang="en-US" b="1">
                <a:latin typeface="黑体" pitchFamily="2" charset="-122"/>
                <a:ea typeface="黑体" pitchFamily="2" charset="-122"/>
              </a:rPr>
              <a:t>仪器误差（限）取最小分度值的一半，即</a:t>
            </a:r>
            <a:r>
              <a:rPr lang="en-US" altLang="zh-CN" b="1">
                <a:latin typeface="黑体" pitchFamily="2" charset="-122"/>
                <a:ea typeface="黑体" pitchFamily="2" charset="-122"/>
              </a:rPr>
              <a:t>0.5mm,</a:t>
            </a:r>
            <a:r>
              <a:rPr lang="zh-CN" altLang="en-US" b="1">
                <a:latin typeface="黑体" pitchFamily="2" charset="-122"/>
                <a:ea typeface="黑体" pitchFamily="2" charset="-122"/>
              </a:rPr>
              <a:t>估读一位，读到</a:t>
            </a:r>
            <a:r>
              <a:rPr lang="en-US" altLang="zh-CN" b="1">
                <a:latin typeface="黑体" pitchFamily="2" charset="-122"/>
                <a:ea typeface="黑体" pitchFamily="2" charset="-122"/>
              </a:rPr>
              <a:t>0.1mm </a:t>
            </a:r>
            <a:r>
              <a:rPr lang="zh-CN" altLang="en-US" b="1">
                <a:latin typeface="黑体" pitchFamily="2" charset="-122"/>
                <a:ea typeface="黑体" pitchFamily="2" charset="-122"/>
              </a:rPr>
              <a:t>位。</a:t>
            </a:r>
            <a:r>
              <a:rPr lang="en-US" altLang="zh-CN" b="1">
                <a:latin typeface="黑体" pitchFamily="2" charset="-122"/>
                <a:ea typeface="黑体" pitchFamily="2" charset="-122"/>
              </a:rPr>
              <a:t> </a:t>
            </a:r>
            <a:endParaRPr lang="zh-CN" altLang="en-US" b="1">
              <a:latin typeface="宋体" pitchFamily="2" charset="-122"/>
            </a:endParaRPr>
          </a:p>
        </p:txBody>
      </p:sp>
      <p:pic>
        <p:nvPicPr>
          <p:cNvPr id="16395" name="Object 9"/>
          <p:cNvPicPr>
            <a:picLocks noChangeAspect="1" noChangeArrowheads="1"/>
          </p:cNvPicPr>
          <p:nvPr/>
        </p:nvPicPr>
        <p:blipFill>
          <a:blip r:embed="rId4" cstate="print"/>
          <a:srcRect/>
          <a:stretch>
            <a:fillRect/>
          </a:stretch>
        </p:blipFill>
        <p:spPr bwMode="auto">
          <a:xfrm>
            <a:off x="5118100" y="4699000"/>
            <a:ext cx="3479800" cy="557213"/>
          </a:xfrm>
          <a:prstGeom prst="rect">
            <a:avLst/>
          </a:prstGeom>
          <a:noFill/>
          <a:ln w="9525">
            <a:noFill/>
            <a:miter lim="800000"/>
            <a:headEnd/>
            <a:tailEnd/>
          </a:ln>
        </p:spPr>
      </p:pic>
      <p:sp>
        <p:nvSpPr>
          <p:cNvPr id="28" name="矩形 27"/>
          <p:cNvSpPr/>
          <p:nvPr/>
        </p:nvSpPr>
        <p:spPr>
          <a:xfrm>
            <a:off x="473075" y="4092575"/>
            <a:ext cx="8507413" cy="508000"/>
          </a:xfrm>
          <a:prstGeom prst="rect">
            <a:avLst/>
          </a:prstGeom>
          <a:solidFill>
            <a:schemeClr val="accent1">
              <a:lumMod val="60000"/>
              <a:lumOff val="40000"/>
            </a:schemeClr>
          </a:solidFill>
        </p:spPr>
        <p:txBody>
          <a:bodyPr>
            <a:spAutoFit/>
          </a:bodyPr>
          <a:lstStyle/>
          <a:p>
            <a:pPr defTabSz="912495">
              <a:lnSpc>
                <a:spcPct val="150000"/>
              </a:lnSpc>
              <a:buFontTx/>
              <a:buNone/>
              <a:defRPr/>
            </a:pPr>
            <a:r>
              <a:rPr lang="zh-CN" altLang="en-US" b="1" dirty="0">
                <a:latin typeface="宋体" pitchFamily="2" charset="-122"/>
              </a:rPr>
              <a:t>数字万用表测量电压，在</a:t>
            </a:r>
            <a:r>
              <a:rPr lang="en-US" altLang="zh-CN" b="1" dirty="0">
                <a:latin typeface="宋体" pitchFamily="2" charset="-122"/>
              </a:rPr>
              <a:t>10</a:t>
            </a:r>
            <a:r>
              <a:rPr lang="zh-CN" altLang="en-US" b="1" dirty="0">
                <a:latin typeface="宋体" pitchFamily="2" charset="-122"/>
              </a:rPr>
              <a:t>伏档上的读数值为</a:t>
            </a:r>
            <a:r>
              <a:rPr lang="en-US" altLang="zh-CN" b="1" dirty="0">
                <a:latin typeface="宋体" pitchFamily="2" charset="-122"/>
              </a:rPr>
              <a:t>2.855V,</a:t>
            </a:r>
            <a:r>
              <a:rPr lang="zh-CN" altLang="en-US" b="1" dirty="0">
                <a:latin typeface="宋体" pitchFamily="2" charset="-122"/>
              </a:rPr>
              <a:t>确定其有效位数并写出结果</a:t>
            </a:r>
          </a:p>
        </p:txBody>
      </p:sp>
      <p:grpSp>
        <p:nvGrpSpPr>
          <p:cNvPr id="16397" name="组合 41"/>
          <p:cNvGrpSpPr>
            <a:grpSpLocks/>
          </p:cNvGrpSpPr>
          <p:nvPr/>
        </p:nvGrpSpPr>
        <p:grpSpPr bwMode="auto">
          <a:xfrm>
            <a:off x="1460500" y="5940425"/>
            <a:ext cx="3805238" cy="401638"/>
            <a:chOff x="1433698" y="5747528"/>
            <a:chExt cx="3804981" cy="401530"/>
          </a:xfrm>
        </p:grpSpPr>
        <p:sp>
          <p:nvSpPr>
            <p:cNvPr id="16401" name="Text Box 8"/>
            <p:cNvSpPr txBox="1">
              <a:spLocks noChangeArrowheads="1"/>
            </p:cNvSpPr>
            <p:nvPr/>
          </p:nvSpPr>
          <p:spPr bwMode="auto">
            <a:xfrm>
              <a:off x="1433698" y="5747528"/>
              <a:ext cx="2150399" cy="369332"/>
            </a:xfrm>
            <a:prstGeom prst="rect">
              <a:avLst/>
            </a:prstGeom>
            <a:noFill/>
            <a:ln w="12700">
              <a:noFill/>
              <a:miter lim="800000"/>
              <a:headEnd/>
              <a:tailEnd/>
            </a:ln>
          </p:spPr>
          <p:txBody>
            <a:bodyPr wrap="none">
              <a:spAutoFit/>
            </a:bodyPr>
            <a:lstStyle/>
            <a:p>
              <a:pPr algn="ctr">
                <a:lnSpc>
                  <a:spcPct val="90000"/>
                </a:lnSpc>
                <a:spcBef>
                  <a:spcPct val="20000"/>
                </a:spcBef>
                <a:buClr>
                  <a:schemeClr val="accent1"/>
                </a:buClr>
                <a:buSzPct val="75000"/>
                <a:buFont typeface="Monotype Sorts"/>
                <a:buNone/>
              </a:pPr>
              <a:r>
                <a:rPr lang="zh-CN" altLang="en-US" b="1">
                  <a:latin typeface="宋体" pitchFamily="2" charset="-122"/>
                </a:rPr>
                <a:t>测量结果为</a:t>
              </a:r>
              <a:r>
                <a:rPr lang="zh-CN" altLang="en-US" sz="2000">
                  <a:latin typeface="宋体" pitchFamily="2" charset="-122"/>
                </a:rPr>
                <a:t>：</a:t>
              </a:r>
            </a:p>
          </p:txBody>
        </p:sp>
        <p:graphicFrame>
          <p:nvGraphicFramePr>
            <p:cNvPr id="16388" name="Object 11"/>
            <p:cNvGraphicFramePr>
              <a:graphicFrameLocks/>
            </p:cNvGraphicFramePr>
            <p:nvPr/>
          </p:nvGraphicFramePr>
          <p:xfrm>
            <a:off x="3244779" y="5791870"/>
            <a:ext cx="1993900" cy="357188"/>
          </p:xfrm>
          <a:graphic>
            <a:graphicData uri="http://schemas.openxmlformats.org/presentationml/2006/ole">
              <p:oleObj spid="_x0000_s16388" r:id="rId5" imgW="1205248" imgH="215936" progId="Equation.3">
                <p:embed/>
              </p:oleObj>
            </a:graphicData>
          </a:graphic>
        </p:graphicFrame>
      </p:grpSp>
      <p:sp>
        <p:nvSpPr>
          <p:cNvPr id="16398" name="矩形 32"/>
          <p:cNvSpPr>
            <a:spLocks noChangeArrowheads="1"/>
          </p:cNvSpPr>
          <p:nvPr/>
        </p:nvSpPr>
        <p:spPr bwMode="auto">
          <a:xfrm>
            <a:off x="1147763" y="4840288"/>
            <a:ext cx="2808287" cy="368300"/>
          </a:xfrm>
          <a:prstGeom prst="rect">
            <a:avLst/>
          </a:prstGeom>
          <a:noFill/>
          <a:ln w="9525">
            <a:noFill/>
            <a:miter lim="800000"/>
            <a:headEnd/>
            <a:tailEnd/>
          </a:ln>
        </p:spPr>
        <p:txBody>
          <a:bodyPr>
            <a:spAutoFit/>
          </a:bodyPr>
          <a:lstStyle/>
          <a:p>
            <a:r>
              <a:rPr lang="zh-CN" altLang="en-US" b="1">
                <a:latin typeface="宋体" pitchFamily="2" charset="-122"/>
              </a:rPr>
              <a:t>万用表的</a:t>
            </a:r>
            <a:r>
              <a:rPr lang="en-US" altLang="zh-CN" b="1">
                <a:latin typeface="宋体" pitchFamily="2" charset="-122"/>
              </a:rPr>
              <a:t>B</a:t>
            </a:r>
            <a:r>
              <a:rPr lang="zh-CN" altLang="en-US" b="1">
                <a:latin typeface="宋体" pitchFamily="2" charset="-122"/>
              </a:rPr>
              <a:t>类不确定度为：</a:t>
            </a:r>
          </a:p>
        </p:txBody>
      </p:sp>
      <p:grpSp>
        <p:nvGrpSpPr>
          <p:cNvPr id="16399" name="组合 34"/>
          <p:cNvGrpSpPr>
            <a:grpSpLocks/>
          </p:cNvGrpSpPr>
          <p:nvPr/>
        </p:nvGrpSpPr>
        <p:grpSpPr bwMode="auto">
          <a:xfrm>
            <a:off x="946150" y="5381625"/>
            <a:ext cx="5319713" cy="449263"/>
            <a:chOff x="1233437" y="4948426"/>
            <a:chExt cx="5319763" cy="448563"/>
          </a:xfrm>
        </p:grpSpPr>
        <p:graphicFrame>
          <p:nvGraphicFramePr>
            <p:cNvPr id="16386" name="Object 8"/>
            <p:cNvGraphicFramePr>
              <a:graphicFrameLocks/>
            </p:cNvGraphicFramePr>
            <p:nvPr/>
          </p:nvGraphicFramePr>
          <p:xfrm>
            <a:off x="2541588" y="4948426"/>
            <a:ext cx="4011612" cy="392113"/>
          </p:xfrm>
          <a:graphic>
            <a:graphicData uri="http://schemas.openxmlformats.org/presentationml/2006/ole">
              <p:oleObj spid="_x0000_s16386" r:id="rId6" imgW="2337117" imgH="228917" progId="Equation.3">
                <p:embed/>
              </p:oleObj>
            </a:graphicData>
          </a:graphic>
        </p:graphicFrame>
        <p:graphicFrame>
          <p:nvGraphicFramePr>
            <p:cNvPr id="16387" name="Object 12"/>
            <p:cNvGraphicFramePr>
              <a:graphicFrameLocks/>
            </p:cNvGraphicFramePr>
            <p:nvPr/>
          </p:nvGraphicFramePr>
          <p:xfrm>
            <a:off x="1233437" y="4957251"/>
            <a:ext cx="1292225" cy="439738"/>
          </p:xfrm>
          <a:graphic>
            <a:graphicData uri="http://schemas.openxmlformats.org/presentationml/2006/ole">
              <p:oleObj spid="_x0000_s16387" r:id="rId7" imgW="673125" imgH="228818" progId="Equation.3">
                <p:embed/>
              </p:oleObj>
            </a:graphicData>
          </a:graphic>
        </p:graphicFrame>
      </p:grpSp>
      <p:sp>
        <p:nvSpPr>
          <p:cNvPr id="16400" name="TextBox 37"/>
          <p:cNvSpPr txBox="1">
            <a:spLocks noChangeArrowheads="1"/>
          </p:cNvSpPr>
          <p:nvPr/>
        </p:nvSpPr>
        <p:spPr bwMode="auto">
          <a:xfrm>
            <a:off x="674688" y="4845050"/>
            <a:ext cx="646112" cy="369888"/>
          </a:xfrm>
          <a:prstGeom prst="rect">
            <a:avLst/>
          </a:prstGeom>
          <a:noFill/>
          <a:ln w="9525">
            <a:noFill/>
            <a:miter lim="800000"/>
            <a:headEnd/>
            <a:tailEnd/>
          </a:ln>
        </p:spPr>
        <p:txBody>
          <a:bodyPr wrap="none">
            <a:spAutoFit/>
          </a:bodyPr>
          <a:lstStyle/>
          <a:p>
            <a:r>
              <a:rPr lang="zh-CN" altLang="en-US">
                <a:latin typeface="黑体" pitchFamily="2" charset="-122"/>
                <a:ea typeface="黑体" pitchFamily="2" charset="-122"/>
              </a:rPr>
              <a:t>解：</a:t>
            </a:r>
          </a:p>
        </p:txBody>
      </p:sp>
    </p:spTree>
  </p:cSld>
  <p:clrMapOvr>
    <a:masterClrMapping/>
  </p:clrMapOvr>
  <p:transition spd="med">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矩形 5"/>
          <p:cNvSpPr>
            <a:spLocks noChangeArrowheads="1"/>
          </p:cNvSpPr>
          <p:nvPr/>
        </p:nvSpPr>
        <p:spPr bwMode="auto">
          <a:xfrm>
            <a:off x="884238" y="1049338"/>
            <a:ext cx="7608887" cy="708025"/>
          </a:xfrm>
          <a:prstGeom prst="rect">
            <a:avLst/>
          </a:prstGeom>
          <a:noFill/>
          <a:ln w="9525">
            <a:noFill/>
            <a:miter lim="800000"/>
            <a:headEnd/>
            <a:tailEnd/>
          </a:ln>
        </p:spPr>
        <p:txBody>
          <a:bodyPr>
            <a:spAutoFit/>
          </a:bodyPr>
          <a:lstStyle/>
          <a:p>
            <a:pPr algn="just">
              <a:spcBef>
                <a:spcPct val="50000"/>
              </a:spcBef>
            </a:pPr>
            <a:r>
              <a:rPr lang="zh-CN" altLang="en-US" sz="2000" b="1">
                <a:solidFill>
                  <a:srgbClr val="FF0000"/>
                </a:solidFill>
                <a:latin typeface="黑体" pitchFamily="2" charset="-122"/>
                <a:ea typeface="黑体" pitchFamily="2" charset="-122"/>
              </a:rPr>
              <a:t>    多次直接测量</a:t>
            </a:r>
            <a:r>
              <a:rPr lang="zh-CN" altLang="en-US" sz="2000" b="1">
                <a:solidFill>
                  <a:srgbClr val="0070C0"/>
                </a:solidFill>
                <a:latin typeface="黑体" pitchFamily="2" charset="-122"/>
                <a:ea typeface="黑体" pitchFamily="2" charset="-122"/>
              </a:rPr>
              <a:t>的平均值有效数字由计算出的相应不确定度确定</a:t>
            </a:r>
            <a:r>
              <a:rPr lang="en-US" altLang="zh-CN" sz="2000" b="1">
                <a:solidFill>
                  <a:srgbClr val="0070C0"/>
                </a:solidFill>
                <a:latin typeface="黑体" pitchFamily="2" charset="-122"/>
                <a:ea typeface="黑体" pitchFamily="2" charset="-122"/>
              </a:rPr>
              <a:t>:</a:t>
            </a:r>
            <a:r>
              <a:rPr lang="zh-CN" altLang="en-US" sz="2000" b="1">
                <a:solidFill>
                  <a:srgbClr val="0070C0"/>
                </a:solidFill>
                <a:latin typeface="黑体" pitchFamily="2" charset="-122"/>
                <a:ea typeface="黑体" pitchFamily="2" charset="-122"/>
              </a:rPr>
              <a:t>不确定度有效数字所在位与测量结果有效数字可疑位对齐。</a:t>
            </a:r>
          </a:p>
        </p:txBody>
      </p:sp>
      <p:sp>
        <p:nvSpPr>
          <p:cNvPr id="17417" name="矩形 12"/>
          <p:cNvSpPr>
            <a:spLocks noChangeArrowheads="1"/>
          </p:cNvSpPr>
          <p:nvPr/>
        </p:nvSpPr>
        <p:spPr bwMode="auto">
          <a:xfrm>
            <a:off x="1628775" y="307975"/>
            <a:ext cx="5915025" cy="492125"/>
          </a:xfrm>
          <a:prstGeom prst="rect">
            <a:avLst/>
          </a:prstGeom>
          <a:noFill/>
          <a:ln w="9525">
            <a:noFill/>
            <a:miter lim="800000"/>
            <a:headEnd/>
            <a:tailEnd/>
          </a:ln>
        </p:spPr>
        <p:txBody>
          <a:bodyPr>
            <a:spAutoFit/>
          </a:bodyPr>
          <a:lstStyle/>
          <a:p>
            <a:r>
              <a:rPr lang="en-US" altLang="zh-CN" sz="2600" b="1">
                <a:solidFill>
                  <a:srgbClr val="00B050"/>
                </a:solidFill>
                <a:latin typeface="微软雅黑" pitchFamily="34" charset="-122"/>
                <a:ea typeface="微软雅黑" pitchFamily="34" charset="-122"/>
              </a:rPr>
              <a:t>5. </a:t>
            </a:r>
            <a:r>
              <a:rPr lang="zh-CN" altLang="en-US" sz="2600" b="1">
                <a:solidFill>
                  <a:srgbClr val="00B050"/>
                </a:solidFill>
                <a:latin typeface="微软雅黑" pitchFamily="34" charset="-122"/>
                <a:ea typeface="微软雅黑" pitchFamily="34" charset="-122"/>
              </a:rPr>
              <a:t>测量结果有效数字位数的确定</a:t>
            </a:r>
          </a:p>
        </p:txBody>
      </p:sp>
      <p:sp>
        <p:nvSpPr>
          <p:cNvPr id="17418" name="Rectangle 2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7419" name="Rectangle 2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7420" name="Rectangle 2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7421" name="Rectangle 2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7422" name="Rectangle 3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pSp>
        <p:nvGrpSpPr>
          <p:cNvPr id="17423" name="组合 38"/>
          <p:cNvGrpSpPr>
            <a:grpSpLocks/>
          </p:cNvGrpSpPr>
          <p:nvPr/>
        </p:nvGrpSpPr>
        <p:grpSpPr bwMode="auto">
          <a:xfrm>
            <a:off x="1160463" y="3633788"/>
            <a:ext cx="7842250" cy="563562"/>
            <a:chOff x="1333931" y="3765164"/>
            <a:chExt cx="7073829" cy="562302"/>
          </a:xfrm>
        </p:grpSpPr>
        <p:sp>
          <p:nvSpPr>
            <p:cNvPr id="17447" name="TextBox 50"/>
            <p:cNvSpPr txBox="1">
              <a:spLocks noChangeArrowheads="1"/>
            </p:cNvSpPr>
            <p:nvPr/>
          </p:nvSpPr>
          <p:spPr bwMode="auto">
            <a:xfrm>
              <a:off x="1333931" y="3837163"/>
              <a:ext cx="4412747" cy="369332"/>
            </a:xfrm>
            <a:prstGeom prst="rect">
              <a:avLst/>
            </a:prstGeom>
            <a:noFill/>
            <a:ln w="9525">
              <a:noFill/>
              <a:miter lim="800000"/>
              <a:headEnd/>
              <a:tailEnd/>
            </a:ln>
          </p:spPr>
          <p:txBody>
            <a:bodyPr>
              <a:spAutoFit/>
            </a:bodyPr>
            <a:lstStyle/>
            <a:p>
              <a:r>
                <a:rPr lang="en-US" altLang="zh-CN"/>
                <a:t>1</a:t>
              </a:r>
              <a:r>
                <a:rPr lang="zh-CN" altLang="en-US"/>
                <a:t>）</a:t>
              </a:r>
              <a:r>
                <a:rPr lang="zh-CN" altLang="en-US" b="1"/>
                <a:t>钢球直径的平均值（系统误差进行修正）</a:t>
              </a:r>
              <a:r>
                <a:rPr lang="zh-CN" altLang="en-US"/>
                <a:t>：</a:t>
              </a:r>
            </a:p>
          </p:txBody>
        </p:sp>
        <p:graphicFrame>
          <p:nvGraphicFramePr>
            <p:cNvPr id="17415" name="Object 92"/>
            <p:cNvGraphicFramePr>
              <a:graphicFrameLocks/>
            </p:cNvGraphicFramePr>
            <p:nvPr/>
          </p:nvGraphicFramePr>
          <p:xfrm>
            <a:off x="5552975" y="3765164"/>
            <a:ext cx="2854785" cy="562302"/>
          </p:xfrm>
          <a:graphic>
            <a:graphicData uri="http://schemas.openxmlformats.org/presentationml/2006/ole">
              <p:oleObj spid="_x0000_s17415" r:id="rId3" imgW="2273617" imgH="432117" progId="Equation.3">
                <p:embed/>
              </p:oleObj>
            </a:graphicData>
          </a:graphic>
        </p:graphicFrame>
      </p:grpSp>
      <p:sp>
        <p:nvSpPr>
          <p:cNvPr id="17424" name="Rectangle 3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pSp>
        <p:nvGrpSpPr>
          <p:cNvPr id="17425" name="组合 52"/>
          <p:cNvGrpSpPr>
            <a:grpSpLocks/>
          </p:cNvGrpSpPr>
          <p:nvPr/>
        </p:nvGrpSpPr>
        <p:grpSpPr bwMode="auto">
          <a:xfrm>
            <a:off x="1171575" y="4052888"/>
            <a:ext cx="5510213" cy="858837"/>
            <a:chOff x="1172265" y="4053067"/>
            <a:chExt cx="5510159" cy="858902"/>
          </a:xfrm>
        </p:grpSpPr>
        <p:sp>
          <p:nvSpPr>
            <p:cNvPr id="17446" name="TextBox 53"/>
            <p:cNvSpPr txBox="1">
              <a:spLocks noChangeArrowheads="1"/>
            </p:cNvSpPr>
            <p:nvPr/>
          </p:nvSpPr>
          <p:spPr bwMode="auto">
            <a:xfrm>
              <a:off x="1172265" y="4353393"/>
              <a:ext cx="3519206" cy="369332"/>
            </a:xfrm>
            <a:prstGeom prst="rect">
              <a:avLst/>
            </a:prstGeom>
            <a:noFill/>
            <a:ln w="9525">
              <a:noFill/>
              <a:miter lim="800000"/>
              <a:headEnd/>
              <a:tailEnd/>
            </a:ln>
          </p:spPr>
          <p:txBody>
            <a:bodyPr>
              <a:spAutoFit/>
            </a:bodyPr>
            <a:lstStyle/>
            <a:p>
              <a:r>
                <a:rPr lang="en-US" altLang="zh-CN"/>
                <a:t>2</a:t>
              </a:r>
              <a:r>
                <a:rPr lang="zh-CN" altLang="en-US"/>
                <a:t>） </a:t>
              </a:r>
              <a:r>
                <a:rPr lang="en-US" altLang="zh-CN" b="1"/>
                <a:t>A</a:t>
              </a:r>
              <a:r>
                <a:rPr lang="zh-CN" altLang="en-US" b="1"/>
                <a:t>类标准不确定度</a:t>
              </a:r>
              <a:r>
                <a:rPr lang="zh-CN" altLang="en-US"/>
                <a:t>：</a:t>
              </a:r>
            </a:p>
          </p:txBody>
        </p:sp>
        <p:graphicFrame>
          <p:nvGraphicFramePr>
            <p:cNvPr id="17414" name="Object 93"/>
            <p:cNvGraphicFramePr>
              <a:graphicFrameLocks/>
            </p:cNvGraphicFramePr>
            <p:nvPr/>
          </p:nvGraphicFramePr>
          <p:xfrm>
            <a:off x="3734591" y="4053067"/>
            <a:ext cx="2947833" cy="858902"/>
          </p:xfrm>
          <a:graphic>
            <a:graphicData uri="http://schemas.openxmlformats.org/presentationml/2006/ole">
              <p:oleObj spid="_x0000_s17414" r:id="rId4" imgW="2070417" imgH="686117" progId="Equation.3">
                <p:embed/>
              </p:oleObj>
            </a:graphicData>
          </a:graphic>
        </p:graphicFrame>
      </p:grpSp>
      <p:sp>
        <p:nvSpPr>
          <p:cNvPr id="17426" name="Rectangle 3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pSp>
        <p:nvGrpSpPr>
          <p:cNvPr id="17427" name="组合 40"/>
          <p:cNvGrpSpPr>
            <a:grpSpLocks/>
          </p:cNvGrpSpPr>
          <p:nvPr/>
        </p:nvGrpSpPr>
        <p:grpSpPr bwMode="auto">
          <a:xfrm>
            <a:off x="1176338" y="5016500"/>
            <a:ext cx="6110287" cy="508000"/>
            <a:chOff x="1449242" y="5017072"/>
            <a:chExt cx="5879039" cy="508000"/>
          </a:xfrm>
        </p:grpSpPr>
        <p:sp>
          <p:nvSpPr>
            <p:cNvPr id="17445" name="矩形 58"/>
            <p:cNvSpPr>
              <a:spLocks noChangeArrowheads="1"/>
            </p:cNvSpPr>
            <p:nvPr/>
          </p:nvSpPr>
          <p:spPr bwMode="auto">
            <a:xfrm>
              <a:off x="1449242" y="5073135"/>
              <a:ext cx="2754280" cy="369332"/>
            </a:xfrm>
            <a:prstGeom prst="rect">
              <a:avLst/>
            </a:prstGeom>
            <a:noFill/>
            <a:ln w="9525">
              <a:noFill/>
              <a:miter lim="800000"/>
              <a:headEnd/>
              <a:tailEnd/>
            </a:ln>
          </p:spPr>
          <p:txBody>
            <a:bodyPr wrap="none">
              <a:spAutoFit/>
            </a:bodyPr>
            <a:lstStyle/>
            <a:p>
              <a:r>
                <a:rPr lang="en-US" altLang="zh-CN"/>
                <a:t>3</a:t>
              </a:r>
              <a:r>
                <a:rPr lang="zh-CN" altLang="en-US"/>
                <a:t>）</a:t>
              </a:r>
              <a:r>
                <a:rPr lang="zh-CN" altLang="en-US" b="1"/>
                <a:t>计算</a:t>
              </a:r>
              <a:r>
                <a:rPr lang="en-US" altLang="zh-CN" b="1"/>
                <a:t>B</a:t>
              </a:r>
              <a:r>
                <a:rPr lang="zh-CN" altLang="en-US" b="1"/>
                <a:t>类标准不确定度</a:t>
              </a:r>
            </a:p>
          </p:txBody>
        </p:sp>
        <p:graphicFrame>
          <p:nvGraphicFramePr>
            <p:cNvPr id="17413" name="Object 94"/>
            <p:cNvGraphicFramePr>
              <a:graphicFrameLocks/>
            </p:cNvGraphicFramePr>
            <p:nvPr/>
          </p:nvGraphicFramePr>
          <p:xfrm>
            <a:off x="4318381" y="5017072"/>
            <a:ext cx="3009900" cy="508000"/>
          </p:xfrm>
          <a:graphic>
            <a:graphicData uri="http://schemas.openxmlformats.org/presentationml/2006/ole">
              <p:oleObj spid="_x0000_s17413" r:id="rId5" imgW="1918017" imgH="419417" progId="Equation.3">
                <p:embed/>
              </p:oleObj>
            </a:graphicData>
          </a:graphic>
        </p:graphicFrame>
      </p:grpSp>
      <p:sp>
        <p:nvSpPr>
          <p:cNvPr id="17428" name="Rectangle 3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pSp>
        <p:nvGrpSpPr>
          <p:cNvPr id="17429" name="组合 41"/>
          <p:cNvGrpSpPr>
            <a:grpSpLocks/>
          </p:cNvGrpSpPr>
          <p:nvPr/>
        </p:nvGrpSpPr>
        <p:grpSpPr bwMode="auto">
          <a:xfrm>
            <a:off x="1169988" y="5667375"/>
            <a:ext cx="6226175" cy="414338"/>
            <a:chOff x="1463254" y="5686425"/>
            <a:chExt cx="5971326" cy="413963"/>
          </a:xfrm>
        </p:grpSpPr>
        <p:sp>
          <p:nvSpPr>
            <p:cNvPr id="17444" name="矩形 61"/>
            <p:cNvSpPr>
              <a:spLocks noChangeArrowheads="1"/>
            </p:cNvSpPr>
            <p:nvPr/>
          </p:nvSpPr>
          <p:spPr bwMode="auto">
            <a:xfrm>
              <a:off x="1463254" y="5731056"/>
              <a:ext cx="2818400" cy="369332"/>
            </a:xfrm>
            <a:prstGeom prst="rect">
              <a:avLst/>
            </a:prstGeom>
            <a:noFill/>
            <a:ln w="9525">
              <a:noFill/>
              <a:miter lim="800000"/>
              <a:headEnd/>
              <a:tailEnd/>
            </a:ln>
          </p:spPr>
          <p:txBody>
            <a:bodyPr wrap="none">
              <a:spAutoFit/>
            </a:bodyPr>
            <a:lstStyle/>
            <a:p>
              <a:r>
                <a:rPr lang="en-US" altLang="zh-CN"/>
                <a:t>4</a:t>
              </a:r>
              <a:r>
                <a:rPr lang="zh-CN" altLang="en-US"/>
                <a:t>）</a:t>
              </a:r>
              <a:r>
                <a:rPr lang="zh-CN" altLang="en-US" b="1"/>
                <a:t>计算合成标准不确定度</a:t>
              </a:r>
            </a:p>
          </p:txBody>
        </p:sp>
        <p:graphicFrame>
          <p:nvGraphicFramePr>
            <p:cNvPr id="17412" name="Object 95"/>
            <p:cNvGraphicFramePr>
              <a:graphicFrameLocks/>
            </p:cNvGraphicFramePr>
            <p:nvPr/>
          </p:nvGraphicFramePr>
          <p:xfrm>
            <a:off x="4383405" y="5686425"/>
            <a:ext cx="3051175" cy="401638"/>
          </p:xfrm>
          <a:graphic>
            <a:graphicData uri="http://schemas.openxmlformats.org/presentationml/2006/ole">
              <p:oleObj spid="_x0000_s17412" r:id="rId6" imgW="1879917" imgH="292417" progId="Equation.3">
                <p:embed/>
              </p:oleObj>
            </a:graphicData>
          </a:graphic>
        </p:graphicFrame>
      </p:grpSp>
      <p:sp>
        <p:nvSpPr>
          <p:cNvPr id="17430" name="Rectangle 3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pSp>
        <p:nvGrpSpPr>
          <p:cNvPr id="17431" name="组合 51"/>
          <p:cNvGrpSpPr>
            <a:grpSpLocks/>
          </p:cNvGrpSpPr>
          <p:nvPr/>
        </p:nvGrpSpPr>
        <p:grpSpPr bwMode="auto">
          <a:xfrm>
            <a:off x="346075" y="1804988"/>
            <a:ext cx="8797925" cy="1822450"/>
            <a:chOff x="837912" y="3301114"/>
            <a:chExt cx="8798457" cy="1821808"/>
          </a:xfrm>
        </p:grpSpPr>
        <p:graphicFrame>
          <p:nvGraphicFramePr>
            <p:cNvPr id="17411" name="Object 96"/>
            <p:cNvGraphicFramePr>
              <a:graphicFrameLocks/>
            </p:cNvGraphicFramePr>
            <p:nvPr/>
          </p:nvGraphicFramePr>
          <p:xfrm>
            <a:off x="5654807" y="4300100"/>
            <a:ext cx="1745738" cy="367728"/>
          </p:xfrm>
          <a:graphic>
            <a:graphicData uri="http://schemas.openxmlformats.org/presentationml/2006/ole">
              <p:oleObj spid="_x0000_s17411" r:id="rId7" imgW="1003182" imgH="228818" progId="Equation.3">
                <p:embed/>
              </p:oleObj>
            </a:graphicData>
          </a:graphic>
        </p:graphicFrame>
        <p:grpSp>
          <p:nvGrpSpPr>
            <p:cNvPr id="17437" name="组合 49"/>
            <p:cNvGrpSpPr>
              <a:grpSpLocks/>
            </p:cNvGrpSpPr>
            <p:nvPr/>
          </p:nvGrpSpPr>
          <p:grpSpPr bwMode="auto">
            <a:xfrm>
              <a:off x="837912" y="3301114"/>
              <a:ext cx="8798457" cy="1821808"/>
              <a:chOff x="345543" y="1831040"/>
              <a:chExt cx="8798457" cy="1821808"/>
            </a:xfrm>
          </p:grpSpPr>
          <p:sp>
            <p:nvSpPr>
              <p:cNvPr id="17438" name="TextBox 44"/>
              <p:cNvSpPr txBox="1">
                <a:spLocks noChangeArrowheads="1"/>
              </p:cNvSpPr>
              <p:nvPr/>
            </p:nvSpPr>
            <p:spPr bwMode="auto">
              <a:xfrm>
                <a:off x="1322946" y="1898522"/>
                <a:ext cx="7821054" cy="1754326"/>
              </a:xfrm>
              <a:prstGeom prst="rect">
                <a:avLst/>
              </a:prstGeom>
              <a:noFill/>
              <a:ln w="9525">
                <a:noFill/>
                <a:miter lim="800000"/>
                <a:headEnd/>
                <a:tailEnd/>
              </a:ln>
            </p:spPr>
            <p:txBody>
              <a:bodyPr>
                <a:spAutoFit/>
              </a:bodyPr>
              <a:lstStyle/>
              <a:p>
                <a:pPr>
                  <a:lnSpc>
                    <a:spcPct val="150000"/>
                  </a:lnSpc>
                </a:pPr>
                <a:r>
                  <a:rPr lang="zh-CN" altLang="en-US" b="1"/>
                  <a:t>用螺旋测微计测量小钢球的直径</a:t>
                </a:r>
                <a:r>
                  <a:rPr lang="en-US" altLang="zh-CN" b="1" i="1"/>
                  <a:t>d</a:t>
                </a:r>
                <a:r>
                  <a:rPr lang="zh-CN" altLang="en-US" b="1"/>
                  <a:t>，</a:t>
                </a:r>
                <a:r>
                  <a:rPr lang="en-US" altLang="zh-CN" b="1"/>
                  <a:t>6</a:t>
                </a:r>
                <a:r>
                  <a:rPr lang="zh-CN" altLang="en-US" b="1"/>
                  <a:t>次的测量值 是（</a:t>
                </a:r>
                <a:r>
                  <a:rPr lang="en-US" altLang="zh-CN" b="1"/>
                  <a:t>6.995 </a:t>
                </a:r>
                <a:r>
                  <a:rPr lang="zh-CN" altLang="en-US" b="1"/>
                  <a:t>， </a:t>
                </a:r>
                <a:r>
                  <a:rPr lang="en-US" altLang="zh-CN" b="1"/>
                  <a:t>6.998 , </a:t>
                </a:r>
              </a:p>
              <a:p>
                <a:pPr>
                  <a:lnSpc>
                    <a:spcPct val="150000"/>
                  </a:lnSpc>
                </a:pPr>
                <a:r>
                  <a:rPr lang="en-US" altLang="zh-CN" b="1"/>
                  <a:t>6.997 , 6.994 , 6.993 , 6.994 </a:t>
                </a:r>
                <a:r>
                  <a:rPr lang="zh-CN" altLang="en-US" b="1"/>
                  <a:t>）</a:t>
                </a:r>
                <a:r>
                  <a:rPr lang="en-US" altLang="zh-CN" b="1"/>
                  <a:t>mm, </a:t>
                </a:r>
                <a:r>
                  <a:rPr lang="zh-CN" altLang="en-US" b="1"/>
                  <a:t>螺旋测微计零点读数值（零记数）为</a:t>
                </a:r>
                <a:r>
                  <a:rPr lang="en-US" b="1"/>
                  <a:t> </a:t>
                </a:r>
              </a:p>
              <a:p>
                <a:pPr>
                  <a:lnSpc>
                    <a:spcPct val="150000"/>
                  </a:lnSpc>
                </a:pPr>
                <a:r>
                  <a:rPr lang="en-US" altLang="zh-CN" b="1"/>
                  <a:t>–0.003 mm, </a:t>
                </a:r>
                <a:r>
                  <a:rPr lang="zh-CN" altLang="en-US" b="1"/>
                  <a:t>螺旋测微计的允许误差限                                </a:t>
                </a:r>
                <a:r>
                  <a:rPr lang="en-US" b="1"/>
                  <a:t> </a:t>
                </a:r>
                <a:r>
                  <a:rPr lang="zh-CN" altLang="en-US" b="1"/>
                  <a:t>，计算相应不确定度并写出测量结果。</a:t>
                </a:r>
              </a:p>
            </p:txBody>
          </p:sp>
          <p:grpSp>
            <p:nvGrpSpPr>
              <p:cNvPr id="17439" name="组合 42"/>
              <p:cNvGrpSpPr>
                <a:grpSpLocks/>
              </p:cNvGrpSpPr>
              <p:nvPr/>
            </p:nvGrpSpPr>
            <p:grpSpPr bwMode="auto">
              <a:xfrm>
                <a:off x="345543" y="1831040"/>
                <a:ext cx="8704672" cy="1734652"/>
                <a:chOff x="345543" y="1831040"/>
                <a:chExt cx="8704672" cy="1734652"/>
              </a:xfrm>
            </p:grpSpPr>
            <p:grpSp>
              <p:nvGrpSpPr>
                <p:cNvPr id="17440" name="组合 45"/>
                <p:cNvGrpSpPr>
                  <a:grpSpLocks/>
                </p:cNvGrpSpPr>
                <p:nvPr/>
              </p:nvGrpSpPr>
              <p:grpSpPr bwMode="auto">
                <a:xfrm>
                  <a:off x="345543" y="1831040"/>
                  <a:ext cx="914400" cy="970156"/>
                  <a:chOff x="624469" y="5742878"/>
                  <a:chExt cx="914400" cy="914400"/>
                </a:xfrm>
              </p:grpSpPr>
              <p:sp>
                <p:nvSpPr>
                  <p:cNvPr id="17442" name="TextBox 46"/>
                  <p:cNvSpPr txBox="1">
                    <a:spLocks noChangeArrowheads="1"/>
                  </p:cNvSpPr>
                  <p:nvPr/>
                </p:nvSpPr>
                <p:spPr bwMode="auto">
                  <a:xfrm>
                    <a:off x="869795" y="6122020"/>
                    <a:ext cx="441146" cy="400110"/>
                  </a:xfrm>
                  <a:prstGeom prst="rect">
                    <a:avLst/>
                  </a:prstGeom>
                  <a:noFill/>
                  <a:ln w="9525">
                    <a:noFill/>
                    <a:miter lim="800000"/>
                    <a:headEnd/>
                    <a:tailEnd/>
                  </a:ln>
                </p:spPr>
                <p:txBody>
                  <a:bodyPr wrap="none">
                    <a:spAutoFit/>
                  </a:bodyPr>
                  <a:lstStyle/>
                  <a:p>
                    <a:r>
                      <a:rPr lang="zh-CN" altLang="en-US" sz="2000" b="1">
                        <a:solidFill>
                          <a:srgbClr val="FF0000"/>
                        </a:solidFill>
                      </a:rPr>
                      <a:t>例</a:t>
                    </a:r>
                  </a:p>
                </p:txBody>
              </p:sp>
              <p:sp>
                <p:nvSpPr>
                  <p:cNvPr id="48" name="笑脸 47"/>
                  <p:cNvSpPr/>
                  <p:nvPr/>
                </p:nvSpPr>
                <p:spPr>
                  <a:xfrm>
                    <a:off x="624469" y="5742878"/>
                    <a:ext cx="914455" cy="913895"/>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
              <p:nvSpPr>
                <p:cNvPr id="37" name="圆角矩形 36"/>
                <p:cNvSpPr/>
                <p:nvPr/>
              </p:nvSpPr>
              <p:spPr>
                <a:xfrm>
                  <a:off x="1317152" y="1935778"/>
                  <a:ext cx="7733180" cy="1629788"/>
                </a:xfrm>
                <a:prstGeom prst="round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grpSp>
      <p:sp>
        <p:nvSpPr>
          <p:cNvPr id="17432" name="Rectangle 4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pSp>
        <p:nvGrpSpPr>
          <p:cNvPr id="17433" name="组合 48"/>
          <p:cNvGrpSpPr>
            <a:grpSpLocks/>
          </p:cNvGrpSpPr>
          <p:nvPr/>
        </p:nvGrpSpPr>
        <p:grpSpPr bwMode="auto">
          <a:xfrm>
            <a:off x="1176338" y="6257925"/>
            <a:ext cx="4427537" cy="368300"/>
            <a:chOff x="1474720" y="6321400"/>
            <a:chExt cx="3349845" cy="369332"/>
          </a:xfrm>
        </p:grpSpPr>
        <p:sp>
          <p:nvSpPr>
            <p:cNvPr id="17436" name="矩形 64"/>
            <p:cNvSpPr>
              <a:spLocks noChangeArrowheads="1"/>
            </p:cNvSpPr>
            <p:nvPr/>
          </p:nvSpPr>
          <p:spPr bwMode="auto">
            <a:xfrm>
              <a:off x="1474720" y="6321400"/>
              <a:ext cx="1419035" cy="369332"/>
            </a:xfrm>
            <a:prstGeom prst="rect">
              <a:avLst/>
            </a:prstGeom>
            <a:noFill/>
            <a:ln w="9525">
              <a:noFill/>
              <a:miter lim="800000"/>
              <a:headEnd/>
              <a:tailEnd/>
            </a:ln>
          </p:spPr>
          <p:txBody>
            <a:bodyPr wrap="none">
              <a:spAutoFit/>
            </a:bodyPr>
            <a:lstStyle/>
            <a:p>
              <a:r>
                <a:rPr lang="en-US" altLang="zh-CN"/>
                <a:t>5</a:t>
              </a:r>
              <a:r>
                <a:rPr lang="zh-CN" altLang="en-US"/>
                <a:t>）</a:t>
              </a:r>
              <a:r>
                <a:rPr lang="zh-CN" altLang="en-US" b="1"/>
                <a:t>测量结果 </a:t>
              </a:r>
            </a:p>
          </p:txBody>
        </p:sp>
        <p:graphicFrame>
          <p:nvGraphicFramePr>
            <p:cNvPr id="17410" name="Object 97"/>
            <p:cNvGraphicFramePr>
              <a:graphicFrameLocks/>
            </p:cNvGraphicFramePr>
            <p:nvPr/>
          </p:nvGraphicFramePr>
          <p:xfrm>
            <a:off x="2763128" y="6326848"/>
            <a:ext cx="2061437" cy="328612"/>
          </p:xfrm>
          <a:graphic>
            <a:graphicData uri="http://schemas.openxmlformats.org/presentationml/2006/ole">
              <p:oleObj spid="_x0000_s17410" r:id="rId8" imgW="1472239" imgH="203341" progId="Equation.3">
                <p:embed/>
              </p:oleObj>
            </a:graphicData>
          </a:graphic>
        </p:graphicFrame>
      </p:grpSp>
      <p:sp>
        <p:nvSpPr>
          <p:cNvPr id="17434" name="TextBox 57"/>
          <p:cNvSpPr txBox="1">
            <a:spLocks noChangeArrowheads="1"/>
          </p:cNvSpPr>
          <p:nvPr/>
        </p:nvSpPr>
        <p:spPr bwMode="auto">
          <a:xfrm>
            <a:off x="606425" y="3694113"/>
            <a:ext cx="649288" cy="369887"/>
          </a:xfrm>
          <a:prstGeom prst="rect">
            <a:avLst/>
          </a:prstGeom>
          <a:noFill/>
          <a:ln w="9525">
            <a:noFill/>
            <a:miter lim="800000"/>
            <a:headEnd/>
            <a:tailEnd/>
          </a:ln>
        </p:spPr>
        <p:txBody>
          <a:bodyPr wrap="none">
            <a:spAutoFit/>
          </a:bodyPr>
          <a:lstStyle/>
          <a:p>
            <a:r>
              <a:rPr lang="zh-CN" altLang="en-US" b="1"/>
              <a:t>解：</a:t>
            </a:r>
          </a:p>
        </p:txBody>
      </p:sp>
      <p:sp>
        <p:nvSpPr>
          <p:cNvPr id="55" name="椭圆 54"/>
          <p:cNvSpPr/>
          <p:nvPr/>
        </p:nvSpPr>
        <p:spPr>
          <a:xfrm>
            <a:off x="6529388" y="5603875"/>
            <a:ext cx="93662" cy="5032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Tree>
  </p:cSld>
  <p:clrMapOvr>
    <a:masterClrMapping/>
  </p:clrMapOvr>
  <p:transition spd="med">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矩形 7"/>
          <p:cNvSpPr>
            <a:spLocks noChangeArrowheads="1"/>
          </p:cNvSpPr>
          <p:nvPr/>
        </p:nvSpPr>
        <p:spPr bwMode="auto">
          <a:xfrm>
            <a:off x="831850" y="1069975"/>
            <a:ext cx="7977188" cy="763588"/>
          </a:xfrm>
          <a:prstGeom prst="rect">
            <a:avLst/>
          </a:prstGeom>
          <a:noFill/>
          <a:ln w="9525">
            <a:solidFill>
              <a:srgbClr val="0070C0"/>
            </a:solidFill>
            <a:miter lim="800000"/>
            <a:headEnd/>
            <a:tailEnd/>
          </a:ln>
        </p:spPr>
        <p:txBody>
          <a:bodyPr>
            <a:spAutoFit/>
          </a:bodyPr>
          <a:lstStyle/>
          <a:p>
            <a:pPr>
              <a:lnSpc>
                <a:spcPts val="2800"/>
              </a:lnSpc>
            </a:pPr>
            <a:r>
              <a:rPr lang="zh-CN" altLang="en-US" sz="2000" b="1">
                <a:solidFill>
                  <a:srgbClr val="FF0000"/>
                </a:solidFill>
                <a:latin typeface="黑体" pitchFamily="2" charset="-122"/>
                <a:ea typeface="黑体" pitchFamily="2" charset="-122"/>
              </a:rPr>
              <a:t>    间接测量结果</a:t>
            </a:r>
            <a:r>
              <a:rPr lang="zh-CN" altLang="en-US" sz="2000" b="1">
                <a:solidFill>
                  <a:srgbClr val="0070C0"/>
                </a:solidFill>
                <a:latin typeface="黑体" pitchFamily="2" charset="-122"/>
                <a:ea typeface="黑体" pitchFamily="2" charset="-122"/>
              </a:rPr>
              <a:t>的有效数字由计算出的相应不确定度确定：不确定度有效数字所在位与测量结果有效数字可疑位对齐。</a:t>
            </a:r>
          </a:p>
        </p:txBody>
      </p:sp>
      <p:sp>
        <p:nvSpPr>
          <p:cNvPr id="18439" name="矩形 14"/>
          <p:cNvSpPr>
            <a:spLocks noChangeArrowheads="1"/>
          </p:cNvSpPr>
          <p:nvPr/>
        </p:nvSpPr>
        <p:spPr bwMode="auto">
          <a:xfrm>
            <a:off x="1628775" y="307975"/>
            <a:ext cx="5915025" cy="492125"/>
          </a:xfrm>
          <a:prstGeom prst="rect">
            <a:avLst/>
          </a:prstGeom>
          <a:noFill/>
          <a:ln w="9525">
            <a:noFill/>
            <a:miter lim="800000"/>
            <a:headEnd/>
            <a:tailEnd/>
          </a:ln>
        </p:spPr>
        <p:txBody>
          <a:bodyPr>
            <a:spAutoFit/>
          </a:bodyPr>
          <a:lstStyle/>
          <a:p>
            <a:r>
              <a:rPr lang="en-US" altLang="zh-CN" sz="2600" b="1">
                <a:solidFill>
                  <a:srgbClr val="00B050"/>
                </a:solidFill>
                <a:latin typeface="微软雅黑" pitchFamily="34" charset="-122"/>
                <a:ea typeface="微软雅黑" pitchFamily="34" charset="-122"/>
              </a:rPr>
              <a:t>5. </a:t>
            </a:r>
            <a:r>
              <a:rPr lang="zh-CN" altLang="en-US" sz="2600" b="1">
                <a:solidFill>
                  <a:srgbClr val="00B050"/>
                </a:solidFill>
                <a:latin typeface="微软雅黑" pitchFamily="34" charset="-122"/>
                <a:ea typeface="微软雅黑" pitchFamily="34" charset="-122"/>
              </a:rPr>
              <a:t>测量结果有效数字位数的确定</a:t>
            </a:r>
          </a:p>
        </p:txBody>
      </p:sp>
      <p:sp>
        <p:nvSpPr>
          <p:cNvPr id="18440"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pSp>
        <p:nvGrpSpPr>
          <p:cNvPr id="18441" name="组合 49"/>
          <p:cNvGrpSpPr>
            <a:grpSpLocks/>
          </p:cNvGrpSpPr>
          <p:nvPr/>
        </p:nvGrpSpPr>
        <p:grpSpPr bwMode="auto">
          <a:xfrm>
            <a:off x="1792288" y="6207125"/>
            <a:ext cx="3543300" cy="369888"/>
            <a:chOff x="1228953" y="5888737"/>
            <a:chExt cx="3543414" cy="369332"/>
          </a:xfrm>
        </p:grpSpPr>
        <p:graphicFrame>
          <p:nvGraphicFramePr>
            <p:cNvPr id="18437" name="Object 48"/>
            <p:cNvGraphicFramePr>
              <a:graphicFrameLocks/>
            </p:cNvGraphicFramePr>
            <p:nvPr/>
          </p:nvGraphicFramePr>
          <p:xfrm>
            <a:off x="3115017" y="5932998"/>
            <a:ext cx="1657350" cy="320675"/>
          </p:xfrm>
          <a:graphic>
            <a:graphicData uri="http://schemas.openxmlformats.org/presentationml/2006/ole">
              <p:oleObj spid="_x0000_s18437" name="公式" r:id="rId3" imgW="1054080" imgH="203040" progId="Equation.3">
                <p:embed/>
              </p:oleObj>
            </a:graphicData>
          </a:graphic>
        </p:graphicFrame>
        <p:sp>
          <p:nvSpPr>
            <p:cNvPr id="18457" name="TextBox 44"/>
            <p:cNvSpPr txBox="1">
              <a:spLocks noChangeArrowheads="1"/>
            </p:cNvSpPr>
            <p:nvPr/>
          </p:nvSpPr>
          <p:spPr bwMode="auto">
            <a:xfrm>
              <a:off x="1228953" y="5888737"/>
              <a:ext cx="1686680" cy="369332"/>
            </a:xfrm>
            <a:prstGeom prst="rect">
              <a:avLst/>
            </a:prstGeom>
            <a:noFill/>
            <a:ln w="9525">
              <a:noFill/>
              <a:miter lim="800000"/>
              <a:headEnd/>
              <a:tailEnd/>
            </a:ln>
          </p:spPr>
          <p:txBody>
            <a:bodyPr wrap="none">
              <a:spAutoFit/>
            </a:bodyPr>
            <a:lstStyle/>
            <a:p>
              <a:r>
                <a:rPr lang="zh-CN" altLang="en-US" b="1"/>
                <a:t>（</a:t>
              </a:r>
              <a:r>
                <a:rPr lang="en-US" altLang="zh-CN"/>
                <a:t>3</a:t>
              </a:r>
              <a:r>
                <a:rPr lang="zh-CN" altLang="en-US" b="1"/>
                <a:t>）测量结果</a:t>
              </a:r>
            </a:p>
          </p:txBody>
        </p:sp>
      </p:grpSp>
      <p:grpSp>
        <p:nvGrpSpPr>
          <p:cNvPr id="18442" name="组合 47"/>
          <p:cNvGrpSpPr>
            <a:grpSpLocks/>
          </p:cNvGrpSpPr>
          <p:nvPr/>
        </p:nvGrpSpPr>
        <p:grpSpPr bwMode="auto">
          <a:xfrm>
            <a:off x="1763713" y="3251200"/>
            <a:ext cx="5124450" cy="369888"/>
            <a:chOff x="1154583" y="3115056"/>
            <a:chExt cx="5124387" cy="369332"/>
          </a:xfrm>
        </p:grpSpPr>
        <p:graphicFrame>
          <p:nvGraphicFramePr>
            <p:cNvPr id="18436" name="Object 49"/>
            <p:cNvGraphicFramePr>
              <a:graphicFrameLocks/>
            </p:cNvGraphicFramePr>
            <p:nvPr/>
          </p:nvGraphicFramePr>
          <p:xfrm>
            <a:off x="3883432" y="3137930"/>
            <a:ext cx="2395538" cy="322262"/>
          </p:xfrm>
          <a:graphic>
            <a:graphicData uri="http://schemas.openxmlformats.org/presentationml/2006/ole">
              <p:oleObj spid="_x0000_s18436" r:id="rId4" imgW="1702117" imgH="228917" progId="Equation.3">
                <p:embed/>
              </p:oleObj>
            </a:graphicData>
          </a:graphic>
        </p:graphicFrame>
        <p:sp>
          <p:nvSpPr>
            <p:cNvPr id="18456" name="TextBox 45"/>
            <p:cNvSpPr txBox="1">
              <a:spLocks noChangeArrowheads="1"/>
            </p:cNvSpPr>
            <p:nvPr/>
          </p:nvSpPr>
          <p:spPr bwMode="auto">
            <a:xfrm>
              <a:off x="1154583" y="3115056"/>
              <a:ext cx="2379177" cy="369332"/>
            </a:xfrm>
            <a:prstGeom prst="rect">
              <a:avLst/>
            </a:prstGeom>
            <a:noFill/>
            <a:ln w="9525">
              <a:noFill/>
              <a:miter lim="800000"/>
              <a:headEnd/>
              <a:tailEnd/>
            </a:ln>
          </p:spPr>
          <p:txBody>
            <a:bodyPr wrap="none">
              <a:spAutoFit/>
            </a:bodyPr>
            <a:lstStyle/>
            <a:p>
              <a:r>
                <a:rPr lang="zh-CN" altLang="en-US" b="1"/>
                <a:t>（</a:t>
              </a:r>
              <a:r>
                <a:rPr lang="en-US" altLang="zh-CN"/>
                <a:t>1</a:t>
              </a:r>
              <a:r>
                <a:rPr lang="zh-CN" altLang="en-US" b="1"/>
                <a:t>）计算串联总电阻</a:t>
              </a:r>
            </a:p>
          </p:txBody>
        </p:sp>
      </p:grpSp>
      <p:sp>
        <p:nvSpPr>
          <p:cNvPr id="18443" name="TextBox 46"/>
          <p:cNvSpPr txBox="1">
            <a:spLocks noChangeArrowheads="1"/>
          </p:cNvSpPr>
          <p:nvPr/>
        </p:nvSpPr>
        <p:spPr bwMode="auto">
          <a:xfrm>
            <a:off x="1781175" y="3757613"/>
            <a:ext cx="4951413" cy="369887"/>
          </a:xfrm>
          <a:prstGeom prst="rect">
            <a:avLst/>
          </a:prstGeom>
          <a:noFill/>
          <a:ln w="9525">
            <a:noFill/>
            <a:miter lim="800000"/>
            <a:headEnd/>
            <a:tailEnd/>
          </a:ln>
        </p:spPr>
        <p:txBody>
          <a:bodyPr wrap="none">
            <a:spAutoFit/>
          </a:bodyPr>
          <a:lstStyle/>
          <a:p>
            <a:r>
              <a:rPr lang="zh-CN" altLang="en-US" b="1"/>
              <a:t>（</a:t>
            </a:r>
            <a:r>
              <a:rPr lang="en-US" altLang="zh-CN"/>
              <a:t>2</a:t>
            </a:r>
            <a:r>
              <a:rPr lang="zh-CN" altLang="en-US" b="1"/>
              <a:t>）计算合成标准不确定度（利用传递公式）</a:t>
            </a:r>
          </a:p>
        </p:txBody>
      </p:sp>
      <p:graphicFrame>
        <p:nvGraphicFramePr>
          <p:cNvPr id="38952" name="Object 50"/>
          <p:cNvGraphicFramePr>
            <a:graphicFrameLocks/>
          </p:cNvGraphicFramePr>
          <p:nvPr/>
        </p:nvGraphicFramePr>
        <p:xfrm>
          <a:off x="2463800" y="4357688"/>
          <a:ext cx="5884863" cy="1163637"/>
        </p:xfrm>
        <a:graphic>
          <a:graphicData uri="http://schemas.openxmlformats.org/presentationml/2006/ole">
            <p:oleObj spid="_x0000_s18434" r:id="rId5" imgW="4572317" imgH="787717" progId="">
              <p:embed/>
            </p:oleObj>
          </a:graphicData>
        </a:graphic>
      </p:graphicFrame>
      <p:sp>
        <p:nvSpPr>
          <p:cNvPr id="18444" name="TextBox 51"/>
          <p:cNvSpPr txBox="1">
            <a:spLocks noChangeArrowheads="1"/>
          </p:cNvSpPr>
          <p:nvPr/>
        </p:nvSpPr>
        <p:spPr bwMode="auto">
          <a:xfrm>
            <a:off x="2673350" y="5672138"/>
            <a:ext cx="1358900" cy="368300"/>
          </a:xfrm>
          <a:prstGeom prst="rect">
            <a:avLst/>
          </a:prstGeom>
          <a:noFill/>
          <a:ln w="9525">
            <a:noFill/>
            <a:miter lim="800000"/>
            <a:headEnd/>
            <a:tailEnd/>
          </a:ln>
        </p:spPr>
        <p:txBody>
          <a:bodyPr wrap="none">
            <a:spAutoFit/>
          </a:bodyPr>
          <a:lstStyle/>
          <a:p>
            <a:r>
              <a:rPr lang="en-US" altLang="zh-CN">
                <a:latin typeface="Times New Roman" pitchFamily="18" charset="0"/>
                <a:cs typeface="Times New Roman" pitchFamily="18" charset="0"/>
              </a:rPr>
              <a:t>= 0.67201</a:t>
            </a:r>
            <a:r>
              <a:rPr lang="el-GR" altLang="zh-CN">
                <a:latin typeface="Times New Roman" pitchFamily="18" charset="0"/>
                <a:cs typeface="Times New Roman" pitchFamily="18" charset="0"/>
              </a:rPr>
              <a:t> Ω</a:t>
            </a:r>
            <a:endParaRPr lang="zh-CN" altLang="en-US">
              <a:latin typeface="Times New Roman" pitchFamily="18" charset="0"/>
              <a:cs typeface="Times New Roman" pitchFamily="18" charset="0"/>
            </a:endParaRPr>
          </a:p>
        </p:txBody>
      </p:sp>
      <p:sp>
        <p:nvSpPr>
          <p:cNvPr id="18445" name="TextBox 52"/>
          <p:cNvSpPr txBox="1">
            <a:spLocks noChangeArrowheads="1"/>
          </p:cNvSpPr>
          <p:nvPr/>
        </p:nvSpPr>
        <p:spPr bwMode="auto">
          <a:xfrm>
            <a:off x="4149725" y="5683250"/>
            <a:ext cx="896938" cy="369888"/>
          </a:xfrm>
          <a:prstGeom prst="rect">
            <a:avLst/>
          </a:prstGeom>
          <a:noFill/>
          <a:ln w="9525">
            <a:noFill/>
            <a:miter lim="800000"/>
            <a:headEnd/>
            <a:tailEnd/>
          </a:ln>
        </p:spPr>
        <p:txBody>
          <a:bodyPr wrap="none">
            <a:spAutoFit/>
          </a:bodyPr>
          <a:lstStyle/>
          <a:p>
            <a:r>
              <a:rPr lang="en-US" altLang="zh-CN">
                <a:latin typeface="Times New Roman" pitchFamily="18" charset="0"/>
                <a:cs typeface="Times New Roman" pitchFamily="18" charset="0"/>
              </a:rPr>
              <a:t>= 0.7 </a:t>
            </a:r>
            <a:r>
              <a:rPr lang="el-GR" altLang="zh-CN">
                <a:latin typeface="Times New Roman" pitchFamily="18" charset="0"/>
                <a:cs typeface="Times New Roman" pitchFamily="18" charset="0"/>
              </a:rPr>
              <a:t>Ω</a:t>
            </a:r>
            <a:endParaRPr lang="zh-CN" altLang="en-US">
              <a:latin typeface="Times New Roman" pitchFamily="18" charset="0"/>
              <a:cs typeface="Times New Roman" pitchFamily="18" charset="0"/>
            </a:endParaRPr>
          </a:p>
        </p:txBody>
      </p:sp>
      <p:sp>
        <p:nvSpPr>
          <p:cNvPr id="54" name="椭圆 53"/>
          <p:cNvSpPr/>
          <p:nvPr/>
        </p:nvSpPr>
        <p:spPr>
          <a:xfrm>
            <a:off x="3316288" y="5591175"/>
            <a:ext cx="111125"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18447" name="TextBox 56"/>
          <p:cNvSpPr txBox="1">
            <a:spLocks noChangeArrowheads="1"/>
          </p:cNvSpPr>
          <p:nvPr/>
        </p:nvSpPr>
        <p:spPr bwMode="auto">
          <a:xfrm>
            <a:off x="1482725" y="3579813"/>
            <a:ext cx="650875" cy="369887"/>
          </a:xfrm>
          <a:prstGeom prst="rect">
            <a:avLst/>
          </a:prstGeom>
          <a:noFill/>
          <a:ln w="9525">
            <a:noFill/>
            <a:miter lim="800000"/>
            <a:headEnd/>
            <a:tailEnd/>
          </a:ln>
        </p:spPr>
        <p:txBody>
          <a:bodyPr wrap="none">
            <a:spAutoFit/>
          </a:bodyPr>
          <a:lstStyle/>
          <a:p>
            <a:r>
              <a:rPr lang="zh-CN" altLang="en-US" b="1"/>
              <a:t>解：</a:t>
            </a:r>
          </a:p>
        </p:txBody>
      </p:sp>
      <p:grpSp>
        <p:nvGrpSpPr>
          <p:cNvPr id="18448" name="组合 57"/>
          <p:cNvGrpSpPr>
            <a:grpSpLocks/>
          </p:cNvGrpSpPr>
          <p:nvPr/>
        </p:nvGrpSpPr>
        <p:grpSpPr bwMode="auto">
          <a:xfrm>
            <a:off x="455613" y="2071688"/>
            <a:ext cx="8535987" cy="969962"/>
            <a:chOff x="397085" y="2189234"/>
            <a:chExt cx="8535900" cy="970156"/>
          </a:xfrm>
        </p:grpSpPr>
        <p:grpSp>
          <p:nvGrpSpPr>
            <p:cNvPr id="18449" name="组合 40"/>
            <p:cNvGrpSpPr>
              <a:grpSpLocks/>
            </p:cNvGrpSpPr>
            <p:nvPr/>
          </p:nvGrpSpPr>
          <p:grpSpPr bwMode="auto">
            <a:xfrm>
              <a:off x="1324708" y="2190140"/>
              <a:ext cx="7608277" cy="923330"/>
              <a:chOff x="1324708" y="2190140"/>
              <a:chExt cx="7608277" cy="923330"/>
            </a:xfrm>
          </p:grpSpPr>
          <p:sp>
            <p:nvSpPr>
              <p:cNvPr id="55" name="圆角矩形 54"/>
              <p:cNvSpPr/>
              <p:nvPr/>
            </p:nvSpPr>
            <p:spPr>
              <a:xfrm>
                <a:off x="1359101" y="2216226"/>
                <a:ext cx="7529435" cy="879651"/>
              </a:xfrm>
              <a:prstGeom prst="round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nvGrpSpPr>
              <p:cNvPr id="18454" name="组合 39"/>
              <p:cNvGrpSpPr>
                <a:grpSpLocks/>
              </p:cNvGrpSpPr>
              <p:nvPr/>
            </p:nvGrpSpPr>
            <p:grpSpPr bwMode="auto">
              <a:xfrm>
                <a:off x="1324708" y="2190140"/>
                <a:ext cx="7608277" cy="923330"/>
                <a:chOff x="1324708" y="2190140"/>
                <a:chExt cx="7608277" cy="923330"/>
              </a:xfrm>
            </p:grpSpPr>
            <p:sp>
              <p:nvSpPr>
                <p:cNvPr id="18455" name="Rectangle 12"/>
                <p:cNvSpPr>
                  <a:spLocks noChangeArrowheads="1"/>
                </p:cNvSpPr>
                <p:nvPr/>
              </p:nvSpPr>
              <p:spPr bwMode="auto">
                <a:xfrm>
                  <a:off x="1324708" y="2190140"/>
                  <a:ext cx="7608277" cy="923330"/>
                </a:xfrm>
                <a:prstGeom prst="rect">
                  <a:avLst/>
                </a:prstGeom>
                <a:noFill/>
                <a:ln w="9525">
                  <a:noFill/>
                  <a:miter lim="800000"/>
                  <a:headEnd/>
                  <a:tailEnd/>
                </a:ln>
              </p:spPr>
              <p:txBody>
                <a:bodyPr anchor="ctr">
                  <a:spAutoFit/>
                </a:bodyPr>
                <a:lstStyle/>
                <a:p>
                  <a:pPr defTabSz="914400">
                    <a:lnSpc>
                      <a:spcPct val="150000"/>
                    </a:lnSpc>
                  </a:pPr>
                  <a:r>
                    <a:rPr lang="zh-CN" altLang="en-US" b="1">
                      <a:cs typeface="Times New Roman" pitchFamily="18" charset="0"/>
                    </a:rPr>
                    <a:t>有</a:t>
                  </a:r>
                  <a:r>
                    <a:rPr lang="en-US" altLang="zh-CN" b="1">
                      <a:cs typeface="Times New Roman" pitchFamily="18" charset="0"/>
                    </a:rPr>
                    <a:t>3</a:t>
                  </a:r>
                  <a:r>
                    <a:rPr lang="zh-CN" altLang="en-US" b="1">
                      <a:cs typeface="Times New Roman" pitchFamily="18" charset="0"/>
                    </a:rPr>
                    <a:t>个电阻串联使用，                                 </a:t>
                  </a:r>
                  <a:endParaRPr lang="en-US" altLang="zh-CN" b="1">
                    <a:cs typeface="Times New Roman" pitchFamily="18" charset="0"/>
                  </a:endParaRPr>
                </a:p>
                <a:p>
                  <a:pPr defTabSz="914400">
                    <a:lnSpc>
                      <a:spcPct val="150000"/>
                    </a:lnSpc>
                  </a:pPr>
                  <a:r>
                    <a:rPr lang="zh-CN" altLang="en-US" b="1">
                      <a:cs typeface="Times New Roman" pitchFamily="18" charset="0"/>
                    </a:rPr>
                    <a:t>求串联后的总电阻 </a:t>
                  </a:r>
                  <a:r>
                    <a:rPr lang="en-US" altLang="zh-CN" b="1" i="1">
                      <a:latin typeface="Times New Roman" pitchFamily="18" charset="0"/>
                      <a:cs typeface="Times New Roman" pitchFamily="18" charset="0"/>
                    </a:rPr>
                    <a:t>R </a:t>
                  </a:r>
                  <a:r>
                    <a:rPr lang="zh-CN" altLang="en-US" b="1">
                      <a:cs typeface="Times New Roman" pitchFamily="18" charset="0"/>
                    </a:rPr>
                    <a:t>和不确定度 </a:t>
                  </a:r>
                  <a:r>
                    <a:rPr lang="en-US" altLang="zh-CN" b="1" i="1">
                      <a:latin typeface="Times New Roman" pitchFamily="18" charset="0"/>
                      <a:cs typeface="Times New Roman" pitchFamily="18" charset="0"/>
                    </a:rPr>
                    <a:t>u</a:t>
                  </a:r>
                  <a:r>
                    <a:rPr lang="zh-CN" altLang="en-US" b="1">
                      <a:cs typeface="Times New Roman" pitchFamily="18" charset="0"/>
                    </a:rPr>
                    <a:t>。</a:t>
                  </a:r>
                  <a:endParaRPr lang="zh-CN" altLang="en-US" b="1">
                    <a:latin typeface="Arial" pitchFamily="34" charset="0"/>
                  </a:endParaRPr>
                </a:p>
              </p:txBody>
            </p:sp>
            <p:graphicFrame>
              <p:nvGraphicFramePr>
                <p:cNvPr id="18435" name="Object 54"/>
                <p:cNvGraphicFramePr>
                  <a:graphicFrameLocks/>
                </p:cNvGraphicFramePr>
                <p:nvPr/>
              </p:nvGraphicFramePr>
              <p:xfrm>
                <a:off x="3595810" y="2314330"/>
                <a:ext cx="5199063" cy="355600"/>
              </p:xfrm>
              <a:graphic>
                <a:graphicData uri="http://schemas.openxmlformats.org/presentationml/2006/ole">
                  <p:oleObj spid="_x0000_s18435" r:id="rId6" imgW="3683317" imgH="228917" progId="Equation.3">
                    <p:embed/>
                  </p:oleObj>
                </a:graphicData>
              </a:graphic>
            </p:graphicFrame>
          </p:grpSp>
        </p:grpSp>
        <p:grpSp>
          <p:nvGrpSpPr>
            <p:cNvPr id="18450" name="组合 50"/>
            <p:cNvGrpSpPr>
              <a:grpSpLocks/>
            </p:cNvGrpSpPr>
            <p:nvPr/>
          </p:nvGrpSpPr>
          <p:grpSpPr bwMode="auto">
            <a:xfrm>
              <a:off x="397085" y="2189234"/>
              <a:ext cx="909232" cy="970156"/>
              <a:chOff x="572931" y="3748403"/>
              <a:chExt cx="909232" cy="970156"/>
            </a:xfrm>
          </p:grpSpPr>
          <p:sp>
            <p:nvSpPr>
              <p:cNvPr id="18451" name="TextBox 41"/>
              <p:cNvSpPr txBox="1">
                <a:spLocks noChangeArrowheads="1"/>
              </p:cNvSpPr>
              <p:nvPr/>
            </p:nvSpPr>
            <p:spPr bwMode="auto">
              <a:xfrm>
                <a:off x="816870" y="4150663"/>
                <a:ext cx="438653" cy="424507"/>
              </a:xfrm>
              <a:prstGeom prst="rect">
                <a:avLst/>
              </a:prstGeom>
              <a:noFill/>
              <a:ln w="9525">
                <a:noFill/>
                <a:miter lim="800000"/>
                <a:headEnd/>
                <a:tailEnd/>
              </a:ln>
            </p:spPr>
            <p:txBody>
              <a:bodyPr wrap="none">
                <a:spAutoFit/>
              </a:bodyPr>
              <a:lstStyle/>
              <a:p>
                <a:r>
                  <a:rPr lang="zh-CN" altLang="en-US" sz="2000" b="1">
                    <a:solidFill>
                      <a:srgbClr val="FF0000"/>
                    </a:solidFill>
                  </a:rPr>
                  <a:t>例</a:t>
                </a:r>
              </a:p>
            </p:txBody>
          </p:sp>
          <p:sp>
            <p:nvSpPr>
              <p:cNvPr id="49" name="笑脸 48"/>
              <p:cNvSpPr/>
              <p:nvPr/>
            </p:nvSpPr>
            <p:spPr>
              <a:xfrm>
                <a:off x="572931" y="3748403"/>
                <a:ext cx="909628" cy="970156"/>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spTree>
  </p:cSld>
  <p:clrMapOvr>
    <a:masterClrMapping/>
  </p:clrMapOvr>
  <p:transition spd="med">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矩形 9"/>
          <p:cNvSpPr>
            <a:spLocks noChangeArrowheads="1"/>
          </p:cNvSpPr>
          <p:nvPr/>
        </p:nvSpPr>
        <p:spPr bwMode="auto">
          <a:xfrm>
            <a:off x="1628775" y="307975"/>
            <a:ext cx="5915025" cy="492125"/>
          </a:xfrm>
          <a:prstGeom prst="rect">
            <a:avLst/>
          </a:prstGeom>
          <a:noFill/>
          <a:ln w="9525">
            <a:noFill/>
            <a:miter lim="800000"/>
            <a:headEnd/>
            <a:tailEnd/>
          </a:ln>
        </p:spPr>
        <p:txBody>
          <a:bodyPr>
            <a:spAutoFit/>
          </a:bodyPr>
          <a:lstStyle/>
          <a:p>
            <a:r>
              <a:rPr lang="en-US" altLang="zh-CN" sz="2600" b="1">
                <a:solidFill>
                  <a:srgbClr val="00B050"/>
                </a:solidFill>
                <a:latin typeface="微软雅黑" pitchFamily="34" charset="-122"/>
                <a:ea typeface="微软雅黑" pitchFamily="34" charset="-122"/>
              </a:rPr>
              <a:t>6. </a:t>
            </a:r>
            <a:r>
              <a:rPr lang="zh-CN" altLang="en-US" sz="2600" b="1">
                <a:solidFill>
                  <a:srgbClr val="00B050"/>
                </a:solidFill>
                <a:latin typeface="微软雅黑" pitchFamily="34" charset="-122"/>
                <a:ea typeface="微软雅黑" pitchFamily="34" charset="-122"/>
              </a:rPr>
              <a:t>有效数字的运算</a:t>
            </a:r>
          </a:p>
        </p:txBody>
      </p:sp>
      <p:pic>
        <p:nvPicPr>
          <p:cNvPr id="97283" name="图片 11" descr="卡通小人"/>
          <p:cNvPicPr>
            <a:picLocks noChangeAspect="1" noChangeArrowheads="1"/>
          </p:cNvPicPr>
          <p:nvPr/>
        </p:nvPicPr>
        <p:blipFill>
          <a:blip r:embed="rId2" cstate="print"/>
          <a:srcRect l="5060" t="21262" r="38559" b="3860"/>
          <a:stretch>
            <a:fillRect/>
          </a:stretch>
        </p:blipFill>
        <p:spPr bwMode="auto">
          <a:xfrm>
            <a:off x="357188" y="2776538"/>
            <a:ext cx="2241550" cy="3636962"/>
          </a:xfrm>
          <a:prstGeom prst="rect">
            <a:avLst/>
          </a:prstGeom>
          <a:noFill/>
          <a:ln w="9525">
            <a:noFill/>
            <a:miter lim="800000"/>
            <a:headEnd/>
            <a:tailEnd/>
          </a:ln>
        </p:spPr>
      </p:pic>
      <p:grpSp>
        <p:nvGrpSpPr>
          <p:cNvPr id="97284" name="组合 7"/>
          <p:cNvGrpSpPr>
            <a:grpSpLocks/>
          </p:cNvGrpSpPr>
          <p:nvPr/>
        </p:nvGrpSpPr>
        <p:grpSpPr bwMode="auto">
          <a:xfrm>
            <a:off x="2732088" y="1103313"/>
            <a:ext cx="6411912" cy="4862512"/>
            <a:chOff x="2732048" y="1103971"/>
            <a:chExt cx="6411952" cy="4861932"/>
          </a:xfrm>
        </p:grpSpPr>
        <p:sp>
          <p:nvSpPr>
            <p:cNvPr id="13" name="Rectangle 3"/>
            <p:cNvSpPr txBox="1">
              <a:spLocks noChangeArrowheads="1"/>
            </p:cNvSpPr>
            <p:nvPr/>
          </p:nvSpPr>
          <p:spPr>
            <a:xfrm>
              <a:off x="3106700" y="2600804"/>
              <a:ext cx="6037300" cy="2827001"/>
            </a:xfrm>
            <a:prstGeom prst="rect">
              <a:avLst/>
            </a:prstGeom>
          </p:spPr>
          <p:txBody>
            <a:bodyPr>
              <a:normAutofit/>
            </a:bodyPr>
            <a:lstStyle/>
            <a:p>
              <a:pPr marL="342900" indent="-342900" defTabSz="457200" fontAlgn="auto">
                <a:spcBef>
                  <a:spcPts val="1000"/>
                </a:spcBef>
                <a:spcAft>
                  <a:spcPts val="0"/>
                </a:spcAft>
                <a:buClr>
                  <a:schemeClr val="accent1"/>
                </a:buClr>
                <a:buFont typeface="Wingdings" pitchFamily="2" charset="2"/>
                <a:buNone/>
                <a:defRPr/>
              </a:pPr>
              <a:endParaRPr lang="zh-CN" altLang="en-US" b="1" dirty="0">
                <a:solidFill>
                  <a:schemeClr val="tx1">
                    <a:lumMod val="75000"/>
                    <a:lumOff val="25000"/>
                  </a:schemeClr>
                </a:solidFill>
                <a:latin typeface="宋体" pitchFamily="2" charset="-122"/>
                <a:ea typeface="+mn-ea"/>
              </a:endParaRPr>
            </a:p>
            <a:p>
              <a:pPr marL="342900" indent="-342900" defTabSz="457200" fontAlgn="auto">
                <a:spcBef>
                  <a:spcPts val="1000"/>
                </a:spcBef>
                <a:spcAft>
                  <a:spcPts val="0"/>
                </a:spcAft>
                <a:buClr>
                  <a:srgbClr val="FF0000"/>
                </a:buClr>
                <a:buFont typeface="Wingdings" pitchFamily="2" charset="2"/>
                <a:buChar char="u"/>
                <a:defRPr/>
              </a:pPr>
              <a:r>
                <a:rPr lang="zh-CN" altLang="en-US" sz="2200" b="1" dirty="0">
                  <a:solidFill>
                    <a:srgbClr val="0070C0"/>
                  </a:solidFill>
                  <a:latin typeface="黑体" pitchFamily="49" charset="-122"/>
                  <a:ea typeface="黑体" pitchFamily="49" charset="-122"/>
                </a:rPr>
                <a:t>可靠数字与可靠数字运算后仍是可靠数字</a:t>
              </a:r>
            </a:p>
            <a:p>
              <a:pPr marL="342900" indent="-342900" defTabSz="457200" fontAlgn="auto">
                <a:spcBef>
                  <a:spcPts val="1000"/>
                </a:spcBef>
                <a:spcAft>
                  <a:spcPts val="0"/>
                </a:spcAft>
                <a:buClr>
                  <a:srgbClr val="FF0000"/>
                </a:buClr>
                <a:buFont typeface="Wingdings" pitchFamily="2" charset="2"/>
                <a:buChar char="u"/>
                <a:defRPr/>
              </a:pPr>
              <a:r>
                <a:rPr lang="zh-CN" altLang="en-US" sz="2200" b="1" dirty="0">
                  <a:solidFill>
                    <a:srgbClr val="0070C0"/>
                  </a:solidFill>
                  <a:latin typeface="黑体" pitchFamily="49" charset="-122"/>
                  <a:ea typeface="黑体" pitchFamily="49" charset="-122"/>
                </a:rPr>
                <a:t>可疑数字与可疑数字运算后仍是可疑数字</a:t>
              </a:r>
            </a:p>
            <a:p>
              <a:pPr marL="342900" indent="-342900" defTabSz="457200" fontAlgn="auto">
                <a:spcBef>
                  <a:spcPts val="1000"/>
                </a:spcBef>
                <a:spcAft>
                  <a:spcPts val="0"/>
                </a:spcAft>
                <a:buClr>
                  <a:srgbClr val="FF0000"/>
                </a:buClr>
                <a:buFont typeface="Wingdings" pitchFamily="2" charset="2"/>
                <a:buChar char="u"/>
                <a:defRPr/>
              </a:pPr>
              <a:r>
                <a:rPr lang="zh-CN" altLang="en-US" sz="2200" b="1" dirty="0">
                  <a:solidFill>
                    <a:srgbClr val="0070C0"/>
                  </a:solidFill>
                  <a:latin typeface="黑体" pitchFamily="49" charset="-122"/>
                  <a:ea typeface="黑体" pitchFamily="49" charset="-122"/>
                </a:rPr>
                <a:t>可靠数字与可疑数字运算后成为可疑数字</a:t>
              </a:r>
            </a:p>
            <a:p>
              <a:pPr marL="342900" indent="-342900" defTabSz="457200" fontAlgn="auto">
                <a:spcBef>
                  <a:spcPts val="1000"/>
                </a:spcBef>
                <a:spcAft>
                  <a:spcPts val="0"/>
                </a:spcAft>
                <a:buClr>
                  <a:srgbClr val="FF0000"/>
                </a:buClr>
                <a:buFont typeface="Wingdings" pitchFamily="2" charset="2"/>
                <a:buChar char="u"/>
                <a:defRPr/>
              </a:pPr>
              <a:r>
                <a:rPr lang="zh-CN" altLang="en-US" sz="2200" b="1" dirty="0">
                  <a:solidFill>
                    <a:srgbClr val="0070C0"/>
                  </a:solidFill>
                  <a:latin typeface="黑体" pitchFamily="49" charset="-122"/>
                  <a:ea typeface="黑体" pitchFamily="49" charset="-122"/>
                </a:rPr>
                <a:t>进位数字视为可靠数字</a:t>
              </a:r>
            </a:p>
          </p:txBody>
        </p:sp>
        <p:grpSp>
          <p:nvGrpSpPr>
            <p:cNvPr id="97287" name="组合 6"/>
            <p:cNvGrpSpPr>
              <a:grpSpLocks/>
            </p:cNvGrpSpPr>
            <p:nvPr/>
          </p:nvGrpSpPr>
          <p:grpSpPr bwMode="auto">
            <a:xfrm>
              <a:off x="2732048" y="1103971"/>
              <a:ext cx="6411951" cy="4861932"/>
              <a:chOff x="2732048" y="1103971"/>
              <a:chExt cx="6411951" cy="4861932"/>
            </a:xfrm>
          </p:grpSpPr>
          <p:sp>
            <p:nvSpPr>
              <p:cNvPr id="97288" name="矩形 10"/>
              <p:cNvSpPr>
                <a:spLocks noChangeArrowheads="1"/>
              </p:cNvSpPr>
              <p:nvPr/>
            </p:nvSpPr>
            <p:spPr bwMode="auto">
              <a:xfrm>
                <a:off x="3464065" y="2107481"/>
                <a:ext cx="4873450" cy="523220"/>
              </a:xfrm>
              <a:prstGeom prst="rect">
                <a:avLst/>
              </a:prstGeom>
              <a:noFill/>
              <a:ln w="9525">
                <a:noFill/>
                <a:miter lim="800000"/>
                <a:headEnd/>
                <a:tailEnd/>
              </a:ln>
            </p:spPr>
            <p:txBody>
              <a:bodyPr wrap="none">
                <a:spAutoFit/>
              </a:bodyPr>
              <a:lstStyle/>
              <a:p>
                <a:r>
                  <a:rPr lang="zh-CN" altLang="en-US" sz="2800" b="1">
                    <a:solidFill>
                      <a:srgbClr val="FF0000"/>
                    </a:solidFill>
                    <a:latin typeface="宋体" pitchFamily="2" charset="-122"/>
                  </a:rPr>
                  <a:t>有效数字运算遵循的总原则：</a:t>
                </a:r>
              </a:p>
            </p:txBody>
          </p:sp>
          <p:sp>
            <p:nvSpPr>
              <p:cNvPr id="14" name="云形标注 13"/>
              <p:cNvSpPr/>
              <p:nvPr/>
            </p:nvSpPr>
            <p:spPr>
              <a:xfrm>
                <a:off x="2732048" y="1103971"/>
                <a:ext cx="6411952" cy="4861932"/>
              </a:xfrm>
              <a:prstGeom prst="cloudCallout">
                <a:avLst>
                  <a:gd name="adj1" fmla="val -66652"/>
                  <a:gd name="adj2" fmla="val 1577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sp>
        <p:nvSpPr>
          <p:cNvPr id="97285" name="矩形 8"/>
          <p:cNvSpPr>
            <a:spLocks noChangeArrowheads="1"/>
          </p:cNvSpPr>
          <p:nvPr/>
        </p:nvSpPr>
        <p:spPr bwMode="auto">
          <a:xfrm>
            <a:off x="1922463" y="6105525"/>
            <a:ext cx="6858000" cy="460375"/>
          </a:xfrm>
          <a:prstGeom prst="rect">
            <a:avLst/>
          </a:prstGeom>
          <a:noFill/>
          <a:ln w="9525">
            <a:noFill/>
            <a:miter lim="800000"/>
            <a:headEnd/>
            <a:tailEnd/>
          </a:ln>
        </p:spPr>
        <p:txBody>
          <a:bodyPr>
            <a:spAutoFit/>
          </a:bodyPr>
          <a:lstStyle/>
          <a:p>
            <a:r>
              <a:rPr lang="zh-CN" altLang="en-US" sz="2400" b="1">
                <a:solidFill>
                  <a:srgbClr val="FF0000"/>
                </a:solidFill>
                <a:latin typeface="Arial" pitchFamily="34" charset="0"/>
              </a:rPr>
              <a:t>测量结果的有效数字位数由不确定度来决定！</a:t>
            </a:r>
            <a:endParaRPr lang="zh-CN" altLang="en-US" sz="2400">
              <a:solidFill>
                <a:srgbClr val="FF0000"/>
              </a:solidFill>
              <a:latin typeface="Arial" pitchFamily="34" charset="0"/>
            </a:endParaRPr>
          </a:p>
        </p:txBody>
      </p:sp>
    </p:spTree>
  </p:cSld>
  <p:clrMapOvr>
    <a:masterClrMapping/>
  </p:clrMapOvr>
  <p:transition spd="med">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334963" y="728663"/>
            <a:ext cx="8605837" cy="1992312"/>
          </a:xfrm>
          <a:prstGeom prst="rect">
            <a:avLst/>
          </a:prstGeom>
        </p:spPr>
        <p:txBody>
          <a:bodyPr/>
          <a:lstStyle/>
          <a:p>
            <a:pPr marL="228600" indent="-228600" defTabSz="914400">
              <a:lnSpc>
                <a:spcPct val="150000"/>
              </a:lnSpc>
              <a:spcBef>
                <a:spcPts val="1000"/>
              </a:spcBef>
              <a:buFont typeface="Wingdings" pitchFamily="2" charset="2"/>
              <a:buNone/>
              <a:defRPr/>
            </a:pPr>
            <a:r>
              <a:rPr lang="zh-CN" altLang="en-US" sz="3200" b="1" dirty="0">
                <a:solidFill>
                  <a:srgbClr val="FF0000"/>
                </a:solidFill>
                <a:latin typeface="+mn-lt"/>
                <a:ea typeface="华文新魏" pitchFamily="2" charset="-122"/>
              </a:rPr>
              <a:t>约定</a:t>
            </a:r>
            <a:r>
              <a:rPr lang="en-US" altLang="zh-CN" sz="3200" b="1" dirty="0">
                <a:solidFill>
                  <a:srgbClr val="FF0000"/>
                </a:solidFill>
                <a:latin typeface="+mn-lt"/>
                <a:ea typeface="华文新魏" pitchFamily="2" charset="-122"/>
              </a:rPr>
              <a:t>6</a:t>
            </a:r>
            <a:r>
              <a:rPr lang="zh-CN" altLang="en-US" sz="3200" b="1" dirty="0">
                <a:solidFill>
                  <a:srgbClr val="FF0000"/>
                </a:solidFill>
                <a:latin typeface="+mn-lt"/>
                <a:ea typeface="华文新魏" pitchFamily="2" charset="-122"/>
              </a:rPr>
              <a:t>：</a:t>
            </a:r>
            <a:r>
              <a:rPr lang="zh-CN" altLang="en-US" sz="2200" b="1" dirty="0">
                <a:solidFill>
                  <a:srgbClr val="FF0000"/>
                </a:solidFill>
                <a:latin typeface="黑体" pitchFamily="49" charset="-122"/>
                <a:ea typeface="黑体" pitchFamily="49" charset="-122"/>
              </a:rPr>
              <a:t>已标明</a:t>
            </a:r>
            <a:r>
              <a:rPr lang="zh-CN" altLang="en-US" sz="2200" b="1" dirty="0">
                <a:solidFill>
                  <a:srgbClr val="0070C0"/>
                </a:solidFill>
                <a:latin typeface="黑体" pitchFamily="49" charset="-122"/>
                <a:ea typeface="黑体" pitchFamily="49" charset="-122"/>
              </a:rPr>
              <a:t>不确定度的测量数据，不确定度数字所在位就是有效数字的可疑位。</a:t>
            </a:r>
            <a:r>
              <a:rPr lang="zh-CN" altLang="en-US" sz="2200" b="1" dirty="0">
                <a:solidFill>
                  <a:srgbClr val="FF0000"/>
                </a:solidFill>
                <a:latin typeface="黑体" pitchFamily="49" charset="-122"/>
                <a:ea typeface="黑体" pitchFamily="49" charset="-122"/>
              </a:rPr>
              <a:t>没有标明</a:t>
            </a:r>
            <a:r>
              <a:rPr lang="zh-CN" altLang="en-US" sz="2200" b="1" dirty="0">
                <a:solidFill>
                  <a:srgbClr val="0070C0"/>
                </a:solidFill>
                <a:latin typeface="黑体" pitchFamily="49" charset="-122"/>
                <a:ea typeface="黑体" pitchFamily="49" charset="-122"/>
              </a:rPr>
              <a:t>不确定度的测量数据，</a:t>
            </a:r>
            <a:r>
              <a:rPr lang="zh-CN" altLang="en-US" sz="2200" b="1" dirty="0">
                <a:solidFill>
                  <a:srgbClr val="FF0000"/>
                </a:solidFill>
                <a:latin typeface="黑体" pitchFamily="49" charset="-122"/>
                <a:ea typeface="黑体" pitchFamily="49" charset="-122"/>
              </a:rPr>
              <a:t>默认</a:t>
            </a:r>
            <a:r>
              <a:rPr lang="zh-CN" altLang="en-US" sz="2200" b="1" dirty="0">
                <a:solidFill>
                  <a:srgbClr val="0070C0"/>
                </a:solidFill>
                <a:latin typeface="黑体" pitchFamily="49" charset="-122"/>
                <a:ea typeface="黑体" pitchFamily="49" charset="-122"/>
              </a:rPr>
              <a:t>测量数据的最末一位是有效数字的可疑位。</a:t>
            </a:r>
          </a:p>
          <a:p>
            <a:pPr marL="228600" indent="-228600" defTabSz="914400">
              <a:lnSpc>
                <a:spcPct val="90000"/>
              </a:lnSpc>
              <a:spcBef>
                <a:spcPts val="1000"/>
              </a:spcBef>
              <a:buFont typeface="Arial" pitchFamily="34" charset="0"/>
              <a:buChar char="•"/>
              <a:defRPr/>
            </a:pPr>
            <a:endParaRPr lang="en-US" altLang="zh-CN" sz="2800" dirty="0">
              <a:latin typeface="+mn-lt"/>
              <a:ea typeface="+mn-ea"/>
            </a:endParaRPr>
          </a:p>
        </p:txBody>
      </p:sp>
      <p:sp>
        <p:nvSpPr>
          <p:cNvPr id="98307" name="Rectangle 3"/>
          <p:cNvSpPr txBox="1">
            <a:spLocks noChangeArrowheads="1"/>
          </p:cNvSpPr>
          <p:nvPr/>
        </p:nvSpPr>
        <p:spPr bwMode="auto">
          <a:xfrm>
            <a:off x="266700" y="3578225"/>
            <a:ext cx="8915400" cy="919163"/>
          </a:xfrm>
          <a:prstGeom prst="rect">
            <a:avLst/>
          </a:prstGeom>
          <a:noFill/>
          <a:ln w="9525">
            <a:noFill/>
            <a:miter lim="800000"/>
            <a:headEnd/>
            <a:tailEnd/>
          </a:ln>
        </p:spPr>
        <p:txBody>
          <a:bodyPr/>
          <a:lstStyle/>
          <a:p>
            <a:pPr marL="228600" indent="-228600" defTabSz="914400">
              <a:lnSpc>
                <a:spcPct val="90000"/>
              </a:lnSpc>
              <a:spcBef>
                <a:spcPts val="1000"/>
              </a:spcBef>
              <a:buFont typeface="Wingdings" pitchFamily="2" charset="2"/>
              <a:buNone/>
            </a:pPr>
            <a:r>
              <a:rPr lang="zh-CN" altLang="en-US" sz="2200" b="1">
                <a:solidFill>
                  <a:srgbClr val="FF0000"/>
                </a:solidFill>
                <a:latin typeface="黑体" pitchFamily="2" charset="-122"/>
                <a:ea typeface="黑体" pitchFamily="2" charset="-122"/>
              </a:rPr>
              <a:t>情况</a:t>
            </a:r>
            <a:r>
              <a:rPr lang="en-US" altLang="zh-CN" sz="2200" b="1">
                <a:solidFill>
                  <a:srgbClr val="FF0000"/>
                </a:solidFill>
                <a:latin typeface="黑体" pitchFamily="2" charset="-122"/>
                <a:ea typeface="黑体" pitchFamily="2" charset="-122"/>
              </a:rPr>
              <a:t>1</a:t>
            </a:r>
            <a:r>
              <a:rPr lang="zh-CN" altLang="en-US" sz="2200" b="1">
                <a:solidFill>
                  <a:srgbClr val="FF0000"/>
                </a:solidFill>
                <a:latin typeface="黑体" pitchFamily="2" charset="-122"/>
                <a:ea typeface="黑体" pitchFamily="2" charset="-122"/>
              </a:rPr>
              <a:t>： </a:t>
            </a:r>
            <a:r>
              <a:rPr lang="zh-CN" altLang="en-US" sz="2200" b="1">
                <a:latin typeface="黑体" pitchFamily="2" charset="-122"/>
                <a:ea typeface="黑体" pitchFamily="2" charset="-122"/>
              </a:rPr>
              <a:t>同时给出参与运算的测量值（有效数字）和相应的不确定度</a:t>
            </a:r>
          </a:p>
          <a:p>
            <a:pPr marL="228600" indent="-228600" defTabSz="914400">
              <a:lnSpc>
                <a:spcPct val="90000"/>
              </a:lnSpc>
              <a:spcBef>
                <a:spcPts val="1800"/>
              </a:spcBef>
            </a:pPr>
            <a:r>
              <a:rPr lang="zh-CN" altLang="en-US" sz="2200" b="1">
                <a:solidFill>
                  <a:srgbClr val="FF0000"/>
                </a:solidFill>
                <a:latin typeface="黑体" pitchFamily="2" charset="-122"/>
                <a:ea typeface="黑体" pitchFamily="2" charset="-122"/>
              </a:rPr>
              <a:t>情况</a:t>
            </a:r>
            <a:r>
              <a:rPr lang="en-US" altLang="zh-CN" sz="2200" b="1">
                <a:solidFill>
                  <a:srgbClr val="FF0000"/>
                </a:solidFill>
                <a:latin typeface="黑体" pitchFamily="2" charset="-122"/>
                <a:ea typeface="黑体" pitchFamily="2" charset="-122"/>
              </a:rPr>
              <a:t>2</a:t>
            </a:r>
            <a:r>
              <a:rPr lang="zh-CN" altLang="en-US" sz="2200" b="1">
                <a:solidFill>
                  <a:srgbClr val="FF0000"/>
                </a:solidFill>
                <a:latin typeface="黑体" pitchFamily="2" charset="-122"/>
                <a:ea typeface="黑体" pitchFamily="2" charset="-122"/>
              </a:rPr>
              <a:t>： </a:t>
            </a:r>
            <a:r>
              <a:rPr lang="zh-CN" altLang="en-US" sz="2200" b="1">
                <a:latin typeface="黑体" pitchFamily="2" charset="-122"/>
                <a:ea typeface="黑体" pitchFamily="2" charset="-122"/>
              </a:rPr>
              <a:t>只给出了参与运算的测量值（有效数字）没有不确定度</a:t>
            </a:r>
          </a:p>
        </p:txBody>
      </p:sp>
      <p:sp>
        <p:nvSpPr>
          <p:cNvPr id="4" name="Rectangle 4"/>
          <p:cNvSpPr txBox="1">
            <a:spLocks noChangeArrowheads="1"/>
          </p:cNvSpPr>
          <p:nvPr/>
        </p:nvSpPr>
        <p:spPr>
          <a:xfrm>
            <a:off x="296863" y="4948238"/>
            <a:ext cx="8686800" cy="987425"/>
          </a:xfrm>
          <a:prstGeom prst="rect">
            <a:avLst/>
          </a:prstGeom>
        </p:spPr>
        <p:txBody>
          <a:bodyPr/>
          <a:lstStyle/>
          <a:p>
            <a:pPr marL="228600" indent="-228600" defTabSz="914400">
              <a:lnSpc>
                <a:spcPct val="90000"/>
              </a:lnSpc>
              <a:spcBef>
                <a:spcPts val="1000"/>
              </a:spcBef>
              <a:buFontTx/>
              <a:buNone/>
              <a:defRPr/>
            </a:pPr>
            <a:r>
              <a:rPr lang="zh-CN" altLang="en-US" sz="2200" b="1" dirty="0">
                <a:solidFill>
                  <a:schemeClr val="accent5"/>
                </a:solidFill>
                <a:latin typeface="黑体" pitchFamily="49" charset="-122"/>
                <a:ea typeface="黑体" pitchFamily="49" charset="-122"/>
              </a:rPr>
              <a:t>对于前者：</a:t>
            </a:r>
            <a:r>
              <a:rPr lang="zh-CN" altLang="en-US" sz="2200" b="1" dirty="0">
                <a:latin typeface="黑体" pitchFamily="49" charset="-122"/>
                <a:ea typeface="黑体" pitchFamily="49" charset="-122"/>
              </a:rPr>
              <a:t>利用不确定度传递公式计算不确定度，据此确定有效数字</a:t>
            </a:r>
          </a:p>
          <a:p>
            <a:pPr marL="228600" indent="-228600" defTabSz="914400">
              <a:lnSpc>
                <a:spcPct val="90000"/>
              </a:lnSpc>
              <a:spcBef>
                <a:spcPts val="1800"/>
              </a:spcBef>
              <a:buFontTx/>
              <a:buNone/>
              <a:defRPr/>
            </a:pPr>
            <a:r>
              <a:rPr lang="zh-CN" altLang="en-US" sz="2200" b="1" dirty="0">
                <a:solidFill>
                  <a:schemeClr val="accent5"/>
                </a:solidFill>
                <a:latin typeface="黑体" pitchFamily="49" charset="-122"/>
                <a:ea typeface="黑体" pitchFamily="49" charset="-122"/>
              </a:rPr>
              <a:t>对于后者：</a:t>
            </a:r>
            <a:r>
              <a:rPr lang="zh-CN" altLang="en-US" sz="2200" b="1" dirty="0">
                <a:latin typeface="黑体" pitchFamily="49" charset="-122"/>
                <a:ea typeface="黑体" pitchFamily="49" charset="-122"/>
              </a:rPr>
              <a:t>根据运算方式的不同遵循不同的运算原则</a:t>
            </a:r>
            <a:r>
              <a:rPr lang="zh-CN" altLang="en-US" sz="2200" b="1" dirty="0">
                <a:solidFill>
                  <a:schemeClr val="accent5"/>
                </a:solidFill>
                <a:latin typeface="黑体" pitchFamily="49" charset="-122"/>
                <a:ea typeface="黑体" pitchFamily="49" charset="-122"/>
              </a:rPr>
              <a:t>（规则见下）</a:t>
            </a:r>
            <a:endParaRPr lang="en-US" altLang="zh-CN" sz="2200" b="1" dirty="0">
              <a:solidFill>
                <a:schemeClr val="accent5"/>
              </a:solidFill>
              <a:latin typeface="黑体" pitchFamily="49" charset="-122"/>
              <a:ea typeface="黑体" pitchFamily="49" charset="-122"/>
            </a:endParaRPr>
          </a:p>
        </p:txBody>
      </p:sp>
      <p:sp>
        <p:nvSpPr>
          <p:cNvPr id="98309" name="TextBox 4"/>
          <p:cNvSpPr txBox="1">
            <a:spLocks noChangeArrowheads="1"/>
          </p:cNvSpPr>
          <p:nvPr/>
        </p:nvSpPr>
        <p:spPr bwMode="auto">
          <a:xfrm>
            <a:off x="530225" y="2755900"/>
            <a:ext cx="4889500" cy="461963"/>
          </a:xfrm>
          <a:prstGeom prst="rect">
            <a:avLst/>
          </a:prstGeom>
          <a:noFill/>
          <a:ln w="9525">
            <a:noFill/>
            <a:miter lim="800000"/>
            <a:headEnd/>
            <a:tailEnd/>
          </a:ln>
        </p:spPr>
        <p:txBody>
          <a:bodyPr>
            <a:spAutoFit/>
          </a:bodyPr>
          <a:lstStyle/>
          <a:p>
            <a:r>
              <a:rPr lang="zh-CN" altLang="en-US" sz="2400" b="1">
                <a:latin typeface="Arial" pitchFamily="34" charset="0"/>
              </a:rPr>
              <a:t>有效数字运算：两种情况</a:t>
            </a:r>
          </a:p>
        </p:txBody>
      </p:sp>
    </p:spTree>
  </p:cSld>
  <p:clrMapOvr>
    <a:masterClrMapping/>
  </p:clrMapOvr>
  <p:transition spd="med">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Box 6"/>
          <p:cNvSpPr txBox="1">
            <a:spLocks noChangeArrowheads="1"/>
          </p:cNvSpPr>
          <p:nvPr/>
        </p:nvSpPr>
        <p:spPr bwMode="auto">
          <a:xfrm>
            <a:off x="1081088" y="1258888"/>
            <a:ext cx="7223125" cy="811212"/>
          </a:xfrm>
          <a:prstGeom prst="rect">
            <a:avLst/>
          </a:prstGeom>
          <a:noFill/>
          <a:ln w="9525">
            <a:noFill/>
            <a:miter lim="800000"/>
            <a:headEnd/>
            <a:tailEnd/>
          </a:ln>
        </p:spPr>
        <p:txBody>
          <a:bodyPr>
            <a:spAutoFit/>
          </a:bodyPr>
          <a:lstStyle/>
          <a:p>
            <a:pPr>
              <a:lnSpc>
                <a:spcPts val="2800"/>
              </a:lnSpc>
            </a:pPr>
            <a:r>
              <a:rPr lang="zh-CN" altLang="en-US" sz="2000" b="1">
                <a:solidFill>
                  <a:srgbClr val="FF0000"/>
                </a:solidFill>
                <a:latin typeface="黑体" pitchFamily="2" charset="-122"/>
                <a:ea typeface="黑体" pitchFamily="2" charset="-122"/>
              </a:rPr>
              <a:t>规则：</a:t>
            </a:r>
            <a:r>
              <a:rPr lang="zh-CN" altLang="en-US" sz="2000" b="1">
                <a:solidFill>
                  <a:srgbClr val="0070C0"/>
                </a:solidFill>
                <a:latin typeface="黑体" pitchFamily="2" charset="-122"/>
                <a:ea typeface="黑体" pitchFamily="2" charset="-122"/>
              </a:rPr>
              <a:t>多个有效数字相加（或减）时，有效位数到幂次最高的可疑位。</a:t>
            </a:r>
          </a:p>
        </p:txBody>
      </p:sp>
      <p:grpSp>
        <p:nvGrpSpPr>
          <p:cNvPr id="19461" name="组合 55"/>
          <p:cNvGrpSpPr>
            <a:grpSpLocks/>
          </p:cNvGrpSpPr>
          <p:nvPr/>
        </p:nvGrpSpPr>
        <p:grpSpPr bwMode="auto">
          <a:xfrm>
            <a:off x="4467225" y="2720975"/>
            <a:ext cx="3543300" cy="3375025"/>
            <a:chOff x="6611814" y="2602523"/>
            <a:chExt cx="3915509" cy="3739661"/>
          </a:xfrm>
        </p:grpSpPr>
        <p:sp>
          <p:nvSpPr>
            <p:cNvPr id="9" name="圆角矩形 8"/>
            <p:cNvSpPr/>
            <p:nvPr/>
          </p:nvSpPr>
          <p:spPr>
            <a:xfrm>
              <a:off x="6611814" y="2602523"/>
              <a:ext cx="3915509" cy="373966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nvGrpSpPr>
            <p:cNvPr id="19483" name="组合 23"/>
            <p:cNvGrpSpPr>
              <a:grpSpLocks/>
            </p:cNvGrpSpPr>
            <p:nvPr/>
          </p:nvGrpSpPr>
          <p:grpSpPr bwMode="auto">
            <a:xfrm>
              <a:off x="6815016" y="2883757"/>
              <a:ext cx="3501292" cy="3171842"/>
              <a:chOff x="1961662" y="2895480"/>
              <a:chExt cx="3501292" cy="3171842"/>
            </a:xfrm>
          </p:grpSpPr>
          <p:graphicFrame>
            <p:nvGraphicFramePr>
              <p:cNvPr id="19458" name="Object 13"/>
              <p:cNvGraphicFramePr>
                <a:graphicFrameLocks/>
              </p:cNvGraphicFramePr>
              <p:nvPr/>
            </p:nvGraphicFramePr>
            <p:xfrm>
              <a:off x="1961662" y="4947506"/>
              <a:ext cx="3501292" cy="1119816"/>
            </p:xfrm>
            <a:graphic>
              <a:graphicData uri="http://schemas.openxmlformats.org/presentationml/2006/ole">
                <p:oleObj spid="_x0000_s19458" r:id="rId3" imgW="2146617" imgH="686117" progId="Equation.3">
                  <p:embed/>
                </p:oleObj>
              </a:graphicData>
            </a:graphic>
          </p:graphicFrame>
          <p:graphicFrame>
            <p:nvGraphicFramePr>
              <p:cNvPr id="19459" name="Object 14"/>
              <p:cNvGraphicFramePr>
                <a:graphicFrameLocks/>
              </p:cNvGraphicFramePr>
              <p:nvPr/>
            </p:nvGraphicFramePr>
            <p:xfrm>
              <a:off x="2481385" y="2895480"/>
              <a:ext cx="2024063" cy="1758950"/>
            </p:xfrm>
            <a:graphic>
              <a:graphicData uri="http://schemas.openxmlformats.org/presentationml/2006/ole">
                <p:oleObj spid="_x0000_s19459" r:id="rId4" imgW="1257617" imgH="1092517" progId="Equation.3">
                  <p:embed/>
                </p:oleObj>
              </a:graphicData>
            </a:graphic>
          </p:graphicFrame>
        </p:grpSp>
      </p:grpSp>
      <p:grpSp>
        <p:nvGrpSpPr>
          <p:cNvPr id="19462" name="组合 57"/>
          <p:cNvGrpSpPr>
            <a:grpSpLocks/>
          </p:cNvGrpSpPr>
          <p:nvPr/>
        </p:nvGrpSpPr>
        <p:grpSpPr bwMode="auto">
          <a:xfrm>
            <a:off x="1820863" y="2736850"/>
            <a:ext cx="2227262" cy="1711325"/>
            <a:chOff x="2438400" y="3059723"/>
            <a:chExt cx="2227385" cy="1711569"/>
          </a:xfrm>
        </p:grpSpPr>
        <p:sp>
          <p:nvSpPr>
            <p:cNvPr id="14" name="圆角矩形 13"/>
            <p:cNvSpPr/>
            <p:nvPr/>
          </p:nvSpPr>
          <p:spPr>
            <a:xfrm>
              <a:off x="2438400" y="3059723"/>
              <a:ext cx="2227385" cy="171156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nvGrpSpPr>
            <p:cNvPr id="19476" name="组合 24"/>
            <p:cNvGrpSpPr>
              <a:grpSpLocks/>
            </p:cNvGrpSpPr>
            <p:nvPr/>
          </p:nvGrpSpPr>
          <p:grpSpPr bwMode="auto">
            <a:xfrm>
              <a:off x="2532186" y="3173996"/>
              <a:ext cx="1992285" cy="1408294"/>
              <a:chOff x="5673970" y="1521042"/>
              <a:chExt cx="1992285" cy="1408294"/>
            </a:xfrm>
          </p:grpSpPr>
          <p:sp>
            <p:nvSpPr>
              <p:cNvPr id="19477" name="矩形 15"/>
              <p:cNvSpPr>
                <a:spLocks noChangeArrowheads="1"/>
              </p:cNvSpPr>
              <p:nvPr/>
            </p:nvSpPr>
            <p:spPr bwMode="auto">
              <a:xfrm>
                <a:off x="6028443" y="1521042"/>
                <a:ext cx="833883" cy="400110"/>
              </a:xfrm>
              <a:prstGeom prst="rect">
                <a:avLst/>
              </a:prstGeom>
              <a:noFill/>
              <a:ln w="9525">
                <a:noFill/>
                <a:miter lim="800000"/>
                <a:headEnd/>
                <a:tailEnd/>
              </a:ln>
            </p:spPr>
            <p:txBody>
              <a:bodyPr wrap="none">
                <a:spAutoFit/>
              </a:bodyPr>
              <a:lstStyle/>
              <a:p>
                <a:r>
                  <a:rPr lang="en-US" altLang="zh-CN" sz="2000" b="1"/>
                  <a:t>4.17</a:t>
                </a:r>
                <a:r>
                  <a:rPr lang="en-US" altLang="zh-CN" sz="2000" b="1">
                    <a:solidFill>
                      <a:srgbClr val="FF0000"/>
                    </a:solidFill>
                  </a:rPr>
                  <a:t>8</a:t>
                </a:r>
                <a:endParaRPr lang="zh-CN" altLang="en-US" sz="2000"/>
              </a:p>
            </p:txBody>
          </p:sp>
          <p:grpSp>
            <p:nvGrpSpPr>
              <p:cNvPr id="19478" name="组合 25"/>
              <p:cNvGrpSpPr>
                <a:grpSpLocks/>
              </p:cNvGrpSpPr>
              <p:nvPr/>
            </p:nvGrpSpPr>
            <p:grpSpPr bwMode="auto">
              <a:xfrm>
                <a:off x="5673970" y="1954796"/>
                <a:ext cx="1992285" cy="974540"/>
                <a:chOff x="5673970" y="1954796"/>
                <a:chExt cx="1992285" cy="974540"/>
              </a:xfrm>
            </p:grpSpPr>
            <p:sp>
              <p:nvSpPr>
                <p:cNvPr id="19479" name="矩形 17"/>
                <p:cNvSpPr>
                  <a:spLocks noChangeArrowheads="1"/>
                </p:cNvSpPr>
                <p:nvPr/>
              </p:nvSpPr>
              <p:spPr bwMode="auto">
                <a:xfrm>
                  <a:off x="5678961" y="1954796"/>
                  <a:ext cx="944489" cy="400110"/>
                </a:xfrm>
                <a:prstGeom prst="rect">
                  <a:avLst/>
                </a:prstGeom>
                <a:noFill/>
                <a:ln w="9525">
                  <a:noFill/>
                  <a:miter lim="800000"/>
                  <a:headEnd/>
                  <a:tailEnd/>
                </a:ln>
              </p:spPr>
              <p:txBody>
                <a:bodyPr wrap="none">
                  <a:spAutoFit/>
                </a:bodyPr>
                <a:lstStyle/>
                <a:p>
                  <a:r>
                    <a:rPr lang="en-US" altLang="zh-CN" sz="2000" b="1"/>
                    <a:t> + 21.</a:t>
                  </a:r>
                  <a:r>
                    <a:rPr lang="en-US" altLang="zh-CN" sz="2000" b="1">
                      <a:solidFill>
                        <a:srgbClr val="FF0000"/>
                      </a:solidFill>
                    </a:rPr>
                    <a:t>3 </a:t>
                  </a:r>
                  <a:endParaRPr lang="zh-CN" altLang="en-US" sz="2000"/>
                </a:p>
              </p:txBody>
            </p:sp>
            <p:sp>
              <p:nvSpPr>
                <p:cNvPr id="19480" name="矩形 18"/>
                <p:cNvSpPr>
                  <a:spLocks noChangeArrowheads="1"/>
                </p:cNvSpPr>
                <p:nvPr/>
              </p:nvSpPr>
              <p:spPr bwMode="auto">
                <a:xfrm>
                  <a:off x="5884998" y="2529226"/>
                  <a:ext cx="1781257" cy="400110"/>
                </a:xfrm>
                <a:prstGeom prst="rect">
                  <a:avLst/>
                </a:prstGeom>
                <a:noFill/>
                <a:ln w="9525">
                  <a:noFill/>
                  <a:miter lim="800000"/>
                  <a:headEnd/>
                  <a:tailEnd/>
                </a:ln>
              </p:spPr>
              <p:txBody>
                <a:bodyPr wrap="none">
                  <a:spAutoFit/>
                </a:bodyPr>
                <a:lstStyle/>
                <a:p>
                  <a:r>
                    <a:rPr lang="en-US" altLang="zh-CN" sz="2000" b="1"/>
                    <a:t>25.</a:t>
                  </a:r>
                  <a:r>
                    <a:rPr lang="en-US" altLang="zh-CN" sz="2000" b="1">
                      <a:solidFill>
                        <a:srgbClr val="FF0000"/>
                      </a:solidFill>
                    </a:rPr>
                    <a:t>478 </a:t>
                  </a:r>
                  <a:r>
                    <a:rPr lang="en-US" altLang="zh-CN" sz="2000" b="1"/>
                    <a:t>=</a:t>
                  </a:r>
                  <a:r>
                    <a:rPr lang="en-US" altLang="zh-CN" sz="2000" b="1">
                      <a:solidFill>
                        <a:srgbClr val="FF0000"/>
                      </a:solidFill>
                    </a:rPr>
                    <a:t> </a:t>
                  </a:r>
                  <a:r>
                    <a:rPr lang="en-US" altLang="zh-CN" sz="2000" b="1"/>
                    <a:t>25.</a:t>
                  </a:r>
                  <a:r>
                    <a:rPr lang="en-US" altLang="zh-CN" sz="2000" b="1">
                      <a:solidFill>
                        <a:srgbClr val="FF0000"/>
                      </a:solidFill>
                    </a:rPr>
                    <a:t>5</a:t>
                  </a:r>
                  <a:endParaRPr lang="zh-CN" altLang="en-US" sz="2000"/>
                </a:p>
              </p:txBody>
            </p:sp>
            <p:cxnSp>
              <p:nvCxnSpPr>
                <p:cNvPr id="20" name="直接连接符 19"/>
                <p:cNvCxnSpPr/>
                <p:nvPr/>
              </p:nvCxnSpPr>
              <p:spPr>
                <a:xfrm>
                  <a:off x="5673851" y="2449906"/>
                  <a:ext cx="1863828"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9463" name="组合 56"/>
          <p:cNvGrpSpPr>
            <a:grpSpLocks/>
          </p:cNvGrpSpPr>
          <p:nvPr/>
        </p:nvGrpSpPr>
        <p:grpSpPr bwMode="auto">
          <a:xfrm>
            <a:off x="1787525" y="4533900"/>
            <a:ext cx="2274888" cy="1560513"/>
            <a:chOff x="2450123" y="5064369"/>
            <a:chExt cx="2274277" cy="1559169"/>
          </a:xfrm>
        </p:grpSpPr>
        <p:grpSp>
          <p:nvGrpSpPr>
            <p:cNvPr id="19468" name="组合 42"/>
            <p:cNvGrpSpPr>
              <a:grpSpLocks/>
            </p:cNvGrpSpPr>
            <p:nvPr/>
          </p:nvGrpSpPr>
          <p:grpSpPr bwMode="auto">
            <a:xfrm>
              <a:off x="2579078" y="5131750"/>
              <a:ext cx="1863969" cy="1373125"/>
              <a:chOff x="5673970" y="1532765"/>
              <a:chExt cx="1863969" cy="1373125"/>
            </a:xfrm>
          </p:grpSpPr>
          <p:sp>
            <p:nvSpPr>
              <p:cNvPr id="19470" name="矩形 24"/>
              <p:cNvSpPr>
                <a:spLocks noChangeArrowheads="1"/>
              </p:cNvSpPr>
              <p:nvPr/>
            </p:nvSpPr>
            <p:spPr bwMode="auto">
              <a:xfrm>
                <a:off x="6016720" y="1532765"/>
                <a:ext cx="689612" cy="400110"/>
              </a:xfrm>
              <a:prstGeom prst="rect">
                <a:avLst/>
              </a:prstGeom>
              <a:noFill/>
              <a:ln w="9525">
                <a:noFill/>
                <a:miter lim="800000"/>
                <a:headEnd/>
                <a:tailEnd/>
              </a:ln>
            </p:spPr>
            <p:txBody>
              <a:bodyPr wrap="none">
                <a:spAutoFit/>
              </a:bodyPr>
              <a:lstStyle/>
              <a:p>
                <a:r>
                  <a:rPr lang="en-US" altLang="zh-CN" sz="2000" b="1"/>
                  <a:t>10.</a:t>
                </a:r>
                <a:r>
                  <a:rPr lang="en-US" altLang="zh-CN" sz="2000" b="1">
                    <a:solidFill>
                      <a:srgbClr val="FF0000"/>
                    </a:solidFill>
                  </a:rPr>
                  <a:t>1</a:t>
                </a:r>
                <a:endParaRPr lang="zh-CN" altLang="en-US" sz="2000"/>
              </a:p>
            </p:txBody>
          </p:sp>
          <p:grpSp>
            <p:nvGrpSpPr>
              <p:cNvPr id="19471" name="组合 25"/>
              <p:cNvGrpSpPr>
                <a:grpSpLocks/>
              </p:cNvGrpSpPr>
              <p:nvPr/>
            </p:nvGrpSpPr>
            <p:grpSpPr bwMode="auto">
              <a:xfrm>
                <a:off x="5673970" y="1943073"/>
                <a:ext cx="1863969" cy="962817"/>
                <a:chOff x="5673970" y="1943073"/>
                <a:chExt cx="1863969" cy="962817"/>
              </a:xfrm>
            </p:grpSpPr>
            <p:sp>
              <p:nvSpPr>
                <p:cNvPr id="19472" name="矩形 26"/>
                <p:cNvSpPr>
                  <a:spLocks noChangeArrowheads="1"/>
                </p:cNvSpPr>
                <p:nvPr/>
              </p:nvSpPr>
              <p:spPr bwMode="auto">
                <a:xfrm>
                  <a:off x="5721540" y="1943073"/>
                  <a:ext cx="1255472" cy="400110"/>
                </a:xfrm>
                <a:prstGeom prst="rect">
                  <a:avLst/>
                </a:prstGeom>
                <a:noFill/>
                <a:ln w="9525">
                  <a:noFill/>
                  <a:miter lim="800000"/>
                  <a:headEnd/>
                  <a:tailEnd/>
                </a:ln>
              </p:spPr>
              <p:txBody>
                <a:bodyPr wrap="none">
                  <a:spAutoFit/>
                </a:bodyPr>
                <a:lstStyle/>
                <a:p>
                  <a:r>
                    <a:rPr lang="en-US" altLang="zh-CN" sz="2000" b="1"/>
                    <a:t>     - 4.17</a:t>
                  </a:r>
                  <a:r>
                    <a:rPr lang="en-US" altLang="zh-CN" sz="2000" b="1">
                      <a:solidFill>
                        <a:srgbClr val="FF0000"/>
                      </a:solidFill>
                    </a:rPr>
                    <a:t>9 </a:t>
                  </a:r>
                  <a:endParaRPr lang="zh-CN" altLang="en-US" sz="2000"/>
                </a:p>
              </p:txBody>
            </p:sp>
            <p:sp>
              <p:nvSpPr>
                <p:cNvPr id="19473" name="矩形 27"/>
                <p:cNvSpPr>
                  <a:spLocks noChangeArrowheads="1"/>
                </p:cNvSpPr>
                <p:nvPr/>
              </p:nvSpPr>
              <p:spPr bwMode="auto">
                <a:xfrm>
                  <a:off x="6025866" y="2505780"/>
                  <a:ext cx="1460656" cy="400110"/>
                </a:xfrm>
                <a:prstGeom prst="rect">
                  <a:avLst/>
                </a:prstGeom>
                <a:noFill/>
                <a:ln w="9525">
                  <a:noFill/>
                  <a:miter lim="800000"/>
                  <a:headEnd/>
                  <a:tailEnd/>
                </a:ln>
              </p:spPr>
              <p:txBody>
                <a:bodyPr wrap="none">
                  <a:spAutoFit/>
                </a:bodyPr>
                <a:lstStyle/>
                <a:p>
                  <a:r>
                    <a:rPr lang="en-US" altLang="zh-CN" sz="2000" b="1"/>
                    <a:t>  5.</a:t>
                  </a:r>
                  <a:r>
                    <a:rPr lang="en-US" altLang="zh-CN" sz="2000" b="1">
                      <a:solidFill>
                        <a:srgbClr val="FF0000"/>
                      </a:solidFill>
                    </a:rPr>
                    <a:t>921 </a:t>
                  </a:r>
                  <a:r>
                    <a:rPr lang="en-US" altLang="zh-CN" sz="2000" b="1"/>
                    <a:t>=</a:t>
                  </a:r>
                  <a:r>
                    <a:rPr lang="en-US" altLang="zh-CN" sz="2000" b="1">
                      <a:solidFill>
                        <a:srgbClr val="FF0000"/>
                      </a:solidFill>
                    </a:rPr>
                    <a:t> </a:t>
                  </a:r>
                  <a:r>
                    <a:rPr lang="en-US" altLang="zh-CN" sz="2000" b="1"/>
                    <a:t>5.</a:t>
                  </a:r>
                  <a:r>
                    <a:rPr lang="en-US" altLang="zh-CN" sz="2000" b="1">
                      <a:solidFill>
                        <a:srgbClr val="FF0000"/>
                      </a:solidFill>
                    </a:rPr>
                    <a:t>9</a:t>
                  </a:r>
                  <a:endParaRPr lang="zh-CN" altLang="en-US" sz="2000"/>
                </a:p>
              </p:txBody>
            </p:sp>
            <p:cxnSp>
              <p:nvCxnSpPr>
                <p:cNvPr id="29" name="直接连接符 28"/>
                <p:cNvCxnSpPr/>
                <p:nvPr/>
              </p:nvCxnSpPr>
              <p:spPr>
                <a:xfrm>
                  <a:off x="5673568" y="2450373"/>
                  <a:ext cx="1864811" cy="1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4" name="圆角矩形 23"/>
            <p:cNvSpPr/>
            <p:nvPr/>
          </p:nvSpPr>
          <p:spPr>
            <a:xfrm>
              <a:off x="2450123" y="5064369"/>
              <a:ext cx="2274277" cy="155916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
        <p:nvSpPr>
          <p:cNvPr id="30" name="矩形 29"/>
          <p:cNvSpPr/>
          <p:nvPr/>
        </p:nvSpPr>
        <p:spPr>
          <a:xfrm>
            <a:off x="1628775" y="307975"/>
            <a:ext cx="5915025" cy="492125"/>
          </a:xfrm>
          <a:prstGeom prst="rect">
            <a:avLst/>
          </a:prstGeom>
          <a:noFill/>
        </p:spPr>
        <p:txBody>
          <a:bodyPr>
            <a:spAutoFit/>
          </a:bodyPr>
          <a:lstStyle/>
          <a:p>
            <a:pPr defTabSz="913765" fontAlgn="auto">
              <a:spcBef>
                <a:spcPts val="0"/>
              </a:spcBef>
              <a:spcAft>
                <a:spcPts val="0"/>
              </a:spcAft>
              <a:buFontTx/>
              <a:buNone/>
              <a:defRPr/>
            </a:pPr>
            <a:r>
              <a:rPr lang="en-US" altLang="zh-CN" sz="2600" b="1" dirty="0">
                <a:solidFill>
                  <a:srgbClr val="00B050"/>
                </a:solidFill>
                <a:latin typeface="微软雅黑" pitchFamily="34" charset="-122"/>
                <a:ea typeface="微软雅黑" pitchFamily="34" charset="-122"/>
              </a:rPr>
              <a:t>6. </a:t>
            </a:r>
            <a:r>
              <a:rPr lang="zh-CN" altLang="en-US" sz="2600" b="1" dirty="0">
                <a:solidFill>
                  <a:srgbClr val="00B050"/>
                </a:solidFill>
                <a:latin typeface="微软雅黑" pitchFamily="34" charset="-122"/>
                <a:ea typeface="微软雅黑" pitchFamily="34" charset="-122"/>
              </a:rPr>
              <a:t>有效数字的运算</a:t>
            </a:r>
            <a:r>
              <a:rPr lang="en-US" altLang="zh-CN" sz="26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_</a:t>
            </a:r>
            <a:r>
              <a:rPr lang="zh-CN" altLang="en-US"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加减运算</a:t>
            </a:r>
          </a:p>
        </p:txBody>
      </p:sp>
      <p:grpSp>
        <p:nvGrpSpPr>
          <p:cNvPr id="19465" name="组合 31"/>
          <p:cNvGrpSpPr>
            <a:grpSpLocks/>
          </p:cNvGrpSpPr>
          <p:nvPr/>
        </p:nvGrpSpPr>
        <p:grpSpPr bwMode="auto">
          <a:xfrm>
            <a:off x="644525" y="3084513"/>
            <a:ext cx="914400" cy="969962"/>
            <a:chOff x="624469" y="5742878"/>
            <a:chExt cx="914400" cy="914400"/>
          </a:xfrm>
        </p:grpSpPr>
        <p:sp>
          <p:nvSpPr>
            <p:cNvPr id="19466" name="TextBox 32"/>
            <p:cNvSpPr txBox="1">
              <a:spLocks noChangeArrowheads="1"/>
            </p:cNvSpPr>
            <p:nvPr/>
          </p:nvSpPr>
          <p:spPr bwMode="auto">
            <a:xfrm>
              <a:off x="869795" y="6122020"/>
              <a:ext cx="441146" cy="400110"/>
            </a:xfrm>
            <a:prstGeom prst="rect">
              <a:avLst/>
            </a:prstGeom>
            <a:noFill/>
            <a:ln w="9525">
              <a:noFill/>
              <a:miter lim="800000"/>
              <a:headEnd/>
              <a:tailEnd/>
            </a:ln>
          </p:spPr>
          <p:txBody>
            <a:bodyPr wrap="none">
              <a:spAutoFit/>
            </a:bodyPr>
            <a:lstStyle/>
            <a:p>
              <a:r>
                <a:rPr lang="zh-CN" altLang="en-US" sz="2000" b="1">
                  <a:solidFill>
                    <a:srgbClr val="FF0000"/>
                  </a:solidFill>
                </a:rPr>
                <a:t>例</a:t>
              </a:r>
            </a:p>
          </p:txBody>
        </p:sp>
        <p:sp>
          <p:nvSpPr>
            <p:cNvPr id="34" name="笑脸 33"/>
            <p:cNvSpPr/>
            <p:nvPr/>
          </p:nvSpPr>
          <p:spPr>
            <a:xfrm>
              <a:off x="624469" y="5742878"/>
              <a:ext cx="914400" cy="9144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Tree>
  </p:cSld>
  <p:clrMapOvr>
    <a:masterClrMapping/>
  </p:clrMapOvr>
  <p:transition spd="med">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28775" y="307975"/>
            <a:ext cx="5915025" cy="492125"/>
          </a:xfrm>
          <a:prstGeom prst="rect">
            <a:avLst/>
          </a:prstGeom>
          <a:noFill/>
        </p:spPr>
        <p:txBody>
          <a:bodyPr>
            <a:spAutoFit/>
          </a:bodyPr>
          <a:lstStyle/>
          <a:p>
            <a:pPr defTabSz="913765" fontAlgn="auto">
              <a:spcBef>
                <a:spcPts val="0"/>
              </a:spcBef>
              <a:spcAft>
                <a:spcPts val="0"/>
              </a:spcAft>
              <a:buFontTx/>
              <a:buNone/>
              <a:defRPr/>
            </a:pPr>
            <a:r>
              <a:rPr lang="en-US" altLang="zh-CN" sz="2600" b="1" dirty="0">
                <a:solidFill>
                  <a:srgbClr val="00B050"/>
                </a:solidFill>
                <a:latin typeface="微软雅黑" pitchFamily="34" charset="-122"/>
                <a:ea typeface="微软雅黑" pitchFamily="34" charset="-122"/>
              </a:rPr>
              <a:t>6. </a:t>
            </a:r>
            <a:r>
              <a:rPr lang="zh-CN" altLang="en-US" sz="2600" b="1" dirty="0">
                <a:solidFill>
                  <a:srgbClr val="00B050"/>
                </a:solidFill>
                <a:latin typeface="微软雅黑" pitchFamily="34" charset="-122"/>
                <a:ea typeface="微软雅黑" pitchFamily="34" charset="-122"/>
              </a:rPr>
              <a:t>有效数字的运算</a:t>
            </a:r>
            <a:r>
              <a:rPr lang="en-US" altLang="zh-CN"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_</a:t>
            </a:r>
            <a:r>
              <a:rPr lang="zh-CN" altLang="en-US"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乘除运算</a:t>
            </a:r>
          </a:p>
        </p:txBody>
      </p:sp>
      <p:sp>
        <p:nvSpPr>
          <p:cNvPr id="99331" name="矩形 4"/>
          <p:cNvSpPr>
            <a:spLocks noChangeArrowheads="1"/>
          </p:cNvSpPr>
          <p:nvPr/>
        </p:nvSpPr>
        <p:spPr bwMode="auto">
          <a:xfrm>
            <a:off x="1146175" y="1366838"/>
            <a:ext cx="7032625" cy="809625"/>
          </a:xfrm>
          <a:prstGeom prst="rect">
            <a:avLst/>
          </a:prstGeom>
          <a:noFill/>
          <a:ln w="9525">
            <a:noFill/>
            <a:miter lim="800000"/>
            <a:headEnd/>
            <a:tailEnd/>
          </a:ln>
        </p:spPr>
        <p:txBody>
          <a:bodyPr>
            <a:spAutoFit/>
          </a:bodyPr>
          <a:lstStyle/>
          <a:p>
            <a:pPr>
              <a:lnSpc>
                <a:spcPts val="2800"/>
              </a:lnSpc>
            </a:pPr>
            <a:r>
              <a:rPr lang="zh-CN" altLang="en-US" sz="2000" b="1">
                <a:solidFill>
                  <a:srgbClr val="FF0000"/>
                </a:solidFill>
                <a:latin typeface="黑体" pitchFamily="2" charset="-122"/>
                <a:ea typeface="黑体" pitchFamily="2" charset="-122"/>
              </a:rPr>
              <a:t>规则：</a:t>
            </a:r>
            <a:r>
              <a:rPr lang="zh-CN" altLang="en-US" sz="2000" b="1">
                <a:solidFill>
                  <a:srgbClr val="0070C0"/>
                </a:solidFill>
                <a:latin typeface="黑体" pitchFamily="2" charset="-122"/>
                <a:ea typeface="黑体" pitchFamily="2" charset="-122"/>
              </a:rPr>
              <a:t>多个有效数字相乘（或除）时，运算结果的有效数字的位数与参与运算各数中有效数字位数最少的那个数相同。</a:t>
            </a:r>
          </a:p>
        </p:txBody>
      </p:sp>
      <p:grpSp>
        <p:nvGrpSpPr>
          <p:cNvPr id="99332" name="组合 31"/>
          <p:cNvGrpSpPr>
            <a:grpSpLocks/>
          </p:cNvGrpSpPr>
          <p:nvPr/>
        </p:nvGrpSpPr>
        <p:grpSpPr bwMode="auto">
          <a:xfrm>
            <a:off x="2322513" y="2943225"/>
            <a:ext cx="2825750" cy="2520950"/>
            <a:chOff x="4618893" y="3176953"/>
            <a:chExt cx="2825261" cy="2520462"/>
          </a:xfrm>
        </p:grpSpPr>
        <p:grpSp>
          <p:nvGrpSpPr>
            <p:cNvPr id="99343" name="组合 16"/>
            <p:cNvGrpSpPr>
              <a:grpSpLocks/>
            </p:cNvGrpSpPr>
            <p:nvPr/>
          </p:nvGrpSpPr>
          <p:grpSpPr bwMode="auto">
            <a:xfrm>
              <a:off x="4911968" y="3373290"/>
              <a:ext cx="2239109" cy="1963673"/>
              <a:chOff x="5638800" y="712150"/>
              <a:chExt cx="2239109" cy="1963673"/>
            </a:xfrm>
          </p:grpSpPr>
          <p:sp>
            <p:nvSpPr>
              <p:cNvPr id="99345" name="矩形 18"/>
              <p:cNvSpPr>
                <a:spLocks noChangeArrowheads="1"/>
              </p:cNvSpPr>
              <p:nvPr/>
            </p:nvSpPr>
            <p:spPr bwMode="auto">
              <a:xfrm>
                <a:off x="6673213" y="712150"/>
                <a:ext cx="638316" cy="369332"/>
              </a:xfrm>
              <a:prstGeom prst="rect">
                <a:avLst/>
              </a:prstGeom>
              <a:noFill/>
              <a:ln w="9525">
                <a:noFill/>
                <a:miter lim="800000"/>
                <a:headEnd/>
                <a:tailEnd/>
              </a:ln>
            </p:spPr>
            <p:txBody>
              <a:bodyPr wrap="none">
                <a:spAutoFit/>
              </a:bodyPr>
              <a:lstStyle/>
              <a:p>
                <a:r>
                  <a:rPr lang="en-US" altLang="zh-CN" b="1"/>
                  <a:t>3.2</a:t>
                </a:r>
                <a:r>
                  <a:rPr lang="en-US" altLang="zh-CN" b="1">
                    <a:solidFill>
                      <a:srgbClr val="FF0000"/>
                    </a:solidFill>
                  </a:rPr>
                  <a:t>1</a:t>
                </a:r>
                <a:endParaRPr lang="zh-CN" altLang="en-US"/>
              </a:p>
            </p:txBody>
          </p:sp>
          <p:sp>
            <p:nvSpPr>
              <p:cNvPr id="99346" name="矩形 19"/>
              <p:cNvSpPr>
                <a:spLocks noChangeArrowheads="1"/>
              </p:cNvSpPr>
              <p:nvPr/>
            </p:nvSpPr>
            <p:spPr bwMode="auto">
              <a:xfrm>
                <a:off x="6201314" y="1028673"/>
                <a:ext cx="1082348" cy="369332"/>
              </a:xfrm>
              <a:prstGeom prst="rect">
                <a:avLst/>
              </a:prstGeom>
              <a:noFill/>
              <a:ln w="9525">
                <a:noFill/>
                <a:miter lim="800000"/>
                <a:headEnd/>
                <a:tailEnd/>
              </a:ln>
            </p:spPr>
            <p:txBody>
              <a:bodyPr wrap="none">
                <a:spAutoFit/>
              </a:bodyPr>
              <a:lstStyle/>
              <a:p>
                <a:r>
                  <a:rPr lang="en-US" altLang="zh-CN" b="1"/>
                  <a:t>×       6.</a:t>
                </a:r>
                <a:r>
                  <a:rPr lang="en-US" altLang="zh-CN" b="1">
                    <a:solidFill>
                      <a:srgbClr val="FF0000"/>
                    </a:solidFill>
                  </a:rPr>
                  <a:t>5</a:t>
                </a:r>
                <a:endParaRPr lang="zh-CN" altLang="en-US"/>
              </a:p>
            </p:txBody>
          </p:sp>
          <p:sp>
            <p:nvSpPr>
              <p:cNvPr id="99347" name="矩形 20"/>
              <p:cNvSpPr>
                <a:spLocks noChangeArrowheads="1"/>
              </p:cNvSpPr>
              <p:nvPr/>
            </p:nvSpPr>
            <p:spPr bwMode="auto">
              <a:xfrm>
                <a:off x="6616087" y="1497598"/>
                <a:ext cx="704039" cy="369332"/>
              </a:xfrm>
              <a:prstGeom prst="rect">
                <a:avLst/>
              </a:prstGeom>
              <a:noFill/>
              <a:ln w="9525">
                <a:noFill/>
                <a:miter lim="800000"/>
                <a:headEnd/>
                <a:tailEnd/>
              </a:ln>
            </p:spPr>
            <p:txBody>
              <a:bodyPr wrap="none">
                <a:spAutoFit/>
              </a:bodyPr>
              <a:lstStyle/>
              <a:p>
                <a:r>
                  <a:rPr lang="en-US" altLang="zh-CN" b="1">
                    <a:solidFill>
                      <a:srgbClr val="FF0000"/>
                    </a:solidFill>
                  </a:rPr>
                  <a:t>1605</a:t>
                </a:r>
                <a:endParaRPr lang="zh-CN" altLang="en-US"/>
              </a:p>
            </p:txBody>
          </p:sp>
          <p:sp>
            <p:nvSpPr>
              <p:cNvPr id="99348" name="矩形 21"/>
              <p:cNvSpPr>
                <a:spLocks noChangeArrowheads="1"/>
              </p:cNvSpPr>
              <p:nvPr/>
            </p:nvSpPr>
            <p:spPr bwMode="auto">
              <a:xfrm>
                <a:off x="6497545" y="1802400"/>
                <a:ext cx="704039" cy="369332"/>
              </a:xfrm>
              <a:prstGeom prst="rect">
                <a:avLst/>
              </a:prstGeom>
              <a:noFill/>
              <a:ln w="9525">
                <a:noFill/>
                <a:miter lim="800000"/>
                <a:headEnd/>
                <a:tailEnd/>
              </a:ln>
            </p:spPr>
            <p:txBody>
              <a:bodyPr wrap="none">
                <a:spAutoFit/>
              </a:bodyPr>
              <a:lstStyle/>
              <a:p>
                <a:r>
                  <a:rPr lang="en-US" altLang="zh-CN" b="1"/>
                  <a:t>192</a:t>
                </a:r>
                <a:r>
                  <a:rPr lang="en-US" altLang="zh-CN" b="1">
                    <a:solidFill>
                      <a:srgbClr val="FF0000"/>
                    </a:solidFill>
                  </a:rPr>
                  <a:t>6</a:t>
                </a:r>
                <a:endParaRPr lang="zh-CN" altLang="en-US"/>
              </a:p>
            </p:txBody>
          </p:sp>
          <p:sp>
            <p:nvSpPr>
              <p:cNvPr id="99349" name="矩形 22"/>
              <p:cNvSpPr>
                <a:spLocks noChangeArrowheads="1"/>
              </p:cNvSpPr>
              <p:nvPr/>
            </p:nvSpPr>
            <p:spPr bwMode="auto">
              <a:xfrm>
                <a:off x="6470531" y="2306491"/>
                <a:ext cx="1295547" cy="369332"/>
              </a:xfrm>
              <a:prstGeom prst="rect">
                <a:avLst/>
              </a:prstGeom>
              <a:noFill/>
              <a:ln w="9525">
                <a:noFill/>
                <a:miter lim="800000"/>
                <a:headEnd/>
                <a:tailEnd/>
              </a:ln>
            </p:spPr>
            <p:txBody>
              <a:bodyPr wrap="none">
                <a:spAutoFit/>
              </a:bodyPr>
              <a:lstStyle/>
              <a:p>
                <a:r>
                  <a:rPr lang="en-US" altLang="zh-CN" b="1"/>
                  <a:t>2</a:t>
                </a:r>
                <a:r>
                  <a:rPr lang="en-US" altLang="zh-CN" b="1">
                    <a:solidFill>
                      <a:srgbClr val="FF0000"/>
                    </a:solidFill>
                  </a:rPr>
                  <a:t>0.865</a:t>
                </a:r>
                <a:r>
                  <a:rPr lang="en-US" altLang="zh-CN" b="1"/>
                  <a:t>=2</a:t>
                </a:r>
                <a:r>
                  <a:rPr lang="en-US" altLang="zh-CN" b="1">
                    <a:solidFill>
                      <a:srgbClr val="FF0000"/>
                    </a:solidFill>
                  </a:rPr>
                  <a:t>1</a:t>
                </a:r>
                <a:endParaRPr lang="zh-CN" altLang="en-US">
                  <a:solidFill>
                    <a:srgbClr val="FF0000"/>
                  </a:solidFill>
                </a:endParaRPr>
              </a:p>
            </p:txBody>
          </p:sp>
          <p:cxnSp>
            <p:nvCxnSpPr>
              <p:cNvPr id="24" name="直接连接符 23"/>
              <p:cNvCxnSpPr/>
              <p:nvPr/>
            </p:nvCxnSpPr>
            <p:spPr>
              <a:xfrm>
                <a:off x="5639361" y="1430036"/>
                <a:ext cx="2214179"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663170" y="2239504"/>
                <a:ext cx="221417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圆角矩形 17"/>
            <p:cNvSpPr/>
            <p:nvPr/>
          </p:nvSpPr>
          <p:spPr>
            <a:xfrm>
              <a:off x="4618893" y="3176953"/>
              <a:ext cx="2825261" cy="252046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99333" name="组合 47"/>
          <p:cNvGrpSpPr>
            <a:grpSpLocks/>
          </p:cNvGrpSpPr>
          <p:nvPr/>
        </p:nvGrpSpPr>
        <p:grpSpPr bwMode="auto">
          <a:xfrm>
            <a:off x="5407025" y="3408363"/>
            <a:ext cx="2212975" cy="1219200"/>
            <a:chOff x="8276492" y="4243754"/>
            <a:chExt cx="2211567" cy="1219200"/>
          </a:xfrm>
        </p:grpSpPr>
        <p:grpSp>
          <p:nvGrpSpPr>
            <p:cNvPr id="99337" name="组合 39"/>
            <p:cNvGrpSpPr>
              <a:grpSpLocks/>
            </p:cNvGrpSpPr>
            <p:nvPr/>
          </p:nvGrpSpPr>
          <p:grpSpPr bwMode="auto">
            <a:xfrm>
              <a:off x="8361335" y="4358028"/>
              <a:ext cx="2126724" cy="873426"/>
              <a:chOff x="5676751" y="3173996"/>
              <a:chExt cx="2126724" cy="873426"/>
            </a:xfrm>
          </p:grpSpPr>
          <p:sp>
            <p:nvSpPr>
              <p:cNvPr id="99339" name="矩形 29"/>
              <p:cNvSpPr>
                <a:spLocks noChangeArrowheads="1"/>
              </p:cNvSpPr>
              <p:nvPr/>
            </p:nvSpPr>
            <p:spPr bwMode="auto">
              <a:xfrm>
                <a:off x="5676751" y="3173997"/>
                <a:ext cx="444352" cy="369332"/>
              </a:xfrm>
              <a:prstGeom prst="rect">
                <a:avLst/>
              </a:prstGeom>
              <a:noFill/>
              <a:ln w="9525">
                <a:noFill/>
                <a:miter lim="800000"/>
                <a:headEnd/>
                <a:tailEnd/>
              </a:ln>
            </p:spPr>
            <p:txBody>
              <a:bodyPr wrap="none">
                <a:spAutoFit/>
              </a:bodyPr>
              <a:lstStyle/>
              <a:p>
                <a:r>
                  <a:rPr lang="en-US" altLang="zh-CN" b="1"/>
                  <a:t>2</a:t>
                </a:r>
                <a:r>
                  <a:rPr lang="en-US" altLang="zh-CN" b="1">
                    <a:solidFill>
                      <a:srgbClr val="FF0000"/>
                    </a:solidFill>
                  </a:rPr>
                  <a:t>1</a:t>
                </a:r>
                <a:endParaRPr lang="zh-CN" altLang="en-US">
                  <a:solidFill>
                    <a:srgbClr val="FF0000"/>
                  </a:solidFill>
                </a:endParaRPr>
              </a:p>
            </p:txBody>
          </p:sp>
          <p:sp>
            <p:nvSpPr>
              <p:cNvPr id="99340" name="矩形 30"/>
              <p:cNvSpPr>
                <a:spLocks noChangeArrowheads="1"/>
              </p:cNvSpPr>
              <p:nvPr/>
            </p:nvSpPr>
            <p:spPr bwMode="auto">
              <a:xfrm>
                <a:off x="6002022" y="3173996"/>
                <a:ext cx="1258678" cy="369332"/>
              </a:xfrm>
              <a:prstGeom prst="rect">
                <a:avLst/>
              </a:prstGeom>
              <a:noFill/>
              <a:ln w="9525">
                <a:noFill/>
                <a:miter lim="800000"/>
                <a:headEnd/>
                <a:tailEnd/>
              </a:ln>
            </p:spPr>
            <p:txBody>
              <a:bodyPr wrap="none">
                <a:spAutoFit/>
              </a:bodyPr>
              <a:lstStyle/>
              <a:p>
                <a:r>
                  <a:rPr lang="en-US" altLang="zh-CN" b="1"/>
                  <a:t>÷  21.84</a:t>
                </a:r>
                <a:r>
                  <a:rPr lang="en-US" altLang="zh-CN" b="1">
                    <a:solidFill>
                      <a:srgbClr val="FF0000"/>
                    </a:solidFill>
                  </a:rPr>
                  <a:t>3</a:t>
                </a:r>
                <a:endParaRPr lang="zh-CN" altLang="en-US">
                  <a:solidFill>
                    <a:srgbClr val="FF0000"/>
                  </a:solidFill>
                </a:endParaRPr>
              </a:p>
            </p:txBody>
          </p:sp>
          <p:sp>
            <p:nvSpPr>
              <p:cNvPr id="99341" name="矩形 31"/>
              <p:cNvSpPr>
                <a:spLocks noChangeArrowheads="1"/>
              </p:cNvSpPr>
              <p:nvPr/>
            </p:nvSpPr>
            <p:spPr bwMode="auto">
              <a:xfrm>
                <a:off x="5697087" y="3678090"/>
                <a:ext cx="1383712" cy="369332"/>
              </a:xfrm>
              <a:prstGeom prst="rect">
                <a:avLst/>
              </a:prstGeom>
              <a:noFill/>
              <a:ln w="9525">
                <a:noFill/>
                <a:miter lim="800000"/>
                <a:headEnd/>
                <a:tailEnd/>
              </a:ln>
            </p:spPr>
            <p:txBody>
              <a:bodyPr wrap="none">
                <a:spAutoFit/>
              </a:bodyPr>
              <a:lstStyle/>
              <a:p>
                <a:r>
                  <a:rPr lang="en-US" altLang="zh-CN" b="1"/>
                  <a:t>= 0.9</a:t>
                </a:r>
                <a:r>
                  <a:rPr lang="en-US" altLang="zh-CN" b="1">
                    <a:solidFill>
                      <a:srgbClr val="FF0000"/>
                    </a:solidFill>
                  </a:rPr>
                  <a:t>61•••</a:t>
                </a:r>
                <a:endParaRPr lang="zh-CN" altLang="en-US">
                  <a:solidFill>
                    <a:srgbClr val="FF0000"/>
                  </a:solidFill>
                </a:endParaRPr>
              </a:p>
            </p:txBody>
          </p:sp>
          <p:sp>
            <p:nvSpPr>
              <p:cNvPr id="99342" name="矩形 32"/>
              <p:cNvSpPr>
                <a:spLocks noChangeArrowheads="1"/>
              </p:cNvSpPr>
              <p:nvPr/>
            </p:nvSpPr>
            <p:spPr bwMode="auto">
              <a:xfrm>
                <a:off x="6963180" y="3678089"/>
                <a:ext cx="840295" cy="369332"/>
              </a:xfrm>
              <a:prstGeom prst="rect">
                <a:avLst/>
              </a:prstGeom>
              <a:noFill/>
              <a:ln w="9525">
                <a:noFill/>
                <a:miter lim="800000"/>
                <a:headEnd/>
                <a:tailEnd/>
              </a:ln>
            </p:spPr>
            <p:txBody>
              <a:bodyPr wrap="none">
                <a:spAutoFit/>
              </a:bodyPr>
              <a:lstStyle/>
              <a:p>
                <a:r>
                  <a:rPr lang="en-US" altLang="zh-CN" b="1"/>
                  <a:t>= 0.9</a:t>
                </a:r>
                <a:r>
                  <a:rPr lang="en-US" altLang="zh-CN" b="1">
                    <a:solidFill>
                      <a:srgbClr val="FF0000"/>
                    </a:solidFill>
                  </a:rPr>
                  <a:t>6</a:t>
                </a:r>
                <a:endParaRPr lang="zh-CN" altLang="en-US">
                  <a:solidFill>
                    <a:srgbClr val="FF0000"/>
                  </a:solidFill>
                </a:endParaRPr>
              </a:p>
            </p:txBody>
          </p:sp>
        </p:grpSp>
        <p:sp>
          <p:nvSpPr>
            <p:cNvPr id="29" name="圆角矩形 28"/>
            <p:cNvSpPr/>
            <p:nvPr/>
          </p:nvSpPr>
          <p:spPr>
            <a:xfrm>
              <a:off x="8276492" y="4243754"/>
              <a:ext cx="2144934" cy="12192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99334" name="组合 33"/>
          <p:cNvGrpSpPr>
            <a:grpSpLocks/>
          </p:cNvGrpSpPr>
          <p:nvPr/>
        </p:nvGrpSpPr>
        <p:grpSpPr bwMode="auto">
          <a:xfrm>
            <a:off x="1189038" y="2479675"/>
            <a:ext cx="914400" cy="969963"/>
            <a:chOff x="624469" y="5742878"/>
            <a:chExt cx="914400" cy="914400"/>
          </a:xfrm>
        </p:grpSpPr>
        <p:sp>
          <p:nvSpPr>
            <p:cNvPr id="99335" name="TextBox 34"/>
            <p:cNvSpPr txBox="1">
              <a:spLocks noChangeArrowheads="1"/>
            </p:cNvSpPr>
            <p:nvPr/>
          </p:nvSpPr>
          <p:spPr bwMode="auto">
            <a:xfrm>
              <a:off x="869795" y="6122020"/>
              <a:ext cx="441146" cy="400110"/>
            </a:xfrm>
            <a:prstGeom prst="rect">
              <a:avLst/>
            </a:prstGeom>
            <a:noFill/>
            <a:ln w="9525">
              <a:noFill/>
              <a:miter lim="800000"/>
              <a:headEnd/>
              <a:tailEnd/>
            </a:ln>
          </p:spPr>
          <p:txBody>
            <a:bodyPr wrap="none">
              <a:spAutoFit/>
            </a:bodyPr>
            <a:lstStyle/>
            <a:p>
              <a:r>
                <a:rPr lang="zh-CN" altLang="en-US" sz="2000" b="1">
                  <a:solidFill>
                    <a:srgbClr val="FF0000"/>
                  </a:solidFill>
                </a:rPr>
                <a:t>例</a:t>
              </a:r>
            </a:p>
          </p:txBody>
        </p:sp>
        <p:sp>
          <p:nvSpPr>
            <p:cNvPr id="36" name="笑脸 35"/>
            <p:cNvSpPr/>
            <p:nvPr/>
          </p:nvSpPr>
          <p:spPr>
            <a:xfrm>
              <a:off x="624469" y="5742878"/>
              <a:ext cx="914400" cy="9144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Tree>
  </p:cSld>
  <p:clrMapOvr>
    <a:masterClrMapping/>
  </p:clrMapOvr>
  <p:transition spd="med">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25513" y="1533525"/>
            <a:ext cx="5207000" cy="506413"/>
          </a:xfrm>
          <a:prstGeom prst="rect">
            <a:avLst/>
          </a:prstGeom>
        </p:spPr>
        <p:txBody>
          <a:bodyPr/>
          <a:lstStyle/>
          <a:p>
            <a:pPr defTabSz="914400">
              <a:lnSpc>
                <a:spcPct val="90000"/>
              </a:lnSpc>
              <a:buFontTx/>
              <a:buNone/>
              <a:defRPr/>
            </a:pPr>
            <a:r>
              <a:rPr lang="zh-CN" altLang="en-US" sz="3200" b="1" dirty="0">
                <a:solidFill>
                  <a:srgbClr val="C00000"/>
                </a:solidFill>
                <a:latin typeface="黑体" pitchFamily="49" charset="-122"/>
                <a:ea typeface="黑体" pitchFamily="49" charset="-122"/>
                <a:cs typeface="+mj-cs"/>
              </a:rPr>
              <a:t>如何学好</a:t>
            </a:r>
            <a:r>
              <a:rPr lang="zh-CN" altLang="en-US" sz="3200" b="1" dirty="0">
                <a:solidFill>
                  <a:srgbClr val="C00000"/>
                </a:solidFill>
                <a:latin typeface="黑体" pitchFamily="49" charset="-122"/>
                <a:ea typeface="黑体" pitchFamily="49" charset="-122"/>
              </a:rPr>
              <a:t>物理实验？</a:t>
            </a:r>
          </a:p>
        </p:txBody>
      </p:sp>
      <p:sp>
        <p:nvSpPr>
          <p:cNvPr id="48131" name="TextBox 2"/>
          <p:cNvSpPr txBox="1">
            <a:spLocks noChangeArrowheads="1"/>
          </p:cNvSpPr>
          <p:nvPr/>
        </p:nvSpPr>
        <p:spPr bwMode="auto">
          <a:xfrm>
            <a:off x="925513" y="2511425"/>
            <a:ext cx="6432550" cy="584200"/>
          </a:xfrm>
          <a:prstGeom prst="rect">
            <a:avLst/>
          </a:prstGeom>
          <a:noFill/>
          <a:ln w="9525">
            <a:noFill/>
            <a:miter lim="800000"/>
            <a:headEnd/>
            <a:tailEnd/>
          </a:ln>
        </p:spPr>
        <p:txBody>
          <a:bodyPr>
            <a:spAutoFit/>
          </a:bodyPr>
          <a:lstStyle/>
          <a:p>
            <a:r>
              <a:rPr lang="zh-CN" altLang="en-US" sz="3200" b="1">
                <a:latin typeface="黑体" pitchFamily="2" charset="-122"/>
                <a:ea typeface="黑体" pitchFamily="2" charset="-122"/>
              </a:rPr>
              <a:t>带着问题学，做好课前预习</a:t>
            </a:r>
            <a:endParaRPr lang="en-US" altLang="zh-CN" sz="3200" b="1">
              <a:latin typeface="黑体" pitchFamily="2" charset="-122"/>
              <a:ea typeface="黑体" pitchFamily="2" charset="-122"/>
            </a:endParaRPr>
          </a:p>
        </p:txBody>
      </p:sp>
      <p:sp>
        <p:nvSpPr>
          <p:cNvPr id="48132" name="矩形 3"/>
          <p:cNvSpPr>
            <a:spLocks noChangeArrowheads="1"/>
          </p:cNvSpPr>
          <p:nvPr/>
        </p:nvSpPr>
        <p:spPr bwMode="auto">
          <a:xfrm>
            <a:off x="925513" y="3254375"/>
            <a:ext cx="4716462" cy="584200"/>
          </a:xfrm>
          <a:prstGeom prst="rect">
            <a:avLst/>
          </a:prstGeom>
          <a:noFill/>
          <a:ln w="9525">
            <a:noFill/>
            <a:miter lim="800000"/>
            <a:headEnd/>
            <a:tailEnd/>
          </a:ln>
        </p:spPr>
        <p:txBody>
          <a:bodyPr wrap="none">
            <a:spAutoFit/>
          </a:bodyPr>
          <a:lstStyle/>
          <a:p>
            <a:r>
              <a:rPr lang="zh-CN" altLang="en-US" sz="3200" b="1">
                <a:latin typeface="黑体" pitchFamily="2" charset="-122"/>
                <a:ea typeface="黑体" pitchFamily="2" charset="-122"/>
              </a:rPr>
              <a:t>认真操作，避免眼高手低</a:t>
            </a:r>
          </a:p>
        </p:txBody>
      </p:sp>
      <p:sp>
        <p:nvSpPr>
          <p:cNvPr id="48133" name="矩形 4"/>
          <p:cNvSpPr>
            <a:spLocks noChangeArrowheads="1"/>
          </p:cNvSpPr>
          <p:nvPr/>
        </p:nvSpPr>
        <p:spPr bwMode="auto">
          <a:xfrm>
            <a:off x="925513" y="3998913"/>
            <a:ext cx="3892550" cy="585787"/>
          </a:xfrm>
          <a:prstGeom prst="rect">
            <a:avLst/>
          </a:prstGeom>
          <a:noFill/>
          <a:ln w="9525">
            <a:noFill/>
            <a:miter lim="800000"/>
            <a:headEnd/>
            <a:tailEnd/>
          </a:ln>
        </p:spPr>
        <p:txBody>
          <a:bodyPr wrap="none">
            <a:spAutoFit/>
          </a:bodyPr>
          <a:lstStyle/>
          <a:p>
            <a:r>
              <a:rPr lang="zh-CN" altLang="en-US" sz="3200" b="1">
                <a:latin typeface="黑体" pitchFamily="2" charset="-122"/>
                <a:ea typeface="黑体" pitchFamily="2" charset="-122"/>
              </a:rPr>
              <a:t>仔细分析，课后总结</a:t>
            </a:r>
          </a:p>
        </p:txBody>
      </p:sp>
      <p:sp>
        <p:nvSpPr>
          <p:cNvPr id="48134" name="矩形 5"/>
          <p:cNvSpPr>
            <a:spLocks noChangeArrowheads="1"/>
          </p:cNvSpPr>
          <p:nvPr/>
        </p:nvSpPr>
        <p:spPr bwMode="auto">
          <a:xfrm>
            <a:off x="925513" y="4743450"/>
            <a:ext cx="5953125" cy="584200"/>
          </a:xfrm>
          <a:prstGeom prst="rect">
            <a:avLst/>
          </a:prstGeom>
          <a:noFill/>
          <a:ln w="9525">
            <a:noFill/>
            <a:miter lim="800000"/>
            <a:headEnd/>
            <a:tailEnd/>
          </a:ln>
        </p:spPr>
        <p:txBody>
          <a:bodyPr wrap="none">
            <a:spAutoFit/>
          </a:bodyPr>
          <a:lstStyle/>
          <a:p>
            <a:r>
              <a:rPr lang="zh-CN" altLang="en-US" sz="3200" b="1">
                <a:latin typeface="黑体" pitchFamily="2" charset="-122"/>
                <a:ea typeface="黑体" pitchFamily="2" charset="-122"/>
              </a:rPr>
              <a:t>规范表示，养成严谨的科学态度</a:t>
            </a:r>
          </a:p>
        </p:txBody>
      </p:sp>
      <p:sp>
        <p:nvSpPr>
          <p:cNvPr id="9" name="Rectangle 2"/>
          <p:cNvSpPr txBox="1">
            <a:spLocks noChangeArrowheads="1"/>
          </p:cNvSpPr>
          <p:nvPr/>
        </p:nvSpPr>
        <p:spPr>
          <a:xfrm>
            <a:off x="1408430" y="262364"/>
            <a:ext cx="6615430" cy="516890"/>
          </a:xfrm>
          <a:prstGeom prst="rect">
            <a:avLst/>
          </a:prstGeom>
        </p:spPr>
        <p:txBody>
          <a:bodyPr>
            <a:scene3d>
              <a:camera prst="orthographicFront"/>
              <a:lightRig rig="threePt" dir="t"/>
            </a:scene3d>
          </a:bodyPr>
          <a:lstStyle/>
          <a:p>
            <a:pPr defTabSz="914400">
              <a:lnSpc>
                <a:spcPct val="90000"/>
              </a:lnSpc>
              <a:buFontTx/>
              <a:buNone/>
              <a:defRPr/>
            </a:pPr>
            <a:r>
              <a:rPr lang="zh-CN" altLang="en-US" sz="3200" b="1" dirty="0">
                <a:solidFill>
                  <a:srgbClr val="00B050"/>
                </a:solidFill>
                <a:effectLst>
                  <a:outerShdw blurRad="38100" dist="25400" dir="5400000" algn="ctr" rotWithShape="0">
                    <a:srgbClr val="6E747A">
                      <a:alpha val="43000"/>
                    </a:srgbClr>
                  </a:outerShdw>
                </a:effectLst>
                <a:latin typeface="黑体" charset="0"/>
                <a:ea typeface="黑体" charset="0"/>
                <a:cs typeface="+mj-cs"/>
              </a:rPr>
              <a:t>一、地位及作用（为什么要学它？）</a:t>
            </a:r>
          </a:p>
        </p:txBody>
      </p:sp>
    </p:spTree>
  </p:cSld>
  <p:clrMapOvr>
    <a:masterClrMapping/>
  </p:clrMapOvr>
  <p:transition spd="med">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28775" y="307975"/>
            <a:ext cx="7002463" cy="492125"/>
          </a:xfrm>
          <a:prstGeom prst="rect">
            <a:avLst/>
          </a:prstGeom>
          <a:noFill/>
        </p:spPr>
        <p:txBody>
          <a:bodyPr>
            <a:spAutoFit/>
          </a:bodyPr>
          <a:lstStyle/>
          <a:p>
            <a:pPr defTabSz="913765" fontAlgn="auto">
              <a:spcBef>
                <a:spcPts val="0"/>
              </a:spcBef>
              <a:spcAft>
                <a:spcPts val="0"/>
              </a:spcAft>
              <a:buFontTx/>
              <a:buNone/>
              <a:defRPr/>
            </a:pPr>
            <a:r>
              <a:rPr lang="en-US" altLang="zh-CN" sz="2600" b="1" dirty="0">
                <a:solidFill>
                  <a:srgbClr val="00B050"/>
                </a:solidFill>
                <a:latin typeface="微软雅黑" pitchFamily="34" charset="-122"/>
                <a:ea typeface="微软雅黑" pitchFamily="34" charset="-122"/>
              </a:rPr>
              <a:t>6. </a:t>
            </a:r>
            <a:r>
              <a:rPr lang="zh-CN" altLang="en-US" sz="2600" b="1" dirty="0">
                <a:solidFill>
                  <a:srgbClr val="00B050"/>
                </a:solidFill>
                <a:latin typeface="微软雅黑" pitchFamily="34" charset="-122"/>
                <a:ea typeface="微软雅黑" pitchFamily="34" charset="-122"/>
              </a:rPr>
              <a:t>有效数字的运算</a:t>
            </a:r>
            <a:r>
              <a:rPr lang="en-US" altLang="zh-CN"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_</a:t>
            </a:r>
            <a:r>
              <a:rPr lang="zh-CN" altLang="en-US"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乘方</a:t>
            </a:r>
            <a:r>
              <a:rPr lang="en-US" altLang="zh-CN"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开方运算</a:t>
            </a:r>
          </a:p>
        </p:txBody>
      </p:sp>
      <p:pic>
        <p:nvPicPr>
          <p:cNvPr id="20489" name="图片 3" descr="www.tuweimei.comComp_16848041_L9H4AEMqtGofNc3NnyIJecWtpZGEUnrg.jpg"/>
          <p:cNvPicPr>
            <a:picLocks noGrp="1" noChangeAspect="1" noChangeArrowheads="1"/>
          </p:cNvPicPr>
          <p:nvPr/>
        </p:nvPicPr>
        <p:blipFill>
          <a:blip r:embed="rId3" cstate="print"/>
          <a:srcRect/>
          <a:stretch>
            <a:fillRect/>
          </a:stretch>
        </p:blipFill>
        <p:spPr bwMode="auto">
          <a:xfrm>
            <a:off x="7875588" y="2838450"/>
            <a:ext cx="1268412" cy="1308100"/>
          </a:xfrm>
          <a:prstGeom prst="rect">
            <a:avLst/>
          </a:prstGeom>
          <a:noFill/>
          <a:ln w="9525">
            <a:noFill/>
            <a:miter lim="800000"/>
            <a:headEnd/>
            <a:tailEnd/>
          </a:ln>
        </p:spPr>
      </p:pic>
      <p:sp>
        <p:nvSpPr>
          <p:cNvPr id="20490" name="Rectangle 3"/>
          <p:cNvSpPr txBox="1">
            <a:spLocks noChangeArrowheads="1"/>
          </p:cNvSpPr>
          <p:nvPr/>
        </p:nvSpPr>
        <p:spPr bwMode="auto">
          <a:xfrm>
            <a:off x="1427163" y="1389063"/>
            <a:ext cx="7170737" cy="1108075"/>
          </a:xfrm>
          <a:prstGeom prst="rect">
            <a:avLst/>
          </a:prstGeom>
          <a:noFill/>
          <a:ln w="9525">
            <a:noFill/>
            <a:miter lim="800000"/>
            <a:headEnd/>
            <a:tailEnd/>
          </a:ln>
        </p:spPr>
        <p:txBody>
          <a:bodyPr/>
          <a:lstStyle/>
          <a:p>
            <a:pPr defTabSz="914400">
              <a:lnSpc>
                <a:spcPct val="150000"/>
              </a:lnSpc>
              <a:spcBef>
                <a:spcPts val="1000"/>
              </a:spcBef>
            </a:pPr>
            <a:r>
              <a:rPr lang="zh-CN" altLang="en-US" sz="2000" b="1">
                <a:solidFill>
                  <a:srgbClr val="FF0000"/>
                </a:solidFill>
                <a:latin typeface="黑体" pitchFamily="2" charset="-122"/>
                <a:ea typeface="黑体" pitchFamily="2" charset="-122"/>
              </a:rPr>
              <a:t>运算规则：</a:t>
            </a:r>
            <a:r>
              <a:rPr lang="zh-CN" altLang="en-US" sz="2000" b="1">
                <a:solidFill>
                  <a:srgbClr val="0070C0"/>
                </a:solidFill>
                <a:latin typeface="黑体" pitchFamily="2" charset="-122"/>
                <a:ea typeface="黑体" pitchFamily="2" charset="-122"/>
              </a:rPr>
              <a:t>在乘方和开方运算时，运算结果的有效数字的位数，与原数的有效数字的位数相同。</a:t>
            </a:r>
          </a:p>
        </p:txBody>
      </p:sp>
      <p:grpSp>
        <p:nvGrpSpPr>
          <p:cNvPr id="20491" name="组合 31"/>
          <p:cNvGrpSpPr>
            <a:grpSpLocks/>
          </p:cNvGrpSpPr>
          <p:nvPr/>
        </p:nvGrpSpPr>
        <p:grpSpPr bwMode="auto">
          <a:xfrm>
            <a:off x="5327650" y="4640263"/>
            <a:ext cx="2616200" cy="760412"/>
            <a:chOff x="6072554" y="4196861"/>
            <a:chExt cx="4504036" cy="808893"/>
          </a:xfrm>
        </p:grpSpPr>
        <p:graphicFrame>
          <p:nvGraphicFramePr>
            <p:cNvPr id="20487" name="Object 43"/>
            <p:cNvGraphicFramePr>
              <a:graphicFrameLocks/>
            </p:cNvGraphicFramePr>
            <p:nvPr/>
          </p:nvGraphicFramePr>
          <p:xfrm>
            <a:off x="6272331" y="4378570"/>
            <a:ext cx="3924074" cy="451338"/>
          </p:xfrm>
          <a:graphic>
            <a:graphicData uri="http://schemas.openxmlformats.org/presentationml/2006/ole">
              <p:oleObj spid="_x0000_s20487" r:id="rId4" imgW="1613217" imgH="241617" progId="Equation.3">
                <p:embed/>
              </p:oleObj>
            </a:graphicData>
          </a:graphic>
        </p:graphicFrame>
        <p:sp>
          <p:nvSpPr>
            <p:cNvPr id="35" name="圆角矩形 34"/>
            <p:cNvSpPr/>
            <p:nvPr/>
          </p:nvSpPr>
          <p:spPr>
            <a:xfrm>
              <a:off x="6072554" y="4196861"/>
              <a:ext cx="4504036" cy="80889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20492" name="组合 33"/>
          <p:cNvGrpSpPr>
            <a:grpSpLocks/>
          </p:cNvGrpSpPr>
          <p:nvPr/>
        </p:nvGrpSpPr>
        <p:grpSpPr bwMode="auto">
          <a:xfrm>
            <a:off x="1511300" y="2887663"/>
            <a:ext cx="3641725" cy="2836862"/>
            <a:chOff x="1512277" y="3012831"/>
            <a:chExt cx="4021015" cy="3024553"/>
          </a:xfrm>
        </p:grpSpPr>
        <p:grpSp>
          <p:nvGrpSpPr>
            <p:cNvPr id="20499" name="组合 32"/>
            <p:cNvGrpSpPr>
              <a:grpSpLocks/>
            </p:cNvGrpSpPr>
            <p:nvPr/>
          </p:nvGrpSpPr>
          <p:grpSpPr bwMode="auto">
            <a:xfrm>
              <a:off x="1512277" y="3012831"/>
              <a:ext cx="4021015" cy="3024553"/>
              <a:chOff x="1512277" y="3012831"/>
              <a:chExt cx="4021015" cy="3024553"/>
            </a:xfrm>
          </p:grpSpPr>
          <p:grpSp>
            <p:nvGrpSpPr>
              <p:cNvPr id="20500" name="组合 18"/>
              <p:cNvGrpSpPr>
                <a:grpSpLocks/>
              </p:cNvGrpSpPr>
              <p:nvPr/>
            </p:nvGrpSpPr>
            <p:grpSpPr bwMode="auto">
              <a:xfrm>
                <a:off x="1512277" y="3012831"/>
                <a:ext cx="4021015" cy="3024553"/>
                <a:chOff x="1524000" y="2625969"/>
                <a:chExt cx="3892684" cy="3024553"/>
              </a:xfrm>
            </p:grpSpPr>
            <p:sp>
              <p:nvSpPr>
                <p:cNvPr id="41" name="圆角矩形 40"/>
                <p:cNvSpPr/>
                <p:nvPr/>
              </p:nvSpPr>
              <p:spPr>
                <a:xfrm>
                  <a:off x="1524000" y="2625969"/>
                  <a:ext cx="3892684" cy="302455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nvGrpSpPr>
                <p:cNvPr id="20502" name="组合 16"/>
                <p:cNvGrpSpPr>
                  <a:grpSpLocks/>
                </p:cNvGrpSpPr>
                <p:nvPr/>
              </p:nvGrpSpPr>
              <p:grpSpPr bwMode="auto">
                <a:xfrm>
                  <a:off x="1723931" y="2907567"/>
                  <a:ext cx="3341737" cy="1129720"/>
                  <a:chOff x="1723931" y="2907567"/>
                  <a:chExt cx="3341737" cy="1129720"/>
                </a:xfrm>
              </p:grpSpPr>
              <p:graphicFrame>
                <p:nvGraphicFramePr>
                  <p:cNvPr id="20485" name="Object 44"/>
                  <p:cNvGraphicFramePr>
                    <a:graphicFrameLocks/>
                  </p:cNvGraphicFramePr>
                  <p:nvPr/>
                </p:nvGraphicFramePr>
                <p:xfrm>
                  <a:off x="1723931" y="2907567"/>
                  <a:ext cx="3049222" cy="423417"/>
                </p:xfrm>
                <a:graphic>
                  <a:graphicData uri="http://schemas.openxmlformats.org/presentationml/2006/ole">
                    <p:oleObj spid="_x0000_s20485" r:id="rId5" imgW="1396711" imgH="203429" progId="Equation.3">
                      <p:embed/>
                    </p:oleObj>
                  </a:graphicData>
                </a:graphic>
              </p:graphicFrame>
              <p:graphicFrame>
                <p:nvGraphicFramePr>
                  <p:cNvPr id="20486" name="Object 45"/>
                  <p:cNvGraphicFramePr>
                    <a:graphicFrameLocks/>
                  </p:cNvGraphicFramePr>
                  <p:nvPr/>
                </p:nvGraphicFramePr>
                <p:xfrm>
                  <a:off x="1740175" y="3639527"/>
                  <a:ext cx="3325493" cy="397760"/>
                </p:xfrm>
                <a:graphic>
                  <a:graphicData uri="http://schemas.openxmlformats.org/presentationml/2006/ole">
                    <p:oleObj spid="_x0000_s20486" r:id="rId6" imgW="1702117" imgH="203517" progId="Equation.3">
                      <p:embed/>
                    </p:oleObj>
                  </a:graphicData>
                </a:graphic>
              </p:graphicFrame>
            </p:grpSp>
          </p:grpSp>
          <p:graphicFrame>
            <p:nvGraphicFramePr>
              <p:cNvPr id="20484" name="Object 46"/>
              <p:cNvGraphicFramePr>
                <a:graphicFrameLocks/>
              </p:cNvGraphicFramePr>
              <p:nvPr/>
            </p:nvGraphicFramePr>
            <p:xfrm>
              <a:off x="1836494" y="4727765"/>
              <a:ext cx="1981728" cy="385933"/>
            </p:xfrm>
            <a:graphic>
              <a:graphicData uri="http://schemas.openxmlformats.org/presentationml/2006/ole">
                <p:oleObj spid="_x0000_s20484" r:id="rId7" imgW="1041265" imgH="203429" progId="Equation.3">
                  <p:embed/>
                </p:oleObj>
              </a:graphicData>
            </a:graphic>
          </p:graphicFrame>
        </p:grpSp>
        <p:graphicFrame>
          <p:nvGraphicFramePr>
            <p:cNvPr id="20483" name="Object 47"/>
            <p:cNvGraphicFramePr>
              <a:graphicFrameLocks/>
            </p:cNvGraphicFramePr>
            <p:nvPr/>
          </p:nvGraphicFramePr>
          <p:xfrm>
            <a:off x="1794121" y="5445369"/>
            <a:ext cx="2965649" cy="381298"/>
          </p:xfrm>
          <a:graphic>
            <a:graphicData uri="http://schemas.openxmlformats.org/presentationml/2006/ole">
              <p:oleObj spid="_x0000_s20483" r:id="rId8" imgW="1778317" imgH="228917" progId="Equation.3">
                <p:embed/>
              </p:oleObj>
            </a:graphicData>
          </a:graphic>
        </p:graphicFrame>
      </p:grpSp>
      <p:grpSp>
        <p:nvGrpSpPr>
          <p:cNvPr id="20493" name="组合 44"/>
          <p:cNvGrpSpPr>
            <a:grpSpLocks/>
          </p:cNvGrpSpPr>
          <p:nvPr/>
        </p:nvGrpSpPr>
        <p:grpSpPr bwMode="auto">
          <a:xfrm>
            <a:off x="419100" y="3055938"/>
            <a:ext cx="914400" cy="969962"/>
            <a:chOff x="624469" y="5742878"/>
            <a:chExt cx="914400" cy="914400"/>
          </a:xfrm>
        </p:grpSpPr>
        <p:sp>
          <p:nvSpPr>
            <p:cNvPr id="20497" name="TextBox 45"/>
            <p:cNvSpPr txBox="1">
              <a:spLocks noChangeArrowheads="1"/>
            </p:cNvSpPr>
            <p:nvPr/>
          </p:nvSpPr>
          <p:spPr bwMode="auto">
            <a:xfrm>
              <a:off x="869795" y="6122020"/>
              <a:ext cx="441146" cy="400110"/>
            </a:xfrm>
            <a:prstGeom prst="rect">
              <a:avLst/>
            </a:prstGeom>
            <a:noFill/>
            <a:ln w="9525">
              <a:noFill/>
              <a:miter lim="800000"/>
              <a:headEnd/>
              <a:tailEnd/>
            </a:ln>
          </p:spPr>
          <p:txBody>
            <a:bodyPr wrap="none">
              <a:spAutoFit/>
            </a:bodyPr>
            <a:lstStyle/>
            <a:p>
              <a:r>
                <a:rPr lang="zh-CN" altLang="en-US" sz="2000" b="1">
                  <a:solidFill>
                    <a:srgbClr val="FF0000"/>
                  </a:solidFill>
                </a:rPr>
                <a:t>例</a:t>
              </a:r>
            </a:p>
          </p:txBody>
        </p:sp>
        <p:sp>
          <p:nvSpPr>
            <p:cNvPr id="47" name="笑脸 46"/>
            <p:cNvSpPr/>
            <p:nvPr/>
          </p:nvSpPr>
          <p:spPr>
            <a:xfrm>
              <a:off x="624469" y="5742878"/>
              <a:ext cx="914400" cy="9144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20494" name="组合 47"/>
          <p:cNvGrpSpPr>
            <a:grpSpLocks/>
          </p:cNvGrpSpPr>
          <p:nvPr/>
        </p:nvGrpSpPr>
        <p:grpSpPr bwMode="auto">
          <a:xfrm>
            <a:off x="5292725" y="3124200"/>
            <a:ext cx="2651125" cy="809625"/>
            <a:chOff x="6025663" y="3153508"/>
            <a:chExt cx="3409202" cy="808893"/>
          </a:xfrm>
        </p:grpSpPr>
        <p:sp>
          <p:nvSpPr>
            <p:cNvPr id="49" name="圆角矩形 48"/>
            <p:cNvSpPr/>
            <p:nvPr/>
          </p:nvSpPr>
          <p:spPr>
            <a:xfrm>
              <a:off x="6025663" y="3153508"/>
              <a:ext cx="3409202" cy="80889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aphicFrame>
          <p:nvGraphicFramePr>
            <p:cNvPr id="20482" name="Object 48"/>
            <p:cNvGraphicFramePr>
              <a:graphicFrameLocks/>
            </p:cNvGraphicFramePr>
            <p:nvPr/>
          </p:nvGraphicFramePr>
          <p:xfrm>
            <a:off x="6125295" y="3362614"/>
            <a:ext cx="3211594" cy="427893"/>
          </p:xfrm>
          <a:graphic>
            <a:graphicData uri="http://schemas.openxmlformats.org/presentationml/2006/ole">
              <p:oleObj spid="_x0000_s20482" r:id="rId9" imgW="1600517" imgH="241617" progId="Equation.3">
                <p:embed/>
              </p:oleObj>
            </a:graphicData>
          </a:graphic>
        </p:graphicFrame>
      </p:grpSp>
      <p:pic>
        <p:nvPicPr>
          <p:cNvPr id="20495" name="Picture 2" descr="F:\2DI`8Q{3@V[(EJ1GA]8GTHF-2.jpg"/>
          <p:cNvPicPr>
            <a:picLocks noChangeAspect="1" noChangeArrowheads="1"/>
          </p:cNvPicPr>
          <p:nvPr/>
        </p:nvPicPr>
        <p:blipFill>
          <a:blip r:embed="rId10" cstate="print"/>
          <a:srcRect/>
          <a:stretch>
            <a:fillRect/>
          </a:stretch>
        </p:blipFill>
        <p:spPr bwMode="auto">
          <a:xfrm>
            <a:off x="7991475" y="4316413"/>
            <a:ext cx="1152525" cy="1296987"/>
          </a:xfrm>
          <a:prstGeom prst="rect">
            <a:avLst/>
          </a:prstGeom>
          <a:noFill/>
          <a:ln w="9525">
            <a:noFill/>
            <a:miter lim="800000"/>
            <a:headEnd/>
            <a:tailEnd/>
          </a:ln>
        </p:spPr>
      </p:pic>
    </p:spTree>
  </p:cSld>
  <p:clrMapOvr>
    <a:masterClrMapping/>
  </p:clrMapOvr>
  <p:transition spd="med">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28775" y="307975"/>
            <a:ext cx="7002463" cy="492125"/>
          </a:xfrm>
          <a:prstGeom prst="rect">
            <a:avLst/>
          </a:prstGeom>
          <a:noFill/>
        </p:spPr>
        <p:txBody>
          <a:bodyPr>
            <a:spAutoFit/>
          </a:bodyPr>
          <a:lstStyle/>
          <a:p>
            <a:pPr defTabSz="913765" fontAlgn="auto">
              <a:spcBef>
                <a:spcPts val="0"/>
              </a:spcBef>
              <a:spcAft>
                <a:spcPts val="0"/>
              </a:spcAft>
              <a:buFontTx/>
              <a:buNone/>
              <a:defRPr/>
            </a:pPr>
            <a:r>
              <a:rPr lang="en-US" altLang="zh-CN" sz="2600" b="1" dirty="0">
                <a:solidFill>
                  <a:srgbClr val="00B050"/>
                </a:solidFill>
                <a:latin typeface="微软雅黑" pitchFamily="34" charset="-122"/>
                <a:ea typeface="微软雅黑" pitchFamily="34" charset="-122"/>
              </a:rPr>
              <a:t>6. </a:t>
            </a:r>
            <a:r>
              <a:rPr lang="zh-CN" altLang="en-US" sz="2600" b="1" dirty="0">
                <a:solidFill>
                  <a:srgbClr val="00B050"/>
                </a:solidFill>
                <a:latin typeface="微软雅黑" pitchFamily="34" charset="-122"/>
                <a:ea typeface="微软雅黑" pitchFamily="34" charset="-122"/>
              </a:rPr>
              <a:t>有效数字的运算</a:t>
            </a:r>
            <a:r>
              <a:rPr lang="en-US" altLang="zh-CN"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_</a:t>
            </a:r>
            <a:r>
              <a:rPr lang="zh-CN" altLang="en-US"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指数运算</a:t>
            </a:r>
          </a:p>
        </p:txBody>
      </p:sp>
      <p:grpSp>
        <p:nvGrpSpPr>
          <p:cNvPr id="21509" name="组合 34"/>
          <p:cNvGrpSpPr>
            <a:grpSpLocks/>
          </p:cNvGrpSpPr>
          <p:nvPr/>
        </p:nvGrpSpPr>
        <p:grpSpPr bwMode="auto">
          <a:xfrm>
            <a:off x="1704975" y="3092450"/>
            <a:ext cx="6134100" cy="785813"/>
            <a:chOff x="1664677" y="3270738"/>
            <a:chExt cx="6248400" cy="832339"/>
          </a:xfrm>
        </p:grpSpPr>
        <p:sp>
          <p:nvSpPr>
            <p:cNvPr id="19" name="圆角矩形 18"/>
            <p:cNvSpPr/>
            <p:nvPr/>
          </p:nvSpPr>
          <p:spPr>
            <a:xfrm>
              <a:off x="1664677" y="3270738"/>
              <a:ext cx="6248400" cy="83233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sp>
          <p:nvSpPr>
            <p:cNvPr id="21522" name="Text Box 5"/>
            <p:cNvSpPr txBox="1">
              <a:spLocks noChangeArrowheads="1"/>
            </p:cNvSpPr>
            <p:nvPr/>
          </p:nvSpPr>
          <p:spPr bwMode="auto">
            <a:xfrm>
              <a:off x="1703754" y="3376246"/>
              <a:ext cx="5546711" cy="584775"/>
            </a:xfrm>
            <a:prstGeom prst="rect">
              <a:avLst/>
            </a:prstGeom>
            <a:noFill/>
            <a:ln w="9525">
              <a:noFill/>
              <a:miter lim="800000"/>
              <a:headEnd/>
              <a:tailEnd/>
            </a:ln>
          </p:spPr>
          <p:txBody>
            <a:bodyPr wrap="none">
              <a:spAutoFit/>
            </a:bodyPr>
            <a:lstStyle/>
            <a:p>
              <a:r>
                <a:rPr lang="en-US" altLang="zh-CN" sz="3200">
                  <a:latin typeface="Times New Roman" pitchFamily="18" charset="0"/>
                  <a:ea typeface="文鼎CS魏碑"/>
                  <a:cs typeface="文鼎CS魏碑"/>
                </a:rPr>
                <a:t>10</a:t>
              </a:r>
              <a:r>
                <a:rPr lang="en-US" altLang="zh-CN" sz="3200" baseline="30000">
                  <a:latin typeface="Times New Roman" pitchFamily="18" charset="0"/>
                  <a:ea typeface="文鼎CS魏碑"/>
                  <a:cs typeface="文鼎CS魏碑"/>
                </a:rPr>
                <a:t>6.</a:t>
              </a:r>
              <a:r>
                <a:rPr lang="en-US" altLang="zh-CN" sz="3200" baseline="30000">
                  <a:solidFill>
                    <a:srgbClr val="FF0000"/>
                  </a:solidFill>
                  <a:latin typeface="Times New Roman" pitchFamily="18" charset="0"/>
                  <a:ea typeface="文鼎CS魏碑"/>
                  <a:cs typeface="文鼎CS魏碑"/>
                </a:rPr>
                <a:t>25</a:t>
              </a:r>
              <a:r>
                <a:rPr lang="en-US" altLang="zh-CN" sz="3200">
                  <a:latin typeface="Times New Roman" pitchFamily="18" charset="0"/>
                  <a:ea typeface="文鼎CS魏碑"/>
                  <a:cs typeface="文鼎CS魏碑"/>
                </a:rPr>
                <a:t>=1778279.41</a:t>
              </a:r>
              <a:r>
                <a:rPr lang="en-US" altLang="zh-CN" sz="3200" b="1">
                  <a:solidFill>
                    <a:srgbClr val="0000FF"/>
                  </a:solidFill>
                  <a:latin typeface="Times New Roman" pitchFamily="18" charset="0"/>
                  <a:ea typeface="华文中宋" pitchFamily="2" charset="-122"/>
                </a:rPr>
                <a:t> </a:t>
              </a:r>
              <a:r>
                <a:rPr lang="en-US" altLang="zh-CN" sz="3200" b="1">
                  <a:latin typeface="Times New Roman" pitchFamily="18" charset="0"/>
                  <a:ea typeface="华文中宋" pitchFamily="2" charset="-122"/>
                </a:rPr>
                <a:t>•••</a:t>
              </a:r>
              <a:r>
                <a:rPr lang="en-US" altLang="zh-CN" sz="3200">
                  <a:latin typeface="Times New Roman" pitchFamily="18" charset="0"/>
                  <a:ea typeface="文鼎CS魏碑"/>
                  <a:cs typeface="文鼎CS魏碑"/>
                </a:rPr>
                <a:t> </a:t>
              </a:r>
              <a:r>
                <a:rPr lang="en-US" altLang="zh-CN" sz="3200">
                  <a:latin typeface="Times New Roman" pitchFamily="18" charset="0"/>
                  <a:ea typeface="文鼎CS魏碑"/>
                  <a:cs typeface="文鼎CS魏碑"/>
                  <a:sym typeface="Symbol" pitchFamily="18" charset="2"/>
                </a:rPr>
                <a:t>1.810</a:t>
              </a:r>
              <a:r>
                <a:rPr lang="en-US" altLang="zh-CN" sz="3200" baseline="30000">
                  <a:latin typeface="Times New Roman" pitchFamily="18" charset="0"/>
                  <a:ea typeface="文鼎CS魏碑"/>
                  <a:cs typeface="文鼎CS魏碑"/>
                  <a:sym typeface="Symbol" pitchFamily="18" charset="2"/>
                </a:rPr>
                <a:t>6</a:t>
              </a:r>
              <a:endParaRPr lang="en-US" altLang="zh-CN" sz="3200">
                <a:latin typeface="Times New Roman" pitchFamily="18" charset="0"/>
                <a:ea typeface="文鼎CS魏碑"/>
                <a:cs typeface="文鼎CS魏碑"/>
              </a:endParaRPr>
            </a:p>
          </p:txBody>
        </p:sp>
      </p:grpSp>
      <p:grpSp>
        <p:nvGrpSpPr>
          <p:cNvPr id="21510" name="组合 35"/>
          <p:cNvGrpSpPr>
            <a:grpSpLocks/>
          </p:cNvGrpSpPr>
          <p:nvPr/>
        </p:nvGrpSpPr>
        <p:grpSpPr bwMode="auto">
          <a:xfrm>
            <a:off x="1682750" y="4137025"/>
            <a:ext cx="6111875" cy="768350"/>
            <a:chOff x="1723292" y="4208584"/>
            <a:chExt cx="6248400" cy="832339"/>
          </a:xfrm>
        </p:grpSpPr>
        <p:sp>
          <p:nvSpPr>
            <p:cNvPr id="21519" name="Rectangle 7"/>
            <p:cNvSpPr>
              <a:spLocks noChangeArrowheads="1"/>
            </p:cNvSpPr>
            <p:nvPr/>
          </p:nvSpPr>
          <p:spPr bwMode="auto">
            <a:xfrm>
              <a:off x="1766277" y="4355124"/>
              <a:ext cx="5245347" cy="584775"/>
            </a:xfrm>
            <a:prstGeom prst="rect">
              <a:avLst/>
            </a:prstGeom>
            <a:noFill/>
            <a:ln w="9525">
              <a:noFill/>
              <a:miter lim="800000"/>
              <a:headEnd/>
              <a:tailEnd/>
            </a:ln>
          </p:spPr>
          <p:txBody>
            <a:bodyPr wrap="none">
              <a:spAutoFit/>
            </a:bodyPr>
            <a:lstStyle/>
            <a:p>
              <a:r>
                <a:rPr lang="en-US" altLang="zh-CN" sz="3200">
                  <a:latin typeface="Times New Roman" pitchFamily="18" charset="0"/>
                  <a:ea typeface="文鼎CS魏碑"/>
                  <a:cs typeface="文鼎CS魏碑"/>
                </a:rPr>
                <a:t>10</a:t>
              </a:r>
              <a:r>
                <a:rPr lang="en-US" altLang="zh-CN" sz="3200" baseline="30000">
                  <a:latin typeface="Times New Roman" pitchFamily="18" charset="0"/>
                  <a:ea typeface="文鼎CS魏碑"/>
                  <a:cs typeface="文鼎CS魏碑"/>
                </a:rPr>
                <a:t>0.</a:t>
              </a:r>
              <a:r>
                <a:rPr lang="en-US" altLang="zh-CN" sz="3200" baseline="30000">
                  <a:solidFill>
                    <a:srgbClr val="FF0000"/>
                  </a:solidFill>
                  <a:latin typeface="Times New Roman" pitchFamily="18" charset="0"/>
                  <a:ea typeface="文鼎CS魏碑"/>
                  <a:cs typeface="文鼎CS魏碑"/>
                </a:rPr>
                <a:t>0035</a:t>
              </a:r>
              <a:r>
                <a:rPr lang="en-US" altLang="zh-CN" sz="3200">
                  <a:latin typeface="Times New Roman" pitchFamily="18" charset="0"/>
                  <a:ea typeface="文鼎CS魏碑"/>
                  <a:cs typeface="文鼎CS魏碑"/>
                </a:rPr>
                <a:t>=1.008096</a:t>
              </a:r>
              <a:r>
                <a:rPr lang="en-US" altLang="zh-CN" sz="3200" b="1">
                  <a:solidFill>
                    <a:srgbClr val="0000FF"/>
                  </a:solidFill>
                  <a:latin typeface="Times New Roman" pitchFamily="18" charset="0"/>
                  <a:ea typeface="华文中宋" pitchFamily="2" charset="-122"/>
                </a:rPr>
                <a:t> </a:t>
              </a:r>
              <a:r>
                <a:rPr lang="en-US" altLang="zh-CN" sz="3200" b="1">
                  <a:latin typeface="Times New Roman" pitchFamily="18" charset="0"/>
                  <a:ea typeface="华文中宋" pitchFamily="2" charset="-122"/>
                </a:rPr>
                <a:t>•••</a:t>
              </a:r>
              <a:r>
                <a:rPr lang="en-US" altLang="zh-CN" sz="3200" b="1">
                  <a:solidFill>
                    <a:srgbClr val="0000FF"/>
                  </a:solidFill>
                  <a:latin typeface="Times New Roman" pitchFamily="18" charset="0"/>
                  <a:ea typeface="华文中宋" pitchFamily="2" charset="-122"/>
                </a:rPr>
                <a:t> </a:t>
              </a:r>
              <a:r>
                <a:rPr lang="en-US" altLang="zh-CN" sz="3200">
                  <a:latin typeface="Times New Roman" pitchFamily="18" charset="0"/>
                  <a:ea typeface="文鼎CS魏碑"/>
                  <a:cs typeface="文鼎CS魏碑"/>
                  <a:sym typeface="Symbol" pitchFamily="18" charset="2"/>
                </a:rPr>
                <a:t>1.008</a:t>
              </a:r>
            </a:p>
          </p:txBody>
        </p:sp>
        <p:sp>
          <p:nvSpPr>
            <p:cNvPr id="23" name="圆角矩形 22"/>
            <p:cNvSpPr/>
            <p:nvPr/>
          </p:nvSpPr>
          <p:spPr>
            <a:xfrm>
              <a:off x="1723292" y="4208584"/>
              <a:ext cx="6248400" cy="83233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21511" name="组合 36"/>
          <p:cNvGrpSpPr>
            <a:grpSpLocks/>
          </p:cNvGrpSpPr>
          <p:nvPr/>
        </p:nvGrpSpPr>
        <p:grpSpPr bwMode="auto">
          <a:xfrm>
            <a:off x="1657350" y="5227638"/>
            <a:ext cx="6111875" cy="884237"/>
            <a:chOff x="1781907" y="5169876"/>
            <a:chExt cx="6248400" cy="832339"/>
          </a:xfrm>
        </p:grpSpPr>
        <p:sp>
          <p:nvSpPr>
            <p:cNvPr id="21517" name="矩形 24"/>
            <p:cNvSpPr>
              <a:spLocks noChangeArrowheads="1"/>
            </p:cNvSpPr>
            <p:nvPr/>
          </p:nvSpPr>
          <p:spPr bwMode="auto">
            <a:xfrm>
              <a:off x="1824624" y="5295872"/>
              <a:ext cx="6086923" cy="584775"/>
            </a:xfrm>
            <a:prstGeom prst="rect">
              <a:avLst/>
            </a:prstGeom>
            <a:noFill/>
            <a:ln w="9525">
              <a:noFill/>
              <a:miter lim="800000"/>
              <a:headEnd/>
              <a:tailEnd/>
            </a:ln>
          </p:spPr>
          <p:txBody>
            <a:bodyPr wrap="none">
              <a:spAutoFit/>
            </a:bodyPr>
            <a:lstStyle/>
            <a:p>
              <a:pPr marL="903288" indent="-903288" algn="ctr">
                <a:spcBef>
                  <a:spcPct val="50000"/>
                </a:spcBef>
              </a:pPr>
              <a:r>
                <a:rPr lang="en-US" altLang="zh-CN" sz="3200" i="1">
                  <a:latin typeface="Times New Roman" pitchFamily="18" charset="0"/>
                  <a:ea typeface="华文中宋" pitchFamily="2" charset="-122"/>
                </a:rPr>
                <a:t>e</a:t>
              </a:r>
              <a:r>
                <a:rPr lang="en-US" altLang="zh-CN" sz="3200" baseline="30000">
                  <a:latin typeface="Times New Roman" pitchFamily="18" charset="0"/>
                  <a:ea typeface="华文中宋" pitchFamily="2" charset="-122"/>
                </a:rPr>
                <a:t> 9.</a:t>
              </a:r>
              <a:r>
                <a:rPr lang="en-US" altLang="zh-CN" sz="3200" baseline="30000">
                  <a:solidFill>
                    <a:srgbClr val="FF0000"/>
                  </a:solidFill>
                  <a:latin typeface="Times New Roman" pitchFamily="18" charset="0"/>
                  <a:ea typeface="华文中宋" pitchFamily="2" charset="-122"/>
                </a:rPr>
                <a:t>14</a:t>
              </a:r>
              <a:r>
                <a:rPr lang="en-US" altLang="zh-CN" sz="3200" baseline="30000">
                  <a:latin typeface="Times New Roman" pitchFamily="18" charset="0"/>
                  <a:ea typeface="华文中宋" pitchFamily="2" charset="-122"/>
                </a:rPr>
                <a:t> </a:t>
              </a:r>
              <a:r>
                <a:rPr lang="en-US" altLang="zh-CN" sz="3200">
                  <a:latin typeface="Times New Roman" pitchFamily="18" charset="0"/>
                  <a:ea typeface="华文中宋" pitchFamily="2" charset="-122"/>
                </a:rPr>
                <a:t>= 9320.765138</a:t>
              </a:r>
              <a:r>
                <a:rPr lang="en-US" altLang="zh-CN" sz="3200" b="1">
                  <a:latin typeface="Times New Roman" pitchFamily="18" charset="0"/>
                  <a:ea typeface="华文中宋" pitchFamily="2" charset="-122"/>
                </a:rPr>
                <a:t> •••</a:t>
              </a:r>
              <a:r>
                <a:rPr lang="en-US" altLang="zh-CN" sz="3200">
                  <a:latin typeface="Times New Roman" pitchFamily="18" charset="0"/>
                  <a:ea typeface="华文中宋" pitchFamily="2" charset="-122"/>
                </a:rPr>
                <a:t> </a:t>
              </a:r>
              <a:r>
                <a:rPr lang="en-US" altLang="zh-CN" sz="3200">
                  <a:latin typeface="Times New Roman" pitchFamily="18" charset="0"/>
                  <a:ea typeface="文鼎CS魏碑"/>
                  <a:cs typeface="文鼎CS魏碑"/>
                  <a:sym typeface="Symbol" pitchFamily="18" charset="2"/>
                </a:rPr>
                <a:t></a:t>
              </a:r>
              <a:r>
                <a:rPr lang="en-US" altLang="zh-CN" sz="3200">
                  <a:latin typeface="Times New Roman" pitchFamily="18" charset="0"/>
                  <a:ea typeface="华文中宋" pitchFamily="2" charset="-122"/>
                </a:rPr>
                <a:t> 9.3×10</a:t>
              </a:r>
              <a:r>
                <a:rPr lang="en-US" altLang="zh-CN" sz="3200" baseline="30000">
                  <a:latin typeface="Times New Roman" pitchFamily="18" charset="0"/>
                  <a:ea typeface="华文中宋" pitchFamily="2" charset="-122"/>
                </a:rPr>
                <a:t>3</a:t>
              </a:r>
            </a:p>
          </p:txBody>
        </p:sp>
        <p:sp>
          <p:nvSpPr>
            <p:cNvPr id="26" name="圆角矩形 25"/>
            <p:cNvSpPr/>
            <p:nvPr/>
          </p:nvSpPr>
          <p:spPr>
            <a:xfrm>
              <a:off x="1781907" y="5169876"/>
              <a:ext cx="6248400" cy="83233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21512" name="组合 28"/>
          <p:cNvGrpSpPr>
            <a:grpSpLocks/>
          </p:cNvGrpSpPr>
          <p:nvPr/>
        </p:nvGrpSpPr>
        <p:grpSpPr bwMode="auto">
          <a:xfrm>
            <a:off x="1219200" y="1225550"/>
            <a:ext cx="7521575" cy="1435100"/>
            <a:chOff x="609534" y="1305489"/>
            <a:chExt cx="8098423" cy="1436291"/>
          </a:xfrm>
        </p:grpSpPr>
        <p:sp>
          <p:nvSpPr>
            <p:cNvPr id="21516" name="Text Box 4"/>
            <p:cNvSpPr txBox="1">
              <a:spLocks noChangeArrowheads="1"/>
            </p:cNvSpPr>
            <p:nvPr/>
          </p:nvSpPr>
          <p:spPr bwMode="auto">
            <a:xfrm>
              <a:off x="609534" y="1305489"/>
              <a:ext cx="8098423" cy="1436291"/>
            </a:xfrm>
            <a:prstGeom prst="rect">
              <a:avLst/>
            </a:prstGeom>
            <a:noFill/>
            <a:ln w="38100">
              <a:noFill/>
              <a:miter lim="800000"/>
              <a:headEnd/>
              <a:tailEnd/>
            </a:ln>
          </p:spPr>
          <p:txBody>
            <a:bodyPr lIns="0" tIns="0" rIns="0" bIns="0" anchor="ctr">
              <a:spAutoFit/>
            </a:bodyPr>
            <a:lstStyle/>
            <a:p>
              <a:pPr>
                <a:lnSpc>
                  <a:spcPts val="2800"/>
                </a:lnSpc>
                <a:spcBef>
                  <a:spcPct val="15000"/>
                </a:spcBef>
              </a:pPr>
              <a:r>
                <a:rPr lang="zh-CN" altLang="en-US" sz="2000" b="1">
                  <a:solidFill>
                    <a:srgbClr val="FF0000"/>
                  </a:solidFill>
                  <a:latin typeface="黑体" pitchFamily="2" charset="-122"/>
                  <a:ea typeface="黑体" pitchFamily="2" charset="-122"/>
                </a:rPr>
                <a:t>指数函数：</a:t>
              </a:r>
              <a:r>
                <a:rPr lang="zh-CN" altLang="en-US" sz="2000" b="1">
                  <a:solidFill>
                    <a:srgbClr val="0070C0"/>
                  </a:solidFill>
                  <a:latin typeface="黑体" pitchFamily="2" charset="-122"/>
                  <a:ea typeface="黑体" pitchFamily="2" charset="-122"/>
                </a:rPr>
                <a:t>运算结果的有效数字位数与指数的小数点后的位数相同（包括紧接小数点后的零）。或者说：    或</a:t>
              </a: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的位数和 </a:t>
              </a:r>
              <a:r>
                <a:rPr lang="en-US" altLang="zh-CN" sz="2000" b="1" i="1">
                  <a:solidFill>
                    <a:srgbClr val="0070C0"/>
                  </a:solidFill>
                  <a:latin typeface="Times New Roman" pitchFamily="18" charset="0"/>
                  <a:ea typeface="黑体" pitchFamily="2" charset="-122"/>
                </a:rPr>
                <a:t>x </a:t>
              </a:r>
              <a:r>
                <a:rPr lang="zh-CN" altLang="en-US" sz="2000" b="1">
                  <a:solidFill>
                    <a:srgbClr val="0070C0"/>
                  </a:solidFill>
                  <a:latin typeface="黑体" pitchFamily="2" charset="-122"/>
                  <a:ea typeface="黑体" pitchFamily="2" charset="-122"/>
                </a:rPr>
                <a:t>小数点后的位数相同（包括紧接小数点后面的</a:t>
              </a:r>
              <a:r>
                <a:rPr lang="en-US" altLang="zh-CN" sz="2000" b="1">
                  <a:solidFill>
                    <a:srgbClr val="0070C0"/>
                  </a:solidFill>
                  <a:latin typeface="黑体" pitchFamily="2" charset="-122"/>
                  <a:ea typeface="黑体" pitchFamily="2" charset="-122"/>
                </a:rPr>
                <a:t>0</a:t>
              </a:r>
              <a:r>
                <a:rPr lang="zh-CN" altLang="en-US" sz="2000" b="1">
                  <a:solidFill>
                    <a:srgbClr val="0070C0"/>
                  </a:solidFill>
                  <a:latin typeface="黑体" pitchFamily="2" charset="-122"/>
                  <a:ea typeface="黑体" pitchFamily="2" charset="-122"/>
                </a:rPr>
                <a:t>）。当数字很大时，则按科学记数法取有效数字位数。</a:t>
              </a:r>
            </a:p>
          </p:txBody>
        </p:sp>
        <p:graphicFrame>
          <p:nvGraphicFramePr>
            <p:cNvPr id="21506" name="Object 16"/>
            <p:cNvGraphicFramePr>
              <a:graphicFrameLocks/>
            </p:cNvGraphicFramePr>
            <p:nvPr/>
          </p:nvGraphicFramePr>
          <p:xfrm>
            <a:off x="6291768" y="1639888"/>
            <a:ext cx="282011" cy="347662"/>
          </p:xfrm>
          <a:graphic>
            <a:graphicData uri="http://schemas.openxmlformats.org/presentationml/2006/ole">
              <p:oleObj spid="_x0000_s21506" r:id="rId3" imgW="165274" imgH="203341" progId="Equation.3">
                <p:embed/>
              </p:oleObj>
            </a:graphicData>
          </a:graphic>
        </p:graphicFrame>
        <p:graphicFrame>
          <p:nvGraphicFramePr>
            <p:cNvPr id="21507" name="Object 17"/>
            <p:cNvGraphicFramePr>
              <a:graphicFrameLocks/>
            </p:cNvGraphicFramePr>
            <p:nvPr/>
          </p:nvGraphicFramePr>
          <p:xfrm>
            <a:off x="5424589" y="1660043"/>
            <a:ext cx="370639" cy="312117"/>
          </p:xfrm>
          <a:graphic>
            <a:graphicData uri="http://schemas.openxmlformats.org/presentationml/2006/ole">
              <p:oleObj spid="_x0000_s21507" r:id="rId4" imgW="241512" imgH="203429" progId="Equation.3">
                <p:embed/>
              </p:oleObj>
            </a:graphicData>
          </a:graphic>
        </p:graphicFrame>
      </p:grpSp>
      <p:grpSp>
        <p:nvGrpSpPr>
          <p:cNvPr id="21513" name="组合 29"/>
          <p:cNvGrpSpPr>
            <a:grpSpLocks/>
          </p:cNvGrpSpPr>
          <p:nvPr/>
        </p:nvGrpSpPr>
        <p:grpSpPr bwMode="auto">
          <a:xfrm>
            <a:off x="576263" y="2933700"/>
            <a:ext cx="914400" cy="969963"/>
            <a:chOff x="624469" y="5742878"/>
            <a:chExt cx="914400" cy="914400"/>
          </a:xfrm>
        </p:grpSpPr>
        <p:sp>
          <p:nvSpPr>
            <p:cNvPr id="21514" name="TextBox 30"/>
            <p:cNvSpPr txBox="1">
              <a:spLocks noChangeArrowheads="1"/>
            </p:cNvSpPr>
            <p:nvPr/>
          </p:nvSpPr>
          <p:spPr bwMode="auto">
            <a:xfrm>
              <a:off x="869795" y="6122020"/>
              <a:ext cx="441146" cy="400110"/>
            </a:xfrm>
            <a:prstGeom prst="rect">
              <a:avLst/>
            </a:prstGeom>
            <a:noFill/>
            <a:ln w="9525">
              <a:noFill/>
              <a:miter lim="800000"/>
              <a:headEnd/>
              <a:tailEnd/>
            </a:ln>
          </p:spPr>
          <p:txBody>
            <a:bodyPr wrap="none">
              <a:spAutoFit/>
            </a:bodyPr>
            <a:lstStyle/>
            <a:p>
              <a:r>
                <a:rPr lang="zh-CN" altLang="en-US" sz="2000" b="1">
                  <a:solidFill>
                    <a:srgbClr val="FF0000"/>
                  </a:solidFill>
                </a:rPr>
                <a:t>例</a:t>
              </a:r>
            </a:p>
          </p:txBody>
        </p:sp>
        <p:sp>
          <p:nvSpPr>
            <p:cNvPr id="32" name="笑脸 31"/>
            <p:cNvSpPr/>
            <p:nvPr/>
          </p:nvSpPr>
          <p:spPr>
            <a:xfrm>
              <a:off x="624469" y="5742878"/>
              <a:ext cx="914400" cy="9144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spTree>
  </p:cSld>
  <p:clrMapOvr>
    <a:masterClrMapping/>
  </p:clrMapOvr>
  <p:transition spd="med">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F:\2DI`8Q{3@V[(EJ1GA]8GTHF-2.jpg"/>
          <p:cNvPicPr>
            <a:picLocks noChangeAspect="1" noChangeArrowheads="1"/>
          </p:cNvPicPr>
          <p:nvPr/>
        </p:nvPicPr>
        <p:blipFill>
          <a:blip r:embed="rId2" cstate="print"/>
          <a:srcRect/>
          <a:stretch>
            <a:fillRect/>
          </a:stretch>
        </p:blipFill>
        <p:spPr bwMode="auto">
          <a:xfrm>
            <a:off x="5286375" y="4249738"/>
            <a:ext cx="1152525" cy="1296987"/>
          </a:xfrm>
          <a:prstGeom prst="rect">
            <a:avLst/>
          </a:prstGeom>
          <a:noFill/>
          <a:ln w="9525">
            <a:noFill/>
            <a:miter lim="800000"/>
            <a:headEnd/>
            <a:tailEnd/>
          </a:ln>
        </p:spPr>
      </p:pic>
      <p:sp>
        <p:nvSpPr>
          <p:cNvPr id="6" name="矩形 5"/>
          <p:cNvSpPr/>
          <p:nvPr/>
        </p:nvSpPr>
        <p:spPr>
          <a:xfrm>
            <a:off x="1628775" y="307975"/>
            <a:ext cx="7002463" cy="492125"/>
          </a:xfrm>
          <a:prstGeom prst="rect">
            <a:avLst/>
          </a:prstGeom>
          <a:noFill/>
        </p:spPr>
        <p:txBody>
          <a:bodyPr>
            <a:spAutoFit/>
          </a:bodyPr>
          <a:lstStyle/>
          <a:p>
            <a:pPr defTabSz="913765" fontAlgn="auto">
              <a:spcBef>
                <a:spcPts val="0"/>
              </a:spcBef>
              <a:spcAft>
                <a:spcPts val="0"/>
              </a:spcAft>
              <a:buFontTx/>
              <a:buNone/>
              <a:defRPr/>
            </a:pPr>
            <a:r>
              <a:rPr lang="en-US" altLang="zh-CN" sz="2600" b="1" dirty="0">
                <a:solidFill>
                  <a:srgbClr val="00B050"/>
                </a:solidFill>
                <a:latin typeface="微软雅黑" pitchFamily="34" charset="-122"/>
                <a:ea typeface="微软雅黑" pitchFamily="34" charset="-122"/>
              </a:rPr>
              <a:t>6. </a:t>
            </a:r>
            <a:r>
              <a:rPr lang="zh-CN" altLang="en-US" sz="2600" b="1" dirty="0">
                <a:solidFill>
                  <a:srgbClr val="00B050"/>
                </a:solidFill>
                <a:latin typeface="微软雅黑" pitchFamily="34" charset="-122"/>
                <a:ea typeface="微软雅黑" pitchFamily="34" charset="-122"/>
              </a:rPr>
              <a:t>有效数字的运算</a:t>
            </a:r>
            <a:r>
              <a:rPr lang="en-US" altLang="zh-CN"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_</a:t>
            </a:r>
            <a:r>
              <a:rPr lang="zh-CN" altLang="en-US"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对数运算</a:t>
            </a:r>
          </a:p>
        </p:txBody>
      </p:sp>
      <p:sp>
        <p:nvSpPr>
          <p:cNvPr id="100356" name="Text Box 4"/>
          <p:cNvSpPr txBox="1">
            <a:spLocks noChangeArrowheads="1"/>
          </p:cNvSpPr>
          <p:nvPr/>
        </p:nvSpPr>
        <p:spPr bwMode="auto">
          <a:xfrm>
            <a:off x="1063625" y="1195388"/>
            <a:ext cx="7473950" cy="719137"/>
          </a:xfrm>
          <a:prstGeom prst="rect">
            <a:avLst/>
          </a:prstGeom>
          <a:noFill/>
          <a:ln w="38100">
            <a:noFill/>
            <a:miter lim="800000"/>
            <a:headEnd/>
            <a:tailEnd/>
          </a:ln>
        </p:spPr>
        <p:txBody>
          <a:bodyPr lIns="0" tIns="0" rIns="0" bIns="0" anchor="ctr">
            <a:spAutoFit/>
          </a:bodyPr>
          <a:lstStyle/>
          <a:p>
            <a:pPr>
              <a:lnSpc>
                <a:spcPts val="2800"/>
              </a:lnSpc>
              <a:spcBef>
                <a:spcPct val="15000"/>
              </a:spcBef>
            </a:pPr>
            <a:r>
              <a:rPr lang="zh-CN" altLang="en-US" sz="2000" b="1">
                <a:solidFill>
                  <a:srgbClr val="FF0000"/>
                </a:solidFill>
                <a:latin typeface="黑体" pitchFamily="2" charset="-122"/>
                <a:ea typeface="黑体" pitchFamily="2" charset="-122"/>
              </a:rPr>
              <a:t>对数函数：</a:t>
            </a:r>
            <a:r>
              <a:rPr lang="zh-CN" altLang="en-US" sz="2000" b="1">
                <a:solidFill>
                  <a:srgbClr val="0070C0"/>
                </a:solidFill>
                <a:latin typeface="黑体" pitchFamily="2" charset="-122"/>
                <a:ea typeface="黑体" pitchFamily="2" charset="-122"/>
              </a:rPr>
              <a:t>对数函数运算结果的有效数字中，小数点后面的位数取成与真数的位数相同，或者说，</a:t>
            </a:r>
            <a:r>
              <a:rPr lang="en-US" altLang="zh-CN" sz="2000" b="1">
                <a:solidFill>
                  <a:srgbClr val="0070C0"/>
                </a:solidFill>
                <a:latin typeface="黑体" pitchFamily="2" charset="-122"/>
                <a:ea typeface="黑体" pitchFamily="2" charset="-122"/>
              </a:rPr>
              <a:t>lg(</a:t>
            </a:r>
            <a:r>
              <a:rPr lang="en-US" altLang="zh-CN" sz="2000" b="1" i="1">
                <a:solidFill>
                  <a:srgbClr val="0070C0"/>
                </a:solidFill>
                <a:latin typeface="Times New Roman" pitchFamily="18" charset="0"/>
                <a:ea typeface="黑体" pitchFamily="2" charset="-122"/>
              </a:rPr>
              <a:t>x</a:t>
            </a:r>
            <a:r>
              <a:rPr lang="en-US" altLang="zh-CN" sz="2000" b="1">
                <a:solidFill>
                  <a:srgbClr val="0070C0"/>
                </a:solidFill>
                <a:latin typeface="黑体" pitchFamily="2" charset="-122"/>
                <a:ea typeface="黑体" pitchFamily="2" charset="-122"/>
              </a:rPr>
              <a:t>) </a:t>
            </a:r>
            <a:r>
              <a:rPr lang="zh-CN" altLang="en-US" sz="2000" b="1">
                <a:solidFill>
                  <a:srgbClr val="0070C0"/>
                </a:solidFill>
                <a:latin typeface="黑体" pitchFamily="2" charset="-122"/>
                <a:ea typeface="黑体" pitchFamily="2" charset="-122"/>
              </a:rPr>
              <a:t>的尾数与 </a:t>
            </a:r>
            <a:r>
              <a:rPr lang="en-US" altLang="zh-CN" sz="2000" b="1" i="1">
                <a:solidFill>
                  <a:srgbClr val="0070C0"/>
                </a:solidFill>
                <a:latin typeface="Times New Roman" pitchFamily="18" charset="0"/>
                <a:ea typeface="黑体" pitchFamily="2" charset="-122"/>
              </a:rPr>
              <a:t>x </a:t>
            </a:r>
            <a:r>
              <a:rPr lang="zh-CN" altLang="en-US" sz="2000" b="1">
                <a:solidFill>
                  <a:srgbClr val="0070C0"/>
                </a:solidFill>
                <a:latin typeface="黑体" pitchFamily="2" charset="-122"/>
                <a:ea typeface="黑体" pitchFamily="2" charset="-122"/>
              </a:rPr>
              <a:t>的位数相同。</a:t>
            </a:r>
          </a:p>
        </p:txBody>
      </p:sp>
      <p:grpSp>
        <p:nvGrpSpPr>
          <p:cNvPr id="100357" name="组合 17"/>
          <p:cNvGrpSpPr>
            <a:grpSpLocks/>
          </p:cNvGrpSpPr>
          <p:nvPr/>
        </p:nvGrpSpPr>
        <p:grpSpPr bwMode="auto">
          <a:xfrm>
            <a:off x="3162300" y="4689475"/>
            <a:ext cx="2016125" cy="555625"/>
            <a:chOff x="3231423" y="4974874"/>
            <a:chExt cx="2243826" cy="556132"/>
          </a:xfrm>
        </p:grpSpPr>
        <p:sp>
          <p:nvSpPr>
            <p:cNvPr id="100369" name="矩形 42"/>
            <p:cNvSpPr>
              <a:spLocks noChangeArrowheads="1"/>
            </p:cNvSpPr>
            <p:nvPr/>
          </p:nvSpPr>
          <p:spPr bwMode="auto">
            <a:xfrm>
              <a:off x="3416818" y="5007082"/>
              <a:ext cx="2058431" cy="492443"/>
            </a:xfrm>
            <a:prstGeom prst="rect">
              <a:avLst/>
            </a:prstGeom>
            <a:noFill/>
            <a:ln w="9525">
              <a:noFill/>
              <a:miter lim="800000"/>
              <a:headEnd/>
              <a:tailEnd/>
            </a:ln>
          </p:spPr>
          <p:txBody>
            <a:bodyPr>
              <a:spAutoFit/>
            </a:bodyPr>
            <a:lstStyle/>
            <a:p>
              <a:r>
                <a:rPr lang="en-US" altLang="zh-CN" sz="2600" b="1">
                  <a:latin typeface="Times New Roman" pitchFamily="18" charset="0"/>
                  <a:ea typeface="华文中宋" pitchFamily="2" charset="-122"/>
                </a:rPr>
                <a:t>lg 100 = 2</a:t>
              </a:r>
              <a:endParaRPr lang="zh-CN" altLang="en-US" sz="2600" b="1">
                <a:latin typeface="Times New Roman" pitchFamily="18" charset="0"/>
                <a:ea typeface="华文中宋" pitchFamily="2" charset="-122"/>
              </a:endParaRPr>
            </a:p>
          </p:txBody>
        </p:sp>
        <p:sp>
          <p:nvSpPr>
            <p:cNvPr id="44" name="圆角矩形 43"/>
            <p:cNvSpPr/>
            <p:nvPr/>
          </p:nvSpPr>
          <p:spPr>
            <a:xfrm>
              <a:off x="3231423" y="4974874"/>
              <a:ext cx="2226158" cy="55613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100358" name="组合 18"/>
          <p:cNvGrpSpPr>
            <a:grpSpLocks/>
          </p:cNvGrpSpPr>
          <p:nvPr/>
        </p:nvGrpSpPr>
        <p:grpSpPr bwMode="auto">
          <a:xfrm>
            <a:off x="3019425" y="5773738"/>
            <a:ext cx="2543175" cy="581025"/>
            <a:chOff x="3177467" y="5754316"/>
            <a:chExt cx="2632318" cy="581550"/>
          </a:xfrm>
        </p:grpSpPr>
        <p:sp>
          <p:nvSpPr>
            <p:cNvPr id="100367" name="矩形 41"/>
            <p:cNvSpPr>
              <a:spLocks noChangeArrowheads="1"/>
            </p:cNvSpPr>
            <p:nvPr/>
          </p:nvSpPr>
          <p:spPr bwMode="auto">
            <a:xfrm>
              <a:off x="3423393" y="5843423"/>
              <a:ext cx="2375240" cy="492443"/>
            </a:xfrm>
            <a:prstGeom prst="rect">
              <a:avLst/>
            </a:prstGeom>
            <a:noFill/>
            <a:ln w="9525">
              <a:noFill/>
              <a:miter lim="800000"/>
              <a:headEnd/>
              <a:tailEnd/>
            </a:ln>
          </p:spPr>
          <p:txBody>
            <a:bodyPr>
              <a:spAutoFit/>
            </a:bodyPr>
            <a:lstStyle/>
            <a:p>
              <a:r>
                <a:rPr lang="en-US" altLang="zh-CN" sz="2600" b="1">
                  <a:latin typeface="Times New Roman" pitchFamily="18" charset="0"/>
                  <a:ea typeface="华文中宋" pitchFamily="2" charset="-122"/>
                </a:rPr>
                <a:t>lg 100 = 2.</a:t>
              </a:r>
              <a:r>
                <a:rPr lang="en-US" altLang="zh-CN" sz="2600" b="1">
                  <a:solidFill>
                    <a:srgbClr val="FF0000"/>
                  </a:solidFill>
                  <a:latin typeface="Times New Roman" pitchFamily="18" charset="0"/>
                  <a:ea typeface="华文中宋" pitchFamily="2" charset="-122"/>
                </a:rPr>
                <a:t>000</a:t>
              </a:r>
              <a:endParaRPr lang="zh-CN" altLang="en-US" sz="3000" b="1">
                <a:solidFill>
                  <a:srgbClr val="FF0000"/>
                </a:solidFill>
                <a:latin typeface="Times New Roman" pitchFamily="18" charset="0"/>
                <a:ea typeface="华文中宋" pitchFamily="2" charset="-122"/>
              </a:endParaRPr>
            </a:p>
          </p:txBody>
        </p:sp>
        <p:sp>
          <p:nvSpPr>
            <p:cNvPr id="45" name="圆角矩形 44"/>
            <p:cNvSpPr/>
            <p:nvPr/>
          </p:nvSpPr>
          <p:spPr>
            <a:xfrm>
              <a:off x="3177467" y="5754316"/>
              <a:ext cx="2632318" cy="56883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100359" name="组合 45"/>
          <p:cNvGrpSpPr>
            <a:grpSpLocks/>
          </p:cNvGrpSpPr>
          <p:nvPr/>
        </p:nvGrpSpPr>
        <p:grpSpPr bwMode="auto">
          <a:xfrm>
            <a:off x="1928813" y="2095500"/>
            <a:ext cx="5791200" cy="2325688"/>
            <a:chOff x="1127174" y="2451882"/>
            <a:chExt cx="5790909" cy="2325858"/>
          </a:xfrm>
        </p:grpSpPr>
        <p:grpSp>
          <p:nvGrpSpPr>
            <p:cNvPr id="100361" name="组合 46"/>
            <p:cNvGrpSpPr>
              <a:grpSpLocks/>
            </p:cNvGrpSpPr>
            <p:nvPr/>
          </p:nvGrpSpPr>
          <p:grpSpPr bwMode="auto">
            <a:xfrm>
              <a:off x="1277708" y="2613045"/>
              <a:ext cx="5640375" cy="2005763"/>
              <a:chOff x="4206717" y="2599563"/>
              <a:chExt cx="2072587" cy="2005763"/>
            </a:xfrm>
          </p:grpSpPr>
          <p:sp>
            <p:nvSpPr>
              <p:cNvPr id="100363" name="Text Box 6"/>
              <p:cNvSpPr txBox="1">
                <a:spLocks noChangeArrowheads="1"/>
              </p:cNvSpPr>
              <p:nvPr/>
            </p:nvSpPr>
            <p:spPr bwMode="auto">
              <a:xfrm>
                <a:off x="4236344" y="3158540"/>
                <a:ext cx="1781482" cy="400110"/>
              </a:xfrm>
              <a:prstGeom prst="rect">
                <a:avLst/>
              </a:prstGeom>
              <a:noFill/>
              <a:ln w="38100">
                <a:noFill/>
                <a:miter lim="800000"/>
                <a:headEnd/>
                <a:tailEnd/>
              </a:ln>
            </p:spPr>
            <p:txBody>
              <a:bodyPr lIns="0" tIns="0" rIns="0" bIns="0" anchor="ctr">
                <a:spAutoFit/>
              </a:bodyPr>
              <a:lstStyle/>
              <a:p>
                <a:pPr marL="903288" indent="-903288">
                  <a:spcBef>
                    <a:spcPct val="50000"/>
                  </a:spcBef>
                </a:pPr>
                <a:r>
                  <a:rPr lang="en-US" altLang="zh-CN" sz="2600" b="1">
                    <a:latin typeface="Times New Roman" pitchFamily="18" charset="0"/>
                    <a:ea typeface="华文中宋" pitchFamily="2" charset="-122"/>
                  </a:rPr>
                  <a:t>lg </a:t>
                </a:r>
                <a:r>
                  <a:rPr lang="en-US" altLang="zh-CN" sz="2600" b="1">
                    <a:solidFill>
                      <a:srgbClr val="FF0000"/>
                    </a:solidFill>
                    <a:latin typeface="Times New Roman" pitchFamily="18" charset="0"/>
                    <a:ea typeface="华文中宋" pitchFamily="2" charset="-122"/>
                  </a:rPr>
                  <a:t>19.83</a:t>
                </a:r>
                <a:r>
                  <a:rPr lang="en-US" altLang="zh-CN" sz="2600" b="1">
                    <a:latin typeface="Times New Roman" pitchFamily="18" charset="0"/>
                    <a:ea typeface="华文中宋" pitchFamily="2" charset="-122"/>
                  </a:rPr>
                  <a:t> = 1.2973227•••</a:t>
                </a:r>
                <a:r>
                  <a:rPr lang="en-US" altLang="zh-CN" sz="2600">
                    <a:latin typeface="Times New Roman" pitchFamily="18" charset="0"/>
                    <a:ea typeface="文鼎CS魏碑"/>
                    <a:cs typeface="文鼎CS魏碑"/>
                    <a:sym typeface="Symbol" pitchFamily="18" charset="2"/>
                  </a:rPr>
                  <a:t>  </a:t>
                </a:r>
                <a:r>
                  <a:rPr lang="en-US" altLang="zh-CN" sz="2600" b="1">
                    <a:latin typeface="Times New Roman" pitchFamily="18" charset="0"/>
                    <a:ea typeface="华文中宋" pitchFamily="2" charset="-122"/>
                  </a:rPr>
                  <a:t>1.</a:t>
                </a:r>
                <a:r>
                  <a:rPr lang="en-US" altLang="zh-CN" sz="2600" b="1">
                    <a:solidFill>
                      <a:srgbClr val="FF0000"/>
                    </a:solidFill>
                    <a:latin typeface="Times New Roman" pitchFamily="18" charset="0"/>
                    <a:ea typeface="华文中宋" pitchFamily="2" charset="-122"/>
                  </a:rPr>
                  <a:t>2973</a:t>
                </a:r>
              </a:p>
            </p:txBody>
          </p:sp>
          <p:sp>
            <p:nvSpPr>
              <p:cNvPr id="100364" name="Text Box 7"/>
              <p:cNvSpPr txBox="1">
                <a:spLocks noChangeArrowheads="1"/>
              </p:cNvSpPr>
              <p:nvPr/>
            </p:nvSpPr>
            <p:spPr bwMode="auto">
              <a:xfrm>
                <a:off x="4239452" y="3682903"/>
                <a:ext cx="2039852" cy="400110"/>
              </a:xfrm>
              <a:prstGeom prst="rect">
                <a:avLst/>
              </a:prstGeom>
              <a:noFill/>
              <a:ln w="38100">
                <a:noFill/>
                <a:miter lim="800000"/>
                <a:headEnd/>
                <a:tailEnd/>
              </a:ln>
            </p:spPr>
            <p:txBody>
              <a:bodyPr lIns="0" tIns="0" rIns="0" bIns="0" anchor="ctr">
                <a:spAutoFit/>
              </a:bodyPr>
              <a:lstStyle/>
              <a:p>
                <a:pPr marL="903288" indent="-903288">
                  <a:spcBef>
                    <a:spcPct val="50000"/>
                  </a:spcBef>
                </a:pPr>
                <a:r>
                  <a:rPr lang="en-US" altLang="zh-CN" sz="2600" b="1">
                    <a:latin typeface="Times New Roman" pitchFamily="18" charset="0"/>
                    <a:ea typeface="华文中宋" pitchFamily="2" charset="-122"/>
                  </a:rPr>
                  <a:t>lg </a:t>
                </a:r>
                <a:r>
                  <a:rPr lang="en-US" altLang="zh-CN" sz="2600" b="1">
                    <a:solidFill>
                      <a:srgbClr val="FF0000"/>
                    </a:solidFill>
                    <a:latin typeface="Times New Roman" pitchFamily="18" charset="0"/>
                    <a:ea typeface="华文中宋" pitchFamily="2" charset="-122"/>
                  </a:rPr>
                  <a:t>198.3</a:t>
                </a:r>
                <a:r>
                  <a:rPr lang="en-US" altLang="zh-CN" sz="2600" b="1">
                    <a:latin typeface="Times New Roman" pitchFamily="18" charset="0"/>
                    <a:ea typeface="华文中宋" pitchFamily="2" charset="-122"/>
                  </a:rPr>
                  <a:t> = 2.2973227•••</a:t>
                </a:r>
                <a:r>
                  <a:rPr lang="en-US" altLang="zh-CN" sz="2600">
                    <a:latin typeface="Times New Roman" pitchFamily="18" charset="0"/>
                    <a:ea typeface="文鼎CS魏碑"/>
                    <a:cs typeface="文鼎CS魏碑"/>
                    <a:sym typeface="Symbol" pitchFamily="18" charset="2"/>
                  </a:rPr>
                  <a:t>  </a:t>
                </a:r>
                <a:r>
                  <a:rPr lang="en-US" altLang="zh-CN" sz="2600" b="1">
                    <a:latin typeface="Times New Roman" pitchFamily="18" charset="0"/>
                    <a:ea typeface="华文中宋" pitchFamily="2" charset="-122"/>
                  </a:rPr>
                  <a:t>2.</a:t>
                </a:r>
                <a:r>
                  <a:rPr lang="en-US" altLang="zh-CN" sz="2600" b="1">
                    <a:solidFill>
                      <a:srgbClr val="FF0000"/>
                    </a:solidFill>
                    <a:latin typeface="Times New Roman" pitchFamily="18" charset="0"/>
                    <a:ea typeface="华文中宋" pitchFamily="2" charset="-122"/>
                  </a:rPr>
                  <a:t>2973</a:t>
                </a:r>
              </a:p>
            </p:txBody>
          </p:sp>
          <p:sp>
            <p:nvSpPr>
              <p:cNvPr id="100365" name="Text Box 8"/>
              <p:cNvSpPr txBox="1">
                <a:spLocks noChangeArrowheads="1"/>
              </p:cNvSpPr>
              <p:nvPr/>
            </p:nvSpPr>
            <p:spPr bwMode="auto">
              <a:xfrm>
                <a:off x="4239774" y="4205216"/>
                <a:ext cx="1799052" cy="400110"/>
              </a:xfrm>
              <a:prstGeom prst="rect">
                <a:avLst/>
              </a:prstGeom>
              <a:noFill/>
              <a:ln w="38100">
                <a:noFill/>
                <a:miter lim="800000"/>
                <a:headEnd/>
                <a:tailEnd/>
              </a:ln>
            </p:spPr>
            <p:txBody>
              <a:bodyPr lIns="0" tIns="0" rIns="0" bIns="0" anchor="ctr">
                <a:spAutoFit/>
              </a:bodyPr>
              <a:lstStyle/>
              <a:p>
                <a:pPr marL="903288" indent="-903288">
                  <a:spcBef>
                    <a:spcPct val="50000"/>
                  </a:spcBef>
                </a:pPr>
                <a:r>
                  <a:rPr lang="en-US" altLang="zh-CN" sz="2600" b="1">
                    <a:latin typeface="Times New Roman" pitchFamily="18" charset="0"/>
                    <a:ea typeface="华文中宋" pitchFamily="2" charset="-122"/>
                  </a:rPr>
                  <a:t>lg </a:t>
                </a:r>
                <a:r>
                  <a:rPr lang="en-US" altLang="zh-CN" sz="2600" b="1">
                    <a:solidFill>
                      <a:srgbClr val="FF0000"/>
                    </a:solidFill>
                    <a:latin typeface="Times New Roman" pitchFamily="18" charset="0"/>
                    <a:ea typeface="华文中宋" pitchFamily="2" charset="-122"/>
                  </a:rPr>
                  <a:t>1983</a:t>
                </a:r>
                <a:r>
                  <a:rPr lang="en-US" altLang="zh-CN" sz="2600" b="1">
                    <a:latin typeface="Times New Roman" pitchFamily="18" charset="0"/>
                    <a:ea typeface="华文中宋" pitchFamily="2" charset="-122"/>
                  </a:rPr>
                  <a:t>  = 3.2973227•••</a:t>
                </a:r>
                <a:r>
                  <a:rPr lang="en-US" altLang="zh-CN" sz="2600" b="1">
                    <a:latin typeface="Times New Roman" pitchFamily="18" charset="0"/>
                    <a:ea typeface="华文中宋" pitchFamily="2" charset="-122"/>
                    <a:sym typeface="Symbol" pitchFamily="18" charset="2"/>
                  </a:rPr>
                  <a:t> </a:t>
                </a:r>
                <a:r>
                  <a:rPr lang="en-US" altLang="zh-CN" sz="2600">
                    <a:latin typeface="Times New Roman" pitchFamily="18" charset="0"/>
                    <a:ea typeface="文鼎CS魏碑"/>
                    <a:cs typeface="文鼎CS魏碑"/>
                    <a:sym typeface="Symbol" pitchFamily="18" charset="2"/>
                  </a:rPr>
                  <a:t> </a:t>
                </a:r>
                <a:r>
                  <a:rPr lang="en-US" altLang="zh-CN" sz="2600" b="1">
                    <a:latin typeface="Times New Roman" pitchFamily="18" charset="0"/>
                    <a:ea typeface="华文中宋" pitchFamily="2" charset="-122"/>
                  </a:rPr>
                  <a:t>3.</a:t>
                </a:r>
                <a:r>
                  <a:rPr lang="en-US" altLang="zh-CN" sz="2600" b="1">
                    <a:solidFill>
                      <a:srgbClr val="FF0000"/>
                    </a:solidFill>
                    <a:latin typeface="Times New Roman" pitchFamily="18" charset="0"/>
                    <a:ea typeface="华文中宋" pitchFamily="2" charset="-122"/>
                  </a:rPr>
                  <a:t>2973</a:t>
                </a:r>
              </a:p>
            </p:txBody>
          </p:sp>
          <p:sp>
            <p:nvSpPr>
              <p:cNvPr id="100366" name="矩形 51"/>
              <p:cNvSpPr>
                <a:spLocks noChangeArrowheads="1"/>
              </p:cNvSpPr>
              <p:nvPr/>
            </p:nvSpPr>
            <p:spPr bwMode="auto">
              <a:xfrm>
                <a:off x="4206717" y="2599563"/>
                <a:ext cx="1907709" cy="492443"/>
              </a:xfrm>
              <a:prstGeom prst="rect">
                <a:avLst/>
              </a:prstGeom>
              <a:noFill/>
              <a:ln w="9525">
                <a:noFill/>
                <a:miter lim="800000"/>
                <a:headEnd/>
                <a:tailEnd/>
              </a:ln>
            </p:spPr>
            <p:txBody>
              <a:bodyPr>
                <a:spAutoFit/>
              </a:bodyPr>
              <a:lstStyle/>
              <a:p>
                <a:r>
                  <a:rPr lang="en-US" altLang="zh-CN" sz="2600" b="1">
                    <a:latin typeface="Times New Roman" pitchFamily="18" charset="0"/>
                    <a:ea typeface="华文中宋" pitchFamily="2" charset="-122"/>
                  </a:rPr>
                  <a:t>lg </a:t>
                </a:r>
                <a:r>
                  <a:rPr lang="en-US" altLang="zh-CN" sz="2600" b="1">
                    <a:solidFill>
                      <a:srgbClr val="FF0000"/>
                    </a:solidFill>
                    <a:latin typeface="Times New Roman" pitchFamily="18" charset="0"/>
                    <a:ea typeface="华文中宋" pitchFamily="2" charset="-122"/>
                  </a:rPr>
                  <a:t>1.983</a:t>
                </a:r>
                <a:r>
                  <a:rPr lang="en-US" altLang="zh-CN" sz="2600" b="1">
                    <a:latin typeface="Times New Roman" pitchFamily="18" charset="0"/>
                    <a:ea typeface="华文中宋" pitchFamily="2" charset="-122"/>
                  </a:rPr>
                  <a:t> = 0.2973227•••</a:t>
                </a:r>
                <a:r>
                  <a:rPr lang="en-US" altLang="zh-CN" sz="2600">
                    <a:latin typeface="Times New Roman" pitchFamily="18" charset="0"/>
                    <a:ea typeface="文鼎CS魏碑"/>
                    <a:cs typeface="文鼎CS魏碑"/>
                    <a:sym typeface="Symbol" pitchFamily="18" charset="2"/>
                  </a:rPr>
                  <a:t>  </a:t>
                </a:r>
                <a:r>
                  <a:rPr lang="en-US" altLang="zh-CN" sz="2600" b="1">
                    <a:latin typeface="Times New Roman" pitchFamily="18" charset="0"/>
                    <a:ea typeface="华文中宋" pitchFamily="2" charset="-122"/>
                  </a:rPr>
                  <a:t>0.</a:t>
                </a:r>
                <a:r>
                  <a:rPr lang="en-US" altLang="zh-CN" sz="2600" b="1">
                    <a:solidFill>
                      <a:srgbClr val="FF0000"/>
                    </a:solidFill>
                    <a:latin typeface="Times New Roman" pitchFamily="18" charset="0"/>
                    <a:ea typeface="华文中宋" pitchFamily="2" charset="-122"/>
                  </a:rPr>
                  <a:t>2973</a:t>
                </a:r>
                <a:endParaRPr lang="zh-CN" altLang="en-US" sz="2600" b="1">
                  <a:solidFill>
                    <a:srgbClr val="FF0000"/>
                  </a:solidFill>
                  <a:latin typeface="Times New Roman" pitchFamily="18" charset="0"/>
                  <a:ea typeface="华文中宋" pitchFamily="2" charset="-122"/>
                </a:endParaRPr>
              </a:p>
            </p:txBody>
          </p:sp>
        </p:grpSp>
        <p:sp>
          <p:nvSpPr>
            <p:cNvPr id="48" name="圆角矩形 47"/>
            <p:cNvSpPr/>
            <p:nvPr/>
          </p:nvSpPr>
          <p:spPr>
            <a:xfrm>
              <a:off x="1127174" y="2451882"/>
              <a:ext cx="5194039" cy="232585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pic>
        <p:nvPicPr>
          <p:cNvPr id="100360" name="图片 3" descr="www.tuweimei.comComp_16848041_L9H4AEMqtGofNc3NnyIJecWtpZGEUnrg.jpg"/>
          <p:cNvPicPr>
            <a:picLocks noGrp="1" noChangeAspect="1" noChangeArrowheads="1"/>
          </p:cNvPicPr>
          <p:nvPr/>
        </p:nvPicPr>
        <p:blipFill>
          <a:blip r:embed="rId3" cstate="print"/>
          <a:srcRect/>
          <a:stretch>
            <a:fillRect/>
          </a:stretch>
        </p:blipFill>
        <p:spPr bwMode="auto">
          <a:xfrm>
            <a:off x="5570538" y="5548313"/>
            <a:ext cx="1268412" cy="1309687"/>
          </a:xfrm>
          <a:prstGeom prst="rect">
            <a:avLst/>
          </a:prstGeom>
          <a:noFill/>
          <a:ln w="9525">
            <a:noFill/>
            <a:miter lim="800000"/>
            <a:headEnd/>
            <a:tailEnd/>
          </a:ln>
        </p:spPr>
      </p:pic>
    </p:spTree>
  </p:cSld>
  <p:clrMapOvr>
    <a:masterClrMapping/>
  </p:clrMapOvr>
  <p:transition spd="med">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28775" y="307975"/>
            <a:ext cx="7002463" cy="492125"/>
          </a:xfrm>
          <a:prstGeom prst="rect">
            <a:avLst/>
          </a:prstGeom>
          <a:noFill/>
        </p:spPr>
        <p:txBody>
          <a:bodyPr>
            <a:spAutoFit/>
          </a:bodyPr>
          <a:lstStyle/>
          <a:p>
            <a:pPr defTabSz="913765" fontAlgn="auto">
              <a:spcBef>
                <a:spcPts val="0"/>
              </a:spcBef>
              <a:spcAft>
                <a:spcPts val="0"/>
              </a:spcAft>
              <a:buFontTx/>
              <a:buNone/>
              <a:defRPr/>
            </a:pPr>
            <a:r>
              <a:rPr lang="en-US" altLang="zh-CN" sz="2600" b="1" dirty="0">
                <a:solidFill>
                  <a:srgbClr val="00B050"/>
                </a:solidFill>
                <a:latin typeface="微软雅黑" pitchFamily="34" charset="-122"/>
                <a:ea typeface="微软雅黑" pitchFamily="34" charset="-122"/>
              </a:rPr>
              <a:t>6. </a:t>
            </a:r>
            <a:r>
              <a:rPr lang="zh-CN" altLang="en-US" sz="2600" b="1" dirty="0">
                <a:solidFill>
                  <a:srgbClr val="00B050"/>
                </a:solidFill>
                <a:latin typeface="微软雅黑" pitchFamily="34" charset="-122"/>
                <a:ea typeface="微软雅黑" pitchFamily="34" charset="-122"/>
              </a:rPr>
              <a:t>有效数字的运算</a:t>
            </a:r>
            <a:r>
              <a:rPr lang="en-US" altLang="zh-CN"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_</a:t>
            </a:r>
            <a:r>
              <a:rPr lang="zh-CN" altLang="en-US" sz="2000" b="1" dirty="0">
                <a:solidFill>
                  <a:srgbClr val="9EF8B6"/>
                </a:solidFill>
                <a:effectLst>
                  <a:outerShdw blurRad="38100" dist="38100" dir="2700000" algn="tl">
                    <a:srgbClr val="000000">
                      <a:alpha val="43137"/>
                    </a:srgbClr>
                  </a:outerShdw>
                </a:effectLst>
                <a:latin typeface="微软雅黑" pitchFamily="34" charset="-122"/>
                <a:ea typeface="微软雅黑" pitchFamily="34" charset="-122"/>
              </a:rPr>
              <a:t>函数运算</a:t>
            </a:r>
          </a:p>
        </p:txBody>
      </p:sp>
      <p:sp>
        <p:nvSpPr>
          <p:cNvPr id="22537" name="Text Box 4"/>
          <p:cNvSpPr txBox="1">
            <a:spLocks noChangeArrowheads="1"/>
          </p:cNvSpPr>
          <p:nvPr/>
        </p:nvSpPr>
        <p:spPr bwMode="auto">
          <a:xfrm>
            <a:off x="1235075" y="1431925"/>
            <a:ext cx="7340600" cy="717550"/>
          </a:xfrm>
          <a:prstGeom prst="rect">
            <a:avLst/>
          </a:prstGeom>
          <a:noFill/>
          <a:ln w="38100">
            <a:noFill/>
            <a:miter lim="800000"/>
            <a:headEnd/>
            <a:tailEnd/>
          </a:ln>
        </p:spPr>
        <p:txBody>
          <a:bodyPr lIns="0" tIns="0" rIns="0" bIns="0" anchor="ctr">
            <a:spAutoFit/>
          </a:bodyPr>
          <a:lstStyle/>
          <a:p>
            <a:pPr>
              <a:lnSpc>
                <a:spcPts val="2800"/>
              </a:lnSpc>
              <a:spcBef>
                <a:spcPct val="15000"/>
              </a:spcBef>
            </a:pPr>
            <a:r>
              <a:rPr lang="zh-CN" altLang="en-US" sz="2000" b="1">
                <a:solidFill>
                  <a:srgbClr val="FF0000"/>
                </a:solidFill>
                <a:latin typeface="黑体" pitchFamily="2" charset="-122"/>
                <a:ea typeface="黑体" pitchFamily="2" charset="-122"/>
              </a:rPr>
              <a:t>三角函数：</a:t>
            </a:r>
            <a:r>
              <a:rPr lang="zh-CN" altLang="en-US" sz="2000" b="1">
                <a:solidFill>
                  <a:srgbClr val="0070C0"/>
                </a:solidFill>
                <a:latin typeface="黑体" pitchFamily="2" charset="-122"/>
                <a:ea typeface="黑体" pitchFamily="2" charset="-122"/>
              </a:rPr>
              <a:t>将自变量可疑位变化</a:t>
            </a:r>
            <a:r>
              <a:rPr lang="en-US" altLang="zh-CN" sz="2000" b="1">
                <a:solidFill>
                  <a:srgbClr val="0070C0"/>
                </a:solidFill>
                <a:latin typeface="黑体" pitchFamily="2" charset="-122"/>
                <a:ea typeface="黑体" pitchFamily="2" charset="-122"/>
              </a:rPr>
              <a:t>1</a:t>
            </a:r>
            <a:r>
              <a:rPr lang="zh-CN" altLang="en-US" sz="2000" b="1">
                <a:solidFill>
                  <a:srgbClr val="0070C0"/>
                </a:solidFill>
                <a:latin typeface="黑体" pitchFamily="2" charset="-122"/>
                <a:ea typeface="黑体" pitchFamily="2" charset="-122"/>
              </a:rPr>
              <a:t>，运算结果产生差异的最高位就是应保留的有效数字的最后一位。</a:t>
            </a:r>
          </a:p>
        </p:txBody>
      </p:sp>
      <p:grpSp>
        <p:nvGrpSpPr>
          <p:cNvPr id="22538" name="组合 19"/>
          <p:cNvGrpSpPr>
            <a:grpSpLocks/>
          </p:cNvGrpSpPr>
          <p:nvPr/>
        </p:nvGrpSpPr>
        <p:grpSpPr bwMode="auto">
          <a:xfrm>
            <a:off x="1412875" y="2387600"/>
            <a:ext cx="914400" cy="969963"/>
            <a:chOff x="624469" y="5742878"/>
            <a:chExt cx="914400" cy="914400"/>
          </a:xfrm>
        </p:grpSpPr>
        <p:sp>
          <p:nvSpPr>
            <p:cNvPr id="22549" name="TextBox 20"/>
            <p:cNvSpPr txBox="1">
              <a:spLocks noChangeArrowheads="1"/>
            </p:cNvSpPr>
            <p:nvPr/>
          </p:nvSpPr>
          <p:spPr bwMode="auto">
            <a:xfrm>
              <a:off x="869795" y="6122020"/>
              <a:ext cx="441146" cy="400110"/>
            </a:xfrm>
            <a:prstGeom prst="rect">
              <a:avLst/>
            </a:prstGeom>
            <a:noFill/>
            <a:ln w="9525">
              <a:noFill/>
              <a:miter lim="800000"/>
              <a:headEnd/>
              <a:tailEnd/>
            </a:ln>
          </p:spPr>
          <p:txBody>
            <a:bodyPr wrap="none">
              <a:spAutoFit/>
            </a:bodyPr>
            <a:lstStyle/>
            <a:p>
              <a:r>
                <a:rPr lang="zh-CN" altLang="en-US" sz="2000" b="1">
                  <a:solidFill>
                    <a:srgbClr val="FF0000"/>
                  </a:solidFill>
                </a:rPr>
                <a:t>例</a:t>
              </a:r>
            </a:p>
          </p:txBody>
        </p:sp>
        <p:sp>
          <p:nvSpPr>
            <p:cNvPr id="22" name="笑脸 21"/>
            <p:cNvSpPr/>
            <p:nvPr/>
          </p:nvSpPr>
          <p:spPr>
            <a:xfrm>
              <a:off x="624469" y="5742878"/>
              <a:ext cx="914400" cy="9144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pSp>
        <p:nvGrpSpPr>
          <p:cNvPr id="22539" name="组合 22"/>
          <p:cNvGrpSpPr>
            <a:grpSpLocks/>
          </p:cNvGrpSpPr>
          <p:nvPr/>
        </p:nvGrpSpPr>
        <p:grpSpPr bwMode="auto">
          <a:xfrm>
            <a:off x="1531938" y="4702175"/>
            <a:ext cx="914400" cy="971550"/>
            <a:chOff x="624469" y="5742878"/>
            <a:chExt cx="914400" cy="914400"/>
          </a:xfrm>
        </p:grpSpPr>
        <p:sp>
          <p:nvSpPr>
            <p:cNvPr id="22547" name="TextBox 23"/>
            <p:cNvSpPr txBox="1">
              <a:spLocks noChangeArrowheads="1"/>
            </p:cNvSpPr>
            <p:nvPr/>
          </p:nvSpPr>
          <p:spPr bwMode="auto">
            <a:xfrm>
              <a:off x="869795" y="6122020"/>
              <a:ext cx="441146" cy="400110"/>
            </a:xfrm>
            <a:prstGeom prst="rect">
              <a:avLst/>
            </a:prstGeom>
            <a:noFill/>
            <a:ln w="9525">
              <a:noFill/>
              <a:miter lim="800000"/>
              <a:headEnd/>
              <a:tailEnd/>
            </a:ln>
          </p:spPr>
          <p:txBody>
            <a:bodyPr wrap="none">
              <a:spAutoFit/>
            </a:bodyPr>
            <a:lstStyle/>
            <a:p>
              <a:r>
                <a:rPr lang="zh-CN" altLang="en-US" sz="2000" b="1">
                  <a:solidFill>
                    <a:srgbClr val="FF0000"/>
                  </a:solidFill>
                </a:rPr>
                <a:t>例</a:t>
              </a:r>
            </a:p>
          </p:txBody>
        </p:sp>
        <p:sp>
          <p:nvSpPr>
            <p:cNvPr id="25" name="笑脸 24"/>
            <p:cNvSpPr/>
            <p:nvPr/>
          </p:nvSpPr>
          <p:spPr>
            <a:xfrm>
              <a:off x="624469" y="5742878"/>
              <a:ext cx="914400" cy="9144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graphicFrame>
        <p:nvGraphicFramePr>
          <p:cNvPr id="31" name="Object 38"/>
          <p:cNvGraphicFramePr>
            <a:graphicFrameLocks/>
          </p:cNvGraphicFramePr>
          <p:nvPr/>
        </p:nvGraphicFramePr>
        <p:xfrm>
          <a:off x="2881313" y="5083175"/>
          <a:ext cx="3778250" cy="414338"/>
        </p:xfrm>
        <a:graphic>
          <a:graphicData uri="http://schemas.openxmlformats.org/presentationml/2006/ole">
            <p:oleObj spid="_x0000_s22530" r:id="rId3" imgW="1549045" imgH="203429" progId="Equation.3">
              <p:embed/>
            </p:oleObj>
          </a:graphicData>
        </a:graphic>
      </p:graphicFrame>
      <p:graphicFrame>
        <p:nvGraphicFramePr>
          <p:cNvPr id="32" name="Object 39"/>
          <p:cNvGraphicFramePr>
            <a:graphicFrameLocks/>
          </p:cNvGraphicFramePr>
          <p:nvPr/>
        </p:nvGraphicFramePr>
        <p:xfrm>
          <a:off x="2847975" y="4556125"/>
          <a:ext cx="3835400" cy="439738"/>
        </p:xfrm>
        <a:graphic>
          <a:graphicData uri="http://schemas.openxmlformats.org/presentationml/2006/ole">
            <p:oleObj spid="_x0000_s22531" r:id="rId4" imgW="1536350" imgH="203429" progId="Equation.3">
              <p:embed/>
            </p:oleObj>
          </a:graphicData>
        </a:graphic>
      </p:graphicFrame>
      <p:sp>
        <p:nvSpPr>
          <p:cNvPr id="28" name="椭圆 27"/>
          <p:cNvSpPr/>
          <p:nvPr/>
        </p:nvSpPr>
        <p:spPr>
          <a:xfrm>
            <a:off x="5199063" y="4344988"/>
            <a:ext cx="160337" cy="1449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pSp>
        <p:nvGrpSpPr>
          <p:cNvPr id="22541" name="组合 40"/>
          <p:cNvGrpSpPr>
            <a:grpSpLocks/>
          </p:cNvGrpSpPr>
          <p:nvPr/>
        </p:nvGrpSpPr>
        <p:grpSpPr bwMode="auto">
          <a:xfrm>
            <a:off x="1744663" y="5683250"/>
            <a:ext cx="3608387" cy="454025"/>
            <a:chOff x="1937235" y="5741601"/>
            <a:chExt cx="3665244" cy="526119"/>
          </a:xfrm>
        </p:grpSpPr>
        <p:sp>
          <p:nvSpPr>
            <p:cNvPr id="29" name="右箭头 28"/>
            <p:cNvSpPr/>
            <p:nvPr/>
          </p:nvSpPr>
          <p:spPr>
            <a:xfrm>
              <a:off x="1937235" y="5783912"/>
              <a:ext cx="978796" cy="483808"/>
            </a:xfrm>
            <a:prstGeom prst="rightArrow">
              <a:avLst/>
            </a:prstGeom>
            <a:solidFill>
              <a:srgbClr val="78F1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aphicFrame>
          <p:nvGraphicFramePr>
            <p:cNvPr id="22535" name="Object 40"/>
            <p:cNvGraphicFramePr>
              <a:graphicFrameLocks/>
            </p:cNvGraphicFramePr>
            <p:nvPr/>
          </p:nvGraphicFramePr>
          <p:xfrm>
            <a:off x="3122804" y="5741601"/>
            <a:ext cx="2479675" cy="477838"/>
          </p:xfrm>
          <a:graphic>
            <a:graphicData uri="http://schemas.openxmlformats.org/presentationml/2006/ole">
              <p:oleObj spid="_x0000_s22535" r:id="rId5" imgW="1054417" imgH="203517" progId="Equation.3">
                <p:embed/>
              </p:oleObj>
            </a:graphicData>
          </a:graphic>
        </p:graphicFrame>
      </p:grpSp>
      <p:sp>
        <p:nvSpPr>
          <p:cNvPr id="34" name="椭圆 33"/>
          <p:cNvSpPr/>
          <p:nvPr/>
        </p:nvSpPr>
        <p:spPr>
          <a:xfrm>
            <a:off x="5037138" y="2185988"/>
            <a:ext cx="161925" cy="14525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aphicFrame>
        <p:nvGraphicFramePr>
          <p:cNvPr id="36" name="Object 41"/>
          <p:cNvGraphicFramePr>
            <a:graphicFrameLocks/>
          </p:cNvGraphicFramePr>
          <p:nvPr/>
        </p:nvGraphicFramePr>
        <p:xfrm>
          <a:off x="2797175" y="2419350"/>
          <a:ext cx="3463925" cy="412750"/>
        </p:xfrm>
        <a:graphic>
          <a:graphicData uri="http://schemas.openxmlformats.org/presentationml/2006/ole">
            <p:oleObj spid="_x0000_s22532" r:id="rId6" imgW="1702117" imgH="203517" progId="Equation.3">
              <p:embed/>
            </p:oleObj>
          </a:graphicData>
        </a:graphic>
      </p:graphicFrame>
      <p:graphicFrame>
        <p:nvGraphicFramePr>
          <p:cNvPr id="37" name="Object 42"/>
          <p:cNvGraphicFramePr>
            <a:graphicFrameLocks/>
          </p:cNvGraphicFramePr>
          <p:nvPr/>
        </p:nvGraphicFramePr>
        <p:xfrm>
          <a:off x="2819400" y="3048000"/>
          <a:ext cx="3403600" cy="409575"/>
        </p:xfrm>
        <a:graphic>
          <a:graphicData uri="http://schemas.openxmlformats.org/presentationml/2006/ole">
            <p:oleObj spid="_x0000_s22533" r:id="rId7" imgW="1688684" imgH="203429" progId="Equation.3">
              <p:embed/>
            </p:oleObj>
          </a:graphicData>
        </a:graphic>
      </p:graphicFrame>
      <p:grpSp>
        <p:nvGrpSpPr>
          <p:cNvPr id="22543" name="组合 38"/>
          <p:cNvGrpSpPr>
            <a:grpSpLocks/>
          </p:cNvGrpSpPr>
          <p:nvPr/>
        </p:nvGrpSpPr>
        <p:grpSpPr bwMode="auto">
          <a:xfrm>
            <a:off x="1674813" y="3611563"/>
            <a:ext cx="3803650" cy="530225"/>
            <a:chOff x="1827794" y="3654704"/>
            <a:chExt cx="3804880" cy="531347"/>
          </a:xfrm>
        </p:grpSpPr>
        <p:sp>
          <p:nvSpPr>
            <p:cNvPr id="35" name="右箭头 34"/>
            <p:cNvSpPr/>
            <p:nvPr/>
          </p:nvSpPr>
          <p:spPr>
            <a:xfrm>
              <a:off x="1827794" y="3700838"/>
              <a:ext cx="978216" cy="485213"/>
            </a:xfrm>
            <a:prstGeom prst="rightArrow">
              <a:avLst/>
            </a:prstGeom>
            <a:solidFill>
              <a:srgbClr val="73ED7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zh-CN" altLang="en-US"/>
            </a:p>
          </p:txBody>
        </p:sp>
        <p:graphicFrame>
          <p:nvGraphicFramePr>
            <p:cNvPr id="22534" name="Object 43"/>
            <p:cNvGraphicFramePr>
              <a:graphicFrameLocks/>
            </p:cNvGraphicFramePr>
            <p:nvPr/>
          </p:nvGraphicFramePr>
          <p:xfrm>
            <a:off x="2964358" y="3654704"/>
            <a:ext cx="2668316" cy="449123"/>
          </p:xfrm>
          <a:graphic>
            <a:graphicData uri="http://schemas.openxmlformats.org/presentationml/2006/ole">
              <p:oleObj spid="_x0000_s22534" r:id="rId8" imgW="1206817" imgH="203517" progId="Equation.3">
                <p:embed/>
              </p:oleObj>
            </a:graphicData>
          </a:graphic>
        </p:graphicFrame>
      </p:grpSp>
      <p:cxnSp>
        <p:nvCxnSpPr>
          <p:cNvPr id="40" name="直接连接符 39"/>
          <p:cNvCxnSpPr/>
          <p:nvPr/>
        </p:nvCxnSpPr>
        <p:spPr>
          <a:xfrm>
            <a:off x="1338263" y="4237038"/>
            <a:ext cx="7215187" cy="158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cstate="print"/>
          <a:srcRect/>
          <a:stretch>
            <a:fillRect/>
          </a:stretch>
        </p:blipFill>
        <p:spPr bwMode="auto">
          <a:xfrm>
            <a:off x="342900" y="1471613"/>
            <a:ext cx="2946400" cy="4616450"/>
          </a:xfrm>
          <a:prstGeom prst="rect">
            <a:avLst/>
          </a:prstGeom>
          <a:noFill/>
          <a:ln w="9525">
            <a:noFill/>
            <a:miter lim="800000"/>
            <a:headEnd/>
            <a:tailEnd/>
          </a:ln>
        </p:spPr>
      </p:pic>
      <p:sp>
        <p:nvSpPr>
          <p:cNvPr id="8" name="矩形 7"/>
          <p:cNvSpPr/>
          <p:nvPr/>
        </p:nvSpPr>
        <p:spPr>
          <a:xfrm>
            <a:off x="3575241" y="1677284"/>
            <a:ext cx="3531737" cy="58477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3765" fontAlgn="auto">
              <a:spcBef>
                <a:spcPts val="0"/>
              </a:spcBef>
              <a:spcAft>
                <a:spcPts val="0"/>
              </a:spcAft>
              <a:buFontTx/>
              <a:buNone/>
              <a:defRPr/>
            </a:pPr>
            <a:r>
              <a:rPr lang="zh-CN" altLang="en-US" sz="3200" b="1" spc="50" dirty="0">
                <a:ln w="11430"/>
                <a:solidFill>
                  <a:srgbClr val="00B0F0"/>
                </a:solidFill>
                <a:effectLst>
                  <a:outerShdw blurRad="76200" dist="50800" dir="5400000" algn="tl" rotWithShape="0">
                    <a:srgbClr val="000000">
                      <a:alpha val="65000"/>
                    </a:srgbClr>
                  </a:outerShdw>
                </a:effectLst>
                <a:latin typeface="黑体" pitchFamily="49" charset="-122"/>
                <a:ea typeface="黑体" pitchFamily="49" charset="-122"/>
              </a:rPr>
              <a:t>二、实验数据处理</a:t>
            </a:r>
          </a:p>
        </p:txBody>
      </p:sp>
      <p:sp>
        <p:nvSpPr>
          <p:cNvPr id="38" name="자유형 74"/>
          <p:cNvSpPr/>
          <p:nvPr/>
        </p:nvSpPr>
        <p:spPr>
          <a:xfrm rot="5400000">
            <a:off x="4066382" y="2434431"/>
            <a:ext cx="1568450" cy="4424363"/>
          </a:xfrm>
          <a:custGeom>
            <a:avLst/>
            <a:gdLst>
              <a:gd name="connsiteX0" fmla="*/ 0 w 2071702"/>
              <a:gd name="connsiteY0" fmla="*/ 2755364 h 2755364"/>
              <a:gd name="connsiteX1" fmla="*/ 517926 w 2071702"/>
              <a:gd name="connsiteY1" fmla="*/ 0 h 2755364"/>
              <a:gd name="connsiteX2" fmla="*/ 1553777 w 2071702"/>
              <a:gd name="connsiteY2" fmla="*/ 0 h 2755364"/>
              <a:gd name="connsiteX3" fmla="*/ 2071702 w 2071702"/>
              <a:gd name="connsiteY3" fmla="*/ 2755364 h 2755364"/>
              <a:gd name="connsiteX4" fmla="*/ 0 w 2071702"/>
              <a:gd name="connsiteY4" fmla="*/ 2755364 h 2755364"/>
              <a:gd name="connsiteX0-1" fmla="*/ 0 w 2444283"/>
              <a:gd name="connsiteY0-2" fmla="*/ 4383055 h 4383055"/>
              <a:gd name="connsiteX1-3" fmla="*/ 890507 w 2444283"/>
              <a:gd name="connsiteY1-4" fmla="*/ 0 h 4383055"/>
              <a:gd name="connsiteX2-5" fmla="*/ 1926358 w 2444283"/>
              <a:gd name="connsiteY2-6" fmla="*/ 0 h 4383055"/>
              <a:gd name="connsiteX3-7" fmla="*/ 2444283 w 2444283"/>
              <a:gd name="connsiteY3-8" fmla="*/ 2755364 h 4383055"/>
              <a:gd name="connsiteX4-9" fmla="*/ 0 w 2444283"/>
              <a:gd name="connsiteY4-10" fmla="*/ 4383055 h 4383055"/>
              <a:gd name="connsiteX0-11" fmla="*/ 681125 w 1553776"/>
              <a:gd name="connsiteY0-12" fmla="*/ 4439104 h 4439104"/>
              <a:gd name="connsiteX1-13" fmla="*/ 0 w 1553776"/>
              <a:gd name="connsiteY1-14" fmla="*/ 0 h 4439104"/>
              <a:gd name="connsiteX2-15" fmla="*/ 1035851 w 1553776"/>
              <a:gd name="connsiteY2-16" fmla="*/ 0 h 4439104"/>
              <a:gd name="connsiteX3-17" fmla="*/ 1553776 w 1553776"/>
              <a:gd name="connsiteY3-18" fmla="*/ 2755364 h 4439104"/>
              <a:gd name="connsiteX4-19" fmla="*/ 681125 w 1553776"/>
              <a:gd name="connsiteY4-20" fmla="*/ 4439104 h 4439104"/>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553776" h="4439104">
                <a:moveTo>
                  <a:pt x="681125" y="4439104"/>
                </a:moveTo>
                <a:lnTo>
                  <a:pt x="0" y="0"/>
                </a:lnTo>
                <a:lnTo>
                  <a:pt x="1035851" y="0"/>
                </a:lnTo>
                <a:lnTo>
                  <a:pt x="1553776" y="2755364"/>
                </a:lnTo>
                <a:lnTo>
                  <a:pt x="681125" y="4439104"/>
                </a:lnTo>
                <a:close/>
              </a:path>
            </a:pathLst>
          </a:custGeom>
          <a:gradFill flip="none" rotWithShape="1">
            <a:gsLst>
              <a:gs pos="0">
                <a:schemeClr val="bg1">
                  <a:lumMod val="95000"/>
                </a:schemeClr>
              </a:gs>
              <a:gs pos="100000">
                <a:schemeClr val="bg1">
                  <a:lumMod val="7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495">
              <a:buFontTx/>
              <a:buNone/>
              <a:defRPr/>
            </a:pPr>
            <a:endParaRPr lang="ko-KR" altLang="en-US">
              <a:solidFill>
                <a:srgbClr val="FFFFFF"/>
              </a:solidFill>
            </a:endParaRPr>
          </a:p>
        </p:txBody>
      </p:sp>
      <p:grpSp>
        <p:nvGrpSpPr>
          <p:cNvPr id="101381" name="그룹 73"/>
          <p:cNvGrpSpPr>
            <a:grpSpLocks/>
          </p:cNvGrpSpPr>
          <p:nvPr/>
        </p:nvGrpSpPr>
        <p:grpSpPr bwMode="auto">
          <a:xfrm>
            <a:off x="6223000" y="2809875"/>
            <a:ext cx="2921000" cy="2087563"/>
            <a:chOff x="6072198" y="1823911"/>
            <a:chExt cx="2808384" cy="2819535"/>
          </a:xfrm>
        </p:grpSpPr>
        <p:sp>
          <p:nvSpPr>
            <p:cNvPr id="51" name="직사각형 34"/>
            <p:cNvSpPr/>
            <p:nvPr/>
          </p:nvSpPr>
          <p:spPr>
            <a:xfrm>
              <a:off x="7358082" y="3786190"/>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2" name="직사각형 35"/>
            <p:cNvSpPr/>
            <p:nvPr/>
          </p:nvSpPr>
          <p:spPr>
            <a:xfrm>
              <a:off x="6929454" y="3857628"/>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3" name="직사각형 36"/>
            <p:cNvSpPr/>
            <p:nvPr/>
          </p:nvSpPr>
          <p:spPr>
            <a:xfrm>
              <a:off x="6500826" y="3929066"/>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4" name="직사각형 37"/>
            <p:cNvSpPr/>
            <p:nvPr/>
          </p:nvSpPr>
          <p:spPr>
            <a:xfrm>
              <a:off x="6072198" y="4000504"/>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Step4</a:t>
              </a:r>
              <a:endParaRPr lang="ko-KR" altLang="en-US" dirty="0">
                <a:latin typeface="HY견고딕" pitchFamily="18" charset="-127"/>
                <a:ea typeface="HY견고딕" pitchFamily="18" charset="-127"/>
              </a:endParaRPr>
            </a:p>
          </p:txBody>
        </p:sp>
        <p:sp>
          <p:nvSpPr>
            <p:cNvPr id="55" name="직사각형 38"/>
            <p:cNvSpPr/>
            <p:nvPr/>
          </p:nvSpPr>
          <p:spPr>
            <a:xfrm>
              <a:off x="7358082" y="3143248"/>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6" name="직사각형 39"/>
            <p:cNvSpPr/>
            <p:nvPr/>
          </p:nvSpPr>
          <p:spPr>
            <a:xfrm>
              <a:off x="6929454" y="3214686"/>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7" name="직사각형 40"/>
            <p:cNvSpPr/>
            <p:nvPr/>
          </p:nvSpPr>
          <p:spPr>
            <a:xfrm>
              <a:off x="6500826" y="3286124"/>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Step3</a:t>
              </a:r>
              <a:endParaRPr lang="ko-KR" altLang="en-US" dirty="0">
                <a:latin typeface="HY견고딕" pitchFamily="18" charset="-127"/>
                <a:ea typeface="HY견고딕" pitchFamily="18" charset="-127"/>
              </a:endParaRPr>
            </a:p>
          </p:txBody>
        </p:sp>
        <p:sp>
          <p:nvSpPr>
            <p:cNvPr id="58" name="직사각형 41"/>
            <p:cNvSpPr/>
            <p:nvPr/>
          </p:nvSpPr>
          <p:spPr>
            <a:xfrm>
              <a:off x="7358082" y="2500306"/>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endParaRPr lang="ko-KR" altLang="en-US"/>
            </a:p>
          </p:txBody>
        </p:sp>
        <p:sp>
          <p:nvSpPr>
            <p:cNvPr id="59" name="직사각형 42"/>
            <p:cNvSpPr/>
            <p:nvPr/>
          </p:nvSpPr>
          <p:spPr>
            <a:xfrm>
              <a:off x="6929454" y="2571744"/>
              <a:ext cx="1500198" cy="642942"/>
            </a:xfrm>
            <a:prstGeom prst="rect">
              <a:avLst/>
            </a:prstGeom>
            <a:gradFill flip="none" rotWithShape="1">
              <a:gsLst>
                <a:gs pos="0">
                  <a:schemeClr val="bg1">
                    <a:lumMod val="8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Step2</a:t>
              </a:r>
              <a:endParaRPr lang="ko-KR" altLang="en-US" dirty="0">
                <a:latin typeface="HY견고딕" pitchFamily="18" charset="-127"/>
                <a:ea typeface="HY견고딕" pitchFamily="18" charset="-127"/>
              </a:endParaRPr>
            </a:p>
          </p:txBody>
        </p:sp>
        <p:sp>
          <p:nvSpPr>
            <p:cNvPr id="60" name="직사각형 43"/>
            <p:cNvSpPr/>
            <p:nvPr/>
          </p:nvSpPr>
          <p:spPr>
            <a:xfrm>
              <a:off x="7380384" y="1823911"/>
              <a:ext cx="1500198" cy="642942"/>
            </a:xfrm>
            <a:prstGeom prst="rect">
              <a:avLst/>
            </a:prstGeom>
            <a:gradFill flip="none" rotWithShape="1">
              <a:gsLst>
                <a:gs pos="0">
                  <a:schemeClr val="bg1">
                    <a:lumMod val="95000"/>
                  </a:schemeClr>
                </a:gs>
                <a:gs pos="100000">
                  <a:schemeClr val="bg1">
                    <a:lumMod val="75000"/>
                  </a:schemeClr>
                </a:gs>
              </a:gsLst>
              <a:lin ang="10800000" scaled="1"/>
              <a:tileRect/>
            </a:gradFill>
            <a:ln w="9525">
              <a:solidFill>
                <a:schemeClr val="bg1"/>
              </a:solidFill>
            </a:ln>
            <a:scene3d>
              <a:camera prst="isometricOffAxis2Right">
                <a:rot lat="177260" lon="17159180" rev="21568699"/>
              </a:camera>
              <a:lightRig rig="threePt" dir="t"/>
            </a:scene3d>
            <a:sp3d extrusionH="3810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buFontTx/>
                <a:buNone/>
                <a:defRPr/>
              </a:pPr>
              <a:r>
                <a:rPr lang="en-US" altLang="ko-KR" dirty="0">
                  <a:latin typeface="HY견고딕" pitchFamily="18" charset="-127"/>
                  <a:ea typeface="HY견고딕" pitchFamily="18" charset="-127"/>
                </a:rPr>
                <a:t>Step1</a:t>
              </a:r>
              <a:endParaRPr lang="ko-KR" altLang="en-US" dirty="0">
                <a:latin typeface="HY견고딕" pitchFamily="18" charset="-127"/>
                <a:ea typeface="HY견고딕" pitchFamily="18" charset="-127"/>
              </a:endParaRPr>
            </a:p>
          </p:txBody>
        </p:sp>
      </p:grpSp>
      <p:sp>
        <p:nvSpPr>
          <p:cNvPr id="63" name="TextBox 62"/>
          <p:cNvSpPr txBox="1"/>
          <p:nvPr/>
        </p:nvSpPr>
        <p:spPr>
          <a:xfrm>
            <a:off x="3546475" y="4427538"/>
            <a:ext cx="3189288" cy="368300"/>
          </a:xfrm>
          <a:prstGeom prst="rect">
            <a:avLst/>
          </a:prstGeom>
          <a:noFill/>
        </p:spPr>
        <p:txBody>
          <a:bodyPr>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4.</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最小二乘法</a:t>
            </a:r>
          </a:p>
        </p:txBody>
      </p:sp>
      <p:sp>
        <p:nvSpPr>
          <p:cNvPr id="64" name="TextBox 63"/>
          <p:cNvSpPr txBox="1"/>
          <p:nvPr/>
        </p:nvSpPr>
        <p:spPr>
          <a:xfrm>
            <a:off x="4624388" y="2851150"/>
            <a:ext cx="2133600" cy="369888"/>
          </a:xfrm>
          <a:prstGeom prst="rect">
            <a:avLst/>
          </a:prstGeom>
          <a:noFill/>
        </p:spPr>
        <p:txBody>
          <a:bodyPr>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1.</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列表法</a:t>
            </a:r>
          </a:p>
        </p:txBody>
      </p:sp>
      <p:sp>
        <p:nvSpPr>
          <p:cNvPr id="65" name="TextBox 64"/>
          <p:cNvSpPr txBox="1"/>
          <p:nvPr/>
        </p:nvSpPr>
        <p:spPr>
          <a:xfrm>
            <a:off x="4303713" y="3363913"/>
            <a:ext cx="3546475" cy="369887"/>
          </a:xfrm>
          <a:prstGeom prst="rect">
            <a:avLst/>
          </a:prstGeom>
          <a:noFill/>
        </p:spPr>
        <p:txBody>
          <a:bodyPr>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2.</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作图法</a:t>
            </a:r>
          </a:p>
        </p:txBody>
      </p:sp>
      <p:sp>
        <p:nvSpPr>
          <p:cNvPr id="66" name="TextBox 65"/>
          <p:cNvSpPr txBox="1"/>
          <p:nvPr/>
        </p:nvSpPr>
        <p:spPr>
          <a:xfrm>
            <a:off x="3917950" y="3873500"/>
            <a:ext cx="3346450" cy="368300"/>
          </a:xfrm>
          <a:prstGeom prst="rect">
            <a:avLst/>
          </a:prstGeom>
          <a:noFill/>
        </p:spPr>
        <p:txBody>
          <a:bodyPr>
            <a:spAutoFit/>
          </a:bodyPr>
          <a:lstStyle/>
          <a:p>
            <a:pPr defTabSz="913765" fontAlgn="auto">
              <a:spcBef>
                <a:spcPts val="0"/>
              </a:spcBef>
              <a:spcAft>
                <a:spcPts val="0"/>
              </a:spcAft>
              <a:buFontTx/>
              <a:buNone/>
              <a:defRPr/>
            </a:pPr>
            <a:r>
              <a:rPr lang="en-US" altLang="zh-CN" b="1" dirty="0">
                <a:solidFill>
                  <a:srgbClr val="FF9933"/>
                </a:solidFill>
                <a:effectLst>
                  <a:outerShdw blurRad="38100" dist="38100" dir="2700000" algn="tl">
                    <a:srgbClr val="000000">
                      <a:alpha val="43137"/>
                    </a:srgbClr>
                  </a:outerShdw>
                </a:effectLst>
                <a:latin typeface="黑体" pitchFamily="49" charset="-122"/>
                <a:ea typeface="黑体" pitchFamily="49" charset="-122"/>
              </a:rPr>
              <a:t>3.</a:t>
            </a:r>
            <a:r>
              <a:rPr lang="zh-CN" altLang="en-US" b="1" dirty="0">
                <a:solidFill>
                  <a:srgbClr val="FF9933"/>
                </a:solidFill>
                <a:effectLst>
                  <a:outerShdw blurRad="38100" dist="38100" dir="2700000" algn="tl">
                    <a:srgbClr val="000000">
                      <a:alpha val="43137"/>
                    </a:srgbClr>
                  </a:outerShdw>
                </a:effectLst>
                <a:latin typeface="黑体" pitchFamily="49" charset="-122"/>
                <a:ea typeface="黑体" pitchFamily="49" charset="-122"/>
              </a:rPr>
              <a:t>逐差法</a:t>
            </a:r>
          </a:p>
        </p:txBody>
      </p:sp>
      <p:graphicFrame>
        <p:nvGraphicFramePr>
          <p:cNvPr id="37" name="图示 36"/>
          <p:cNvGraphicFramePr/>
          <p:nvPr/>
        </p:nvGraphicFramePr>
        <p:xfrm>
          <a:off x="3879091" y="1974441"/>
          <a:ext cx="5012575" cy="4264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txBox="1">
            <a:spLocks noChangeArrowheads="1"/>
          </p:cNvSpPr>
          <p:nvPr/>
        </p:nvSpPr>
        <p:spPr bwMode="auto">
          <a:xfrm>
            <a:off x="461963" y="1181100"/>
            <a:ext cx="8256587" cy="1743075"/>
          </a:xfrm>
          <a:prstGeom prst="rect">
            <a:avLst/>
          </a:prstGeom>
          <a:noFill/>
          <a:ln w="9525">
            <a:noFill/>
            <a:miter lim="800000"/>
            <a:headEnd/>
            <a:tailEnd/>
          </a:ln>
        </p:spPr>
        <p:txBody>
          <a:bodyPr/>
          <a:lstStyle/>
          <a:p>
            <a:pPr defTabSz="914400">
              <a:lnSpc>
                <a:spcPts val="4000"/>
              </a:lnSpc>
              <a:buFont typeface="Wingdings" pitchFamily="2" charset="2"/>
              <a:buNone/>
            </a:pPr>
            <a:r>
              <a:rPr lang="zh-CN" altLang="en-US" sz="2800" b="1" noProof="1">
                <a:solidFill>
                  <a:srgbClr val="FF0000"/>
                </a:solidFill>
                <a:latin typeface="黑体" pitchFamily="2" charset="-122"/>
                <a:ea typeface="黑体" pitchFamily="2" charset="-122"/>
                <a:cs typeface="宋体" pitchFamily="2" charset="-122"/>
              </a:rPr>
              <a:t>列表法 : </a:t>
            </a:r>
            <a:r>
              <a:rPr lang="zh-CN" altLang="en-US" sz="2800" b="1" noProof="1">
                <a:solidFill>
                  <a:srgbClr val="0070C0"/>
                </a:solidFill>
                <a:latin typeface="黑体" pitchFamily="2" charset="-122"/>
                <a:ea typeface="黑体" pitchFamily="2" charset="-122"/>
                <a:cs typeface="宋体" pitchFamily="2" charset="-122"/>
              </a:rPr>
              <a:t>列表法是记录数据的基本方法。它能简单明确地表示出有关物理量之间的对应关系，同时还为进一步用其它方法处理数据创造了有利条件 。</a:t>
            </a:r>
            <a:endParaRPr lang="en-US" altLang="zh-CN" sz="2800">
              <a:ea typeface="黑体" pitchFamily="2" charset="-122"/>
              <a:cs typeface="宋体" pitchFamily="2" charset="-122"/>
            </a:endParaRPr>
          </a:p>
        </p:txBody>
      </p:sp>
      <p:sp>
        <p:nvSpPr>
          <p:cNvPr id="102403" name="Rectangle 3"/>
          <p:cNvSpPr txBox="1">
            <a:spLocks noChangeArrowheads="1"/>
          </p:cNvSpPr>
          <p:nvPr/>
        </p:nvSpPr>
        <p:spPr bwMode="auto">
          <a:xfrm>
            <a:off x="508000" y="3365500"/>
            <a:ext cx="7312025" cy="2767013"/>
          </a:xfrm>
          <a:prstGeom prst="rect">
            <a:avLst/>
          </a:prstGeom>
          <a:noFill/>
          <a:ln w="9525">
            <a:noFill/>
            <a:miter lim="800000"/>
            <a:headEnd/>
            <a:tailEnd/>
          </a:ln>
        </p:spPr>
        <p:txBody>
          <a:bodyPr/>
          <a:lstStyle/>
          <a:p>
            <a:pPr defTabSz="914400">
              <a:lnSpc>
                <a:spcPts val="4000"/>
              </a:lnSpc>
              <a:buFont typeface="Wingdings" pitchFamily="2" charset="2"/>
              <a:buNone/>
            </a:pPr>
            <a:r>
              <a:rPr lang="zh-CN" altLang="en-US" sz="2800" b="1">
                <a:latin typeface="黑体" pitchFamily="2" charset="-122"/>
                <a:ea typeface="黑体" pitchFamily="2" charset="-122"/>
                <a:sym typeface="Arial" pitchFamily="34" charset="0"/>
              </a:rPr>
              <a:t>要求：</a:t>
            </a:r>
          </a:p>
          <a:p>
            <a:pPr defTabSz="914400">
              <a:lnSpc>
                <a:spcPts val="4000"/>
              </a:lnSpc>
              <a:buFont typeface="Wingdings" pitchFamily="2" charset="2"/>
              <a:buNone/>
            </a:pPr>
            <a:r>
              <a:rPr lang="zh-CN" altLang="en-US" sz="2800" b="1">
                <a:latin typeface="黑体" pitchFamily="2" charset="-122"/>
                <a:ea typeface="黑体" pitchFamily="2" charset="-122"/>
              </a:rPr>
              <a:t>(a) 表格设计要简明、合理</a:t>
            </a:r>
          </a:p>
          <a:p>
            <a:pPr defTabSz="914400">
              <a:lnSpc>
                <a:spcPts val="4000"/>
              </a:lnSpc>
              <a:buFont typeface="Wingdings" pitchFamily="2" charset="2"/>
              <a:buNone/>
            </a:pPr>
            <a:r>
              <a:rPr lang="zh-CN" altLang="en-US" sz="2800" b="1">
                <a:latin typeface="黑体" pitchFamily="2" charset="-122"/>
                <a:ea typeface="黑体" pitchFamily="2" charset="-122"/>
              </a:rPr>
              <a:t>(b) 标明物理量的名称或符号和单位</a:t>
            </a:r>
          </a:p>
          <a:p>
            <a:pPr defTabSz="914400">
              <a:lnSpc>
                <a:spcPts val="4000"/>
              </a:lnSpc>
              <a:buFont typeface="Wingdings" pitchFamily="2" charset="2"/>
              <a:buNone/>
            </a:pPr>
            <a:r>
              <a:rPr lang="zh-CN" altLang="en-US" sz="2800" b="1">
                <a:latin typeface="黑体" pitchFamily="2" charset="-122"/>
                <a:ea typeface="黑体" pitchFamily="2" charset="-122"/>
              </a:rPr>
              <a:t>(c) 记录的测量数据应符合有效数字的要求</a:t>
            </a:r>
          </a:p>
          <a:p>
            <a:pPr defTabSz="914400">
              <a:lnSpc>
                <a:spcPts val="4000"/>
              </a:lnSpc>
              <a:buFont typeface="Wingdings" pitchFamily="2" charset="2"/>
              <a:buNone/>
            </a:pPr>
            <a:r>
              <a:rPr lang="zh-CN" altLang="en-US" sz="2800" b="1">
                <a:latin typeface="黑体" pitchFamily="2" charset="-122"/>
                <a:ea typeface="黑体" pitchFamily="2" charset="-122"/>
              </a:rPr>
              <a:t>(d) 测量数据的书写应整齐、清楚</a:t>
            </a:r>
          </a:p>
        </p:txBody>
      </p:sp>
      <p:sp>
        <p:nvSpPr>
          <p:cNvPr id="102404" name="文本框 1"/>
          <p:cNvSpPr txBox="1">
            <a:spLocks noChangeArrowheads="1"/>
          </p:cNvSpPr>
          <p:nvPr/>
        </p:nvSpPr>
        <p:spPr bwMode="auto">
          <a:xfrm>
            <a:off x="1497013" y="355600"/>
            <a:ext cx="1474787" cy="515938"/>
          </a:xfrm>
          <a:prstGeom prst="rect">
            <a:avLst/>
          </a:prstGeom>
          <a:noFill/>
          <a:ln w="9525">
            <a:noFill/>
            <a:miter lim="800000"/>
            <a:headEnd/>
            <a:tailEnd/>
          </a:ln>
        </p:spPr>
        <p:txBody>
          <a:bodyPr wrap="none">
            <a:spAutoFit/>
          </a:bodyPr>
          <a:lstStyle/>
          <a:p>
            <a:pPr>
              <a:buFontTx/>
              <a:buNone/>
            </a:pPr>
            <a:r>
              <a:rPr lang="zh-CN" altLang="en-US" sz="2600" b="1">
                <a:solidFill>
                  <a:srgbClr val="00B050"/>
                </a:solidFill>
                <a:latin typeface="微软雅黑" pitchFamily="34" charset="-122"/>
                <a:ea typeface="微软雅黑" pitchFamily="34" charset="-122"/>
                <a:sym typeface="+mn-ea"/>
              </a:rPr>
              <a:t>1 列表法</a:t>
            </a:r>
            <a:endParaRPr lang="zh-CN" altLang="en-US" sz="2600" b="1">
              <a:solidFill>
                <a:srgbClr val="00B050"/>
              </a:solidFill>
              <a:latin typeface="微软雅黑" pitchFamily="34" charset="-122"/>
              <a:ea typeface="微软雅黑" pitchFamily="34" charset="-122"/>
            </a:endParaRPr>
          </a:p>
        </p:txBody>
      </p:sp>
    </p:spTree>
  </p:cSld>
  <p:clrMapOvr>
    <a:masterClrMapping/>
  </p:clrMapOvr>
  <p:transition spd="med">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100"/>
          <p:cNvGraphicFramePr/>
          <p:nvPr/>
        </p:nvGraphicFramePr>
        <p:xfrm>
          <a:off x="611188" y="3789363"/>
          <a:ext cx="7967124" cy="2834640"/>
        </p:xfrm>
        <a:graphic>
          <a:graphicData uri="http://schemas.openxmlformats.org/drawingml/2006/table">
            <a:tbl>
              <a:tblPr/>
              <a:tblGrid>
                <a:gridCol w="1543076"/>
                <a:gridCol w="1642821"/>
                <a:gridCol w="1588576"/>
                <a:gridCol w="1604075"/>
                <a:gridCol w="1588576"/>
              </a:tblGrid>
              <a:tr h="300038">
                <a:tc>
                  <a:txBody>
                    <a:bodyPr/>
                    <a:lstStyle/>
                    <a:p>
                      <a:pPr marL="0" marR="0" lvl="0" indent="0" algn="ctr" defTabSz="914400" rtl="0" eaLnBrk="0" fontAlgn="base" latinLnBrk="0" hangingPunct="0">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伏特表量程</a:t>
                      </a: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 </a:t>
                      </a: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mA</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V </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v</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x2</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x2 </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Rx2</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5438">
                <a:tc rowSpan="3">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1.5 V</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200</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450">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300</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7975">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450</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038">
                <a:tc rowSpan="3">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 V</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038">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350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038">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700</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4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3" name="Group 95"/>
          <p:cNvGraphicFramePr/>
          <p:nvPr/>
        </p:nvGraphicFramePr>
        <p:xfrm>
          <a:off x="611188" y="981075"/>
          <a:ext cx="7956550" cy="2837180"/>
        </p:xfrm>
        <a:graphic>
          <a:graphicData uri="http://schemas.openxmlformats.org/drawingml/2006/table">
            <a:tbl>
              <a:tblPr/>
              <a:tblGrid>
                <a:gridCol w="1543050"/>
                <a:gridCol w="1636712"/>
                <a:gridCol w="1597025"/>
                <a:gridCol w="1587500"/>
                <a:gridCol w="1592263"/>
              </a:tblGrid>
              <a:tr h="459740">
                <a:tc>
                  <a:txBody>
                    <a:bodyPr/>
                    <a:lstStyle/>
                    <a:p>
                      <a:pPr marL="0" marR="0" lvl="0" indent="0" algn="ctr" defTabSz="914400" rtl="0" eaLnBrk="0" fontAlgn="base" latinLnBrk="0" hangingPunct="0">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伏特表量程</a:t>
                      </a: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a:t>
                      </a:r>
                      <a:r>
                        <a:rPr kumimoji="1" lang="en-US" altLang="zh-CN" sz="2000"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30000" dirty="0" err="1"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1" lang="en-US" altLang="zh-CN" sz="20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mA</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V </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v</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x1</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a:t>
                      </a:r>
                      <a:r>
                        <a:rPr kumimoji="1"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x1</a:t>
                      </a: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1"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1"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Rx1</a:t>
                      </a: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950">
                <a:tc rowSpan="3">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 V</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200</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rowSpan="3">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 V</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240">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Rectangle 94"/>
          <p:cNvSpPr>
            <a:spLocks noChangeArrowheads="1"/>
          </p:cNvSpPr>
          <p:nvPr/>
        </p:nvSpPr>
        <p:spPr bwMode="auto">
          <a:xfrm>
            <a:off x="1555750" y="198438"/>
            <a:ext cx="6049963" cy="768350"/>
          </a:xfrm>
          <a:prstGeom prst="rect">
            <a:avLst/>
          </a:prstGeom>
          <a:noFill/>
          <a:ln w="9525">
            <a:noFill/>
            <a:miter lim="800000"/>
          </a:ln>
        </p:spPr>
        <p:txBody>
          <a:bodyPr>
            <a:spAutoFit/>
          </a:bodyPr>
          <a:lstStyle/>
          <a:p>
            <a:pPr defTabSz="912495">
              <a:spcBef>
                <a:spcPct val="50000"/>
              </a:spcBef>
              <a:buFontTx/>
              <a:buNone/>
              <a:defRPr/>
            </a:pPr>
            <a:r>
              <a:rPr lang="zh-CN" altLang="en-US" sz="4400" b="1" dirty="0">
                <a:solidFill>
                  <a:schemeClr val="folHlink"/>
                </a:solidFill>
                <a:latin typeface="+mj-lt"/>
                <a:ea typeface="+mj-ea"/>
                <a:cs typeface="+mj-cs"/>
                <a:sym typeface="+mn-ea"/>
              </a:rPr>
              <a:t>例：</a:t>
            </a:r>
            <a:r>
              <a:rPr lang="zh-CN" altLang="en-US" sz="4400" b="1" dirty="0">
                <a:solidFill>
                  <a:schemeClr val="folHlink"/>
                </a:solidFill>
                <a:latin typeface="+mj-lt"/>
                <a:ea typeface="+mj-ea"/>
                <a:cs typeface="+mj-cs"/>
              </a:rPr>
              <a:t>伏</a:t>
            </a:r>
            <a:r>
              <a:rPr lang="en-US" altLang="zh-CN" sz="4400" b="1" dirty="0">
                <a:solidFill>
                  <a:schemeClr val="folHlink"/>
                </a:solidFill>
                <a:latin typeface="+mj-lt"/>
                <a:ea typeface="+mj-ea"/>
                <a:cs typeface="+mj-cs"/>
              </a:rPr>
              <a:t>-</a:t>
            </a:r>
            <a:r>
              <a:rPr lang="zh-CN" altLang="en-US" sz="4400" b="1" dirty="0">
                <a:solidFill>
                  <a:schemeClr val="folHlink"/>
                </a:solidFill>
                <a:latin typeface="+mj-lt"/>
                <a:ea typeface="+mj-ea"/>
                <a:cs typeface="+mj-cs"/>
              </a:rPr>
              <a:t>安法测电阻 </a:t>
            </a:r>
          </a:p>
        </p:txBody>
      </p:sp>
      <p:graphicFrame>
        <p:nvGraphicFramePr>
          <p:cNvPr id="23554" name="Object 3"/>
          <p:cNvGraphicFramePr>
            <a:graphicFrameLocks noChangeAspect="1"/>
          </p:cNvGraphicFramePr>
          <p:nvPr/>
        </p:nvGraphicFramePr>
        <p:xfrm>
          <a:off x="8348663" y="3792538"/>
          <a:ext cx="244475" cy="349250"/>
        </p:xfrm>
        <a:graphic>
          <a:graphicData uri="http://schemas.openxmlformats.org/presentationml/2006/ole">
            <p:oleObj spid="_x0000_s23554" name="公式" r:id="rId3" imgW="164880" imgH="164880" progId="Equation.3">
              <p:embed/>
            </p:oleObj>
          </a:graphicData>
        </a:graphic>
      </p:graphicFrame>
      <p:graphicFrame>
        <p:nvGraphicFramePr>
          <p:cNvPr id="23555" name="Object 4"/>
          <p:cNvGraphicFramePr>
            <a:graphicFrameLocks noChangeAspect="1"/>
          </p:cNvGraphicFramePr>
          <p:nvPr/>
        </p:nvGraphicFramePr>
        <p:xfrm>
          <a:off x="8335963" y="1036638"/>
          <a:ext cx="244475" cy="349250"/>
        </p:xfrm>
        <a:graphic>
          <a:graphicData uri="http://schemas.openxmlformats.org/presentationml/2006/ole">
            <p:oleObj spid="_x0000_s23555" name="公式" r:id="rId4" imgW="164880" imgH="164880" progId="Equation.3">
              <p:embed/>
            </p:oleObj>
          </a:graphicData>
        </a:graphic>
      </p:graphicFrame>
    </p:spTree>
  </p:cSld>
  <p:clrMapOvr>
    <a:masterClrMapping/>
  </p:clrMapOvr>
  <p:transition spd="med">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p:nvPr/>
        </p:nvSpPr>
        <p:spPr>
          <a:xfrm>
            <a:off x="611188" y="1220788"/>
            <a:ext cx="8181975" cy="4989512"/>
          </a:xfrm>
          <a:prstGeom prst="rect">
            <a:avLst/>
          </a:prstGeom>
        </p:spPr>
        <p:txBody>
          <a:bodyPr/>
          <a:lstStyle/>
          <a:p>
            <a:pPr marL="447675" indent="-382905" defTabSz="914400">
              <a:lnSpc>
                <a:spcPct val="90000"/>
              </a:lnSpc>
              <a:spcBef>
                <a:spcPts val="1000"/>
              </a:spcBef>
              <a:buFontTx/>
              <a:buNone/>
              <a:defRPr/>
            </a:pPr>
            <a:r>
              <a:rPr lang="zh-CN" altLang="en-US" sz="2800" b="1" dirty="0">
                <a:latin typeface="+mn-lt"/>
                <a:ea typeface="+mn-ea"/>
              </a:rPr>
              <a:t>一 、测凸透镜的焦距（</a:t>
            </a:r>
            <a:r>
              <a:rPr lang="en-US" altLang="zh-CN" sz="2800" b="1" dirty="0">
                <a:latin typeface="+mn-lt"/>
                <a:ea typeface="+mn-ea"/>
              </a:rPr>
              <a:t>C</a:t>
            </a:r>
            <a:r>
              <a:rPr lang="zh-CN" altLang="en-US" sz="2800" b="1" dirty="0">
                <a:latin typeface="+mn-lt"/>
                <a:ea typeface="+mn-ea"/>
              </a:rPr>
              <a:t>透镜）</a:t>
            </a:r>
            <a:endParaRPr lang="zh-CN" altLang="en-US" sz="2800" dirty="0">
              <a:latin typeface="+mn-lt"/>
              <a:ea typeface="+mn-ea"/>
            </a:endParaRPr>
          </a:p>
          <a:p>
            <a:pPr marL="447675" indent="-382905" defTabSz="914400">
              <a:lnSpc>
                <a:spcPct val="90000"/>
              </a:lnSpc>
              <a:spcBef>
                <a:spcPts val="1000"/>
              </a:spcBef>
              <a:buFontTx/>
              <a:buNone/>
              <a:defRPr/>
            </a:pPr>
            <a:r>
              <a:rPr lang="en-US" altLang="zh-CN" sz="2200" b="1" dirty="0">
                <a:latin typeface="+mn-lt"/>
                <a:ea typeface="+mn-ea"/>
              </a:rPr>
              <a:t>1.“</a:t>
            </a:r>
            <a:r>
              <a:rPr lang="zh-CN" altLang="en-US" sz="2200" b="1" dirty="0">
                <a:latin typeface="+mn-lt"/>
                <a:ea typeface="+mn-ea"/>
              </a:rPr>
              <a:t>物距</a:t>
            </a:r>
            <a:r>
              <a:rPr lang="en-US" altLang="zh-CN" sz="2200" b="1" dirty="0">
                <a:latin typeface="+mn-lt"/>
                <a:ea typeface="+mn-ea"/>
              </a:rPr>
              <a:t>—</a:t>
            </a:r>
            <a:r>
              <a:rPr lang="zh-CN" altLang="en-US" sz="2200" b="1" dirty="0">
                <a:latin typeface="+mn-lt"/>
                <a:ea typeface="+mn-ea"/>
              </a:rPr>
              <a:t>像距”法测凸透镜焦距</a:t>
            </a:r>
            <a:r>
              <a:rPr lang="en-US" sz="2800" b="1" dirty="0">
                <a:latin typeface="+mn-lt"/>
                <a:ea typeface="+mn-ea"/>
              </a:rPr>
              <a:t> </a:t>
            </a:r>
            <a:endParaRPr lang="zh-CN" altLang="en-US" sz="2800" b="1" dirty="0">
              <a:latin typeface="+mn-lt"/>
              <a:ea typeface="+mn-ea"/>
            </a:endParaRPr>
          </a:p>
          <a:p>
            <a:pPr marL="447675" indent="-382905" defTabSz="914400">
              <a:lnSpc>
                <a:spcPct val="90000"/>
              </a:lnSpc>
              <a:spcBef>
                <a:spcPts val="1000"/>
              </a:spcBef>
              <a:buFontTx/>
              <a:buNone/>
              <a:defRPr/>
            </a:pPr>
            <a:endParaRPr lang="zh-CN" altLang="en-US" sz="2800" b="1" dirty="0">
              <a:latin typeface="+mn-lt"/>
              <a:ea typeface="+mn-ea"/>
            </a:endParaRPr>
          </a:p>
          <a:p>
            <a:pPr marL="447675" indent="-382905" defTabSz="914400">
              <a:lnSpc>
                <a:spcPct val="90000"/>
              </a:lnSpc>
              <a:spcBef>
                <a:spcPts val="1000"/>
              </a:spcBef>
              <a:buFontTx/>
              <a:buNone/>
              <a:defRPr/>
            </a:pPr>
            <a:endParaRPr lang="zh-CN" altLang="en-US" sz="2800" b="1" dirty="0">
              <a:latin typeface="+mn-lt"/>
              <a:ea typeface="+mn-ea"/>
            </a:endParaRPr>
          </a:p>
          <a:p>
            <a:pPr marL="447675" indent="-382905" defTabSz="914400">
              <a:lnSpc>
                <a:spcPct val="90000"/>
              </a:lnSpc>
              <a:spcBef>
                <a:spcPts val="1000"/>
              </a:spcBef>
              <a:buFontTx/>
              <a:buNone/>
              <a:defRPr/>
            </a:pPr>
            <a:endParaRPr lang="zh-CN" altLang="en-US" sz="2800" b="1" dirty="0">
              <a:latin typeface="+mn-lt"/>
              <a:ea typeface="+mn-ea"/>
            </a:endParaRPr>
          </a:p>
          <a:p>
            <a:pPr marL="447675" indent="-382905" defTabSz="914400">
              <a:lnSpc>
                <a:spcPct val="90000"/>
              </a:lnSpc>
              <a:spcBef>
                <a:spcPts val="1000"/>
              </a:spcBef>
              <a:buFontTx/>
              <a:buNone/>
              <a:defRPr/>
            </a:pPr>
            <a:endParaRPr lang="zh-CN" altLang="en-US" sz="2200" b="1" dirty="0">
              <a:latin typeface="+mn-lt"/>
              <a:ea typeface="+mn-ea"/>
            </a:endParaRPr>
          </a:p>
          <a:p>
            <a:pPr marL="447675" indent="-382905" defTabSz="914400">
              <a:lnSpc>
                <a:spcPct val="90000"/>
              </a:lnSpc>
              <a:spcBef>
                <a:spcPts val="1000"/>
              </a:spcBef>
              <a:buFontTx/>
              <a:buNone/>
              <a:defRPr/>
            </a:pPr>
            <a:r>
              <a:rPr lang="en-US" altLang="zh-CN" sz="2200" b="1" dirty="0">
                <a:latin typeface="+mn-lt"/>
                <a:ea typeface="+mn-ea"/>
              </a:rPr>
              <a:t>2. </a:t>
            </a:r>
            <a:r>
              <a:rPr lang="zh-CN" altLang="en-US" sz="2200" b="1" dirty="0">
                <a:latin typeface="+mn-lt"/>
                <a:ea typeface="+mn-ea"/>
              </a:rPr>
              <a:t>自准法测凸透镜焦距</a:t>
            </a:r>
          </a:p>
          <a:p>
            <a:pPr marL="447675" indent="-382905" defTabSz="914400">
              <a:lnSpc>
                <a:spcPct val="90000"/>
              </a:lnSpc>
              <a:spcBef>
                <a:spcPts val="1000"/>
              </a:spcBef>
              <a:buFontTx/>
              <a:buNone/>
              <a:defRPr/>
            </a:pPr>
            <a:endParaRPr lang="zh-CN" altLang="en-US" sz="2200" b="1" dirty="0">
              <a:latin typeface="+mn-lt"/>
              <a:ea typeface="+mn-ea"/>
            </a:endParaRPr>
          </a:p>
          <a:p>
            <a:pPr marL="447675" indent="-382905" defTabSz="914400">
              <a:lnSpc>
                <a:spcPct val="90000"/>
              </a:lnSpc>
              <a:spcBef>
                <a:spcPts val="1000"/>
              </a:spcBef>
              <a:buFontTx/>
              <a:buNone/>
              <a:defRPr/>
            </a:pPr>
            <a:endParaRPr lang="en-US" altLang="zh-CN" dirty="0">
              <a:latin typeface="+mn-lt"/>
              <a:ea typeface="+mn-ea"/>
            </a:endParaRPr>
          </a:p>
          <a:p>
            <a:pPr marL="447675" indent="-382905" defTabSz="914400">
              <a:lnSpc>
                <a:spcPct val="90000"/>
              </a:lnSpc>
              <a:buFontTx/>
              <a:buNone/>
              <a:defRPr/>
            </a:pPr>
            <a:r>
              <a:rPr lang="zh-CN" altLang="en-US" dirty="0">
                <a:latin typeface="+mn-lt"/>
                <a:ea typeface="+mn-ea"/>
              </a:rPr>
              <a:t>						</a:t>
            </a:r>
          </a:p>
          <a:p>
            <a:pPr marL="447675" indent="-382905" defTabSz="914400">
              <a:lnSpc>
                <a:spcPct val="90000"/>
              </a:lnSpc>
              <a:buFontTx/>
              <a:buNone/>
              <a:defRPr/>
            </a:pPr>
            <a:r>
              <a:rPr lang="zh-CN" altLang="en-US" dirty="0">
                <a:latin typeface="+mn-lt"/>
                <a:ea typeface="+mn-ea"/>
              </a:rPr>
              <a:t>						</a:t>
            </a:r>
          </a:p>
          <a:p>
            <a:pPr marL="447675" indent="-382905" defTabSz="914400">
              <a:lnSpc>
                <a:spcPct val="90000"/>
              </a:lnSpc>
              <a:buFontTx/>
              <a:buNone/>
              <a:defRPr/>
            </a:pPr>
            <a:r>
              <a:rPr lang="zh-CN" altLang="en-US" dirty="0">
                <a:latin typeface="+mn-lt"/>
                <a:ea typeface="+mn-ea"/>
              </a:rPr>
              <a:t>					</a:t>
            </a:r>
            <a:r>
              <a:rPr lang="en-US" altLang="zh-CN" sz="2800" b="1" dirty="0">
                <a:latin typeface="+mn-lt"/>
                <a:ea typeface="+mn-ea"/>
              </a:rPr>
              <a:t>                        </a:t>
            </a:r>
            <a:endParaRPr lang="zh-CN" altLang="en-US" sz="2800" dirty="0">
              <a:latin typeface="+mn-lt"/>
              <a:ea typeface="+mn-ea"/>
            </a:endParaRPr>
          </a:p>
          <a:p>
            <a:pPr marL="447675" indent="-382905" defTabSz="914400">
              <a:lnSpc>
                <a:spcPct val="90000"/>
              </a:lnSpc>
              <a:spcBef>
                <a:spcPts val="1000"/>
              </a:spcBef>
              <a:buFontTx/>
              <a:buNone/>
              <a:defRPr/>
            </a:pPr>
            <a:endParaRPr lang="en-US" altLang="zh-CN" sz="2800" dirty="0">
              <a:latin typeface="+mn-lt"/>
              <a:ea typeface="+mn-ea"/>
            </a:endParaRPr>
          </a:p>
        </p:txBody>
      </p:sp>
      <p:graphicFrame>
        <p:nvGraphicFramePr>
          <p:cNvPr id="3" name="Group 231"/>
          <p:cNvGraphicFramePr/>
          <p:nvPr/>
        </p:nvGraphicFramePr>
        <p:xfrm>
          <a:off x="611188" y="2492375"/>
          <a:ext cx="8208962" cy="1422400"/>
        </p:xfrm>
        <a:graphic>
          <a:graphicData uri="http://schemas.openxmlformats.org/drawingml/2006/table">
            <a:tbl>
              <a:tblPr/>
              <a:tblGrid>
                <a:gridCol w="1143000"/>
                <a:gridCol w="1365250"/>
                <a:gridCol w="1147762"/>
                <a:gridCol w="981075"/>
                <a:gridCol w="979488"/>
                <a:gridCol w="979487"/>
                <a:gridCol w="1612900"/>
              </a:tblGrid>
              <a:tr h="287338">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物位置</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X</a:t>
                      </a:r>
                      <a:r>
                        <a:rPr kumimoji="0" lang="en-US" altLang="zh-CN" sz="1800" b="0" i="0" u="none" strike="noStrike" cap="none" normalizeH="0" baseline="-25000" dirty="0" smtClean="0">
                          <a:ln>
                            <a:noFill/>
                          </a:ln>
                          <a:solidFill>
                            <a:schemeClr val="tx1"/>
                          </a:solidFill>
                          <a:effectLst/>
                          <a:latin typeface="Arial" pitchFamily="34"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itchFamily="34" charset="0"/>
                          <a:ea typeface="宋体" pitchFamily="2" charset="-122"/>
                        </a:rPr>
                        <a:t>透镜位置</a:t>
                      </a:r>
                      <a:r>
                        <a:rPr kumimoji="0" lang="en-US" altLang="zh-CN" sz="1800" b="0" i="0" u="none" strike="noStrike" cap="none" normalizeH="0" baseline="0" smtClean="0">
                          <a:ln>
                            <a:noFill/>
                          </a:ln>
                          <a:solidFill>
                            <a:schemeClr val="tx1"/>
                          </a:solidFill>
                          <a:effectLst/>
                          <a:latin typeface="Arial" pitchFamily="34" charset="0"/>
                          <a:ea typeface="宋体" pitchFamily="2" charset="-122"/>
                        </a:rPr>
                        <a:t>X</a:t>
                      </a:r>
                      <a:r>
                        <a:rPr kumimoji="0" lang="en-US" altLang="zh-CN" sz="1800" b="0" i="0" u="none" strike="noStrike" cap="none" normalizeH="0" baseline="-25000" smtClean="0">
                          <a:ln>
                            <a:noFill/>
                          </a:ln>
                          <a:solidFill>
                            <a:schemeClr val="tx1"/>
                          </a:solidFill>
                          <a:effectLst/>
                          <a:latin typeface="Arial" pitchFamily="34" charset="0"/>
                          <a:ea typeface="宋体" pitchFamily="2" charset="-122"/>
                        </a:rPr>
                        <a:t>2</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itchFamily="34" charset="0"/>
                          <a:ea typeface="宋体" pitchFamily="2" charset="-122"/>
                        </a:rPr>
                        <a:t>像位置</a:t>
                      </a:r>
                      <a:r>
                        <a:rPr kumimoji="0" lang="en-US" altLang="zh-CN" sz="1800" b="0" i="0" u="none" strike="noStrike" cap="none" normalizeH="0" baseline="0" smtClean="0">
                          <a:ln>
                            <a:noFill/>
                          </a:ln>
                          <a:solidFill>
                            <a:schemeClr val="tx1"/>
                          </a:solidFill>
                          <a:effectLst/>
                          <a:latin typeface="Arial" pitchFamily="34" charset="0"/>
                          <a:ea typeface="宋体" pitchFamily="2" charset="-122"/>
                        </a:rPr>
                        <a:t>X</a:t>
                      </a:r>
                      <a:r>
                        <a:rPr kumimoji="0" lang="en-US" altLang="zh-CN" sz="1800" b="0" i="0" u="none" strike="noStrike" cap="none" normalizeH="0" baseline="-25000" smtClean="0">
                          <a:ln>
                            <a:noFill/>
                          </a:ln>
                          <a:solidFill>
                            <a:schemeClr val="tx1"/>
                          </a:solidFill>
                          <a:effectLst/>
                          <a:latin typeface="Arial" pitchFamily="34" charset="0"/>
                          <a:ea typeface="宋体" pitchFamily="2" charset="-122"/>
                        </a:rPr>
                        <a:t>3</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itchFamily="34" charset="0"/>
                          <a:ea typeface="宋体" pitchFamily="2" charset="-122"/>
                        </a:rPr>
                        <a:t>物 距</a:t>
                      </a:r>
                      <a:r>
                        <a:rPr kumimoji="0" lang="en-US" altLang="zh-CN" sz="1800" b="0" i="0" u="none" strike="noStrike" cap="none" normalizeH="0" baseline="0" smtClean="0">
                          <a:ln>
                            <a:noFill/>
                          </a:ln>
                          <a:solidFill>
                            <a:schemeClr val="tx1"/>
                          </a:solidFill>
                          <a:effectLst/>
                          <a:latin typeface="Arial" pitchFamily="34" charset="0"/>
                          <a:ea typeface="宋体" pitchFamily="2" charset="-122"/>
                        </a:rPr>
                        <a:t>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itchFamily="34" charset="0"/>
                          <a:ea typeface="宋体" pitchFamily="2" charset="-122"/>
                        </a:rPr>
                        <a:t>像 距</a:t>
                      </a:r>
                      <a:r>
                        <a:rPr kumimoji="0" lang="en-US" sz="1800" b="0" i="0" u="none" strike="noStrike" cap="none" normalizeH="0" baseline="0" smtClean="0">
                          <a:ln>
                            <a:noFill/>
                          </a:ln>
                          <a:solidFill>
                            <a:schemeClr val="tx1"/>
                          </a:solidFill>
                          <a:effectLst/>
                          <a:latin typeface="Arial" pitchFamily="34" charset="0"/>
                          <a:ea typeface="宋体" pitchFamily="2" charset="-122"/>
                        </a:rPr>
                        <a:t> </a:t>
                      </a:r>
                      <a:r>
                        <a:rPr kumimoji="0" lang="en-US" altLang="zh-CN" sz="1800" b="0" i="0" u="none" strike="noStrike" cap="none" normalizeH="0" baseline="0" smtClean="0">
                          <a:ln>
                            <a:noFill/>
                          </a:ln>
                          <a:solidFill>
                            <a:schemeClr val="tx1"/>
                          </a:solidFill>
                          <a:effectLst/>
                          <a:latin typeface="Arial" pitchFamily="34" charset="0"/>
                          <a:ea typeface="宋体" pitchFamily="2" charset="-122"/>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itchFamily="34" charset="0"/>
                          <a:ea typeface="宋体" pitchFamily="2" charset="-122"/>
                        </a:rPr>
                        <a:t>焦 距</a:t>
                      </a:r>
                      <a:r>
                        <a:rPr kumimoji="0" lang="en-US" altLang="zh-CN" sz="1800" b="0" i="0" u="none" strike="noStrike" cap="none" normalizeH="0" baseline="0" smtClean="0">
                          <a:ln>
                            <a:noFill/>
                          </a:ln>
                          <a:solidFill>
                            <a:schemeClr val="tx1"/>
                          </a:solidFill>
                          <a:effectLst/>
                          <a:latin typeface="Arial"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itchFamily="34" charset="0"/>
                          <a:ea typeface="宋体" pitchFamily="2" charset="-122"/>
                        </a:rPr>
                        <a:t>焦距平均值</a:t>
                      </a:r>
                      <a:r>
                        <a:rPr kumimoji="0" lang="en-US" sz="1800" b="0" i="0" u="none" strike="noStrike" cap="none" normalizeH="0" baseline="0" smtClean="0">
                          <a:ln>
                            <a:noFill/>
                          </a:ln>
                          <a:solidFill>
                            <a:schemeClr val="tx1"/>
                          </a:solidFill>
                          <a:effectLst/>
                          <a:latin typeface="Arial" pitchFamily="34" charset="0"/>
                          <a:ea typeface="宋体" pitchFamily="2" charset="-122"/>
                        </a:rPr>
                        <a:t> </a:t>
                      </a:r>
                      <a:endParaRPr kumimoji="0" lang="zh-CN" altLang="en-US" sz="11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rowSpan="3">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2500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2500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2500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25000" dirty="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34963">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tr>
              <a:tr h="334963">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tr>
            </a:tbl>
          </a:graphicData>
        </a:graphic>
      </p:graphicFrame>
      <p:graphicFrame>
        <p:nvGraphicFramePr>
          <p:cNvPr id="24578" name="Object 2"/>
          <p:cNvGraphicFramePr>
            <a:graphicFrameLocks/>
          </p:cNvGraphicFramePr>
          <p:nvPr/>
        </p:nvGraphicFramePr>
        <p:xfrm>
          <a:off x="8388350" y="2522538"/>
          <a:ext cx="447675" cy="344487"/>
        </p:xfrm>
        <a:graphic>
          <a:graphicData uri="http://schemas.openxmlformats.org/presentationml/2006/ole">
            <p:oleObj spid="_x0000_s24578" r:id="rId3" imgW="152585" imgH="228719" progId="Equation.3">
              <p:embed/>
            </p:oleObj>
          </a:graphicData>
        </a:graphic>
      </p:graphicFrame>
      <p:graphicFrame>
        <p:nvGraphicFramePr>
          <p:cNvPr id="5" name="Group 227"/>
          <p:cNvGraphicFramePr>
            <a:graphicFrameLocks noGrp="1"/>
          </p:cNvGraphicFramePr>
          <p:nvPr/>
        </p:nvGraphicFramePr>
        <p:xfrm>
          <a:off x="611188" y="4724400"/>
          <a:ext cx="8208962" cy="1417320"/>
        </p:xfrm>
        <a:graphic>
          <a:graphicData uri="http://schemas.openxmlformats.org/drawingml/2006/table">
            <a:tbl>
              <a:tblPr/>
              <a:tblGrid>
                <a:gridCol w="2052637"/>
                <a:gridCol w="2052638"/>
                <a:gridCol w="2051050"/>
                <a:gridCol w="2052637"/>
              </a:tblGrid>
              <a:tr h="346075">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物位置</a:t>
                      </a: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X</a:t>
                      </a:r>
                      <a:r>
                        <a:rPr kumimoji="0" lang="en-US" altLang="zh-CN" sz="1800" b="0" i="0" u="none" strike="noStrike" cap="none" normalizeH="0" baseline="-25000" dirty="0" smtClean="0">
                          <a:ln>
                            <a:noFill/>
                          </a:ln>
                          <a:solidFill>
                            <a:schemeClr val="tx1"/>
                          </a:solidFill>
                          <a:effectLst/>
                          <a:latin typeface="Arial" pitchFamily="34" charset="0"/>
                          <a:ea typeface="宋体" pitchFamily="2" charset="-122"/>
                        </a:rPr>
                        <a:t>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透镜位置</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X</a:t>
                      </a:r>
                      <a:r>
                        <a:rPr kumimoji="0" lang="en-US" altLang="zh-CN" sz="1800" b="0" i="0" u="none" strike="noStrike" cap="none" normalizeH="0" baseline="-25000" smtClean="0">
                          <a:ln>
                            <a:noFill/>
                          </a:ln>
                          <a:solidFill>
                            <a:schemeClr val="tx1"/>
                          </a:solidFill>
                          <a:effectLst/>
                          <a:latin typeface="Arial" pitchFamily="34" charset="0"/>
                          <a:ea typeface="宋体" pitchFamily="2" charset="-122"/>
                          <a:cs typeface="Times New Roman" pitchFamily="18" charset="0"/>
                        </a:rPr>
                        <a:t>2</a:t>
                      </a:r>
                      <a:endParaRPr kumimoji="0" lang="zh-CN" altLang="zh-CN" sz="1800" b="0" i="0" u="none" strike="noStrike" cap="none" normalizeH="0" baseline="-2500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焦</a:t>
                      </a:r>
                      <a:r>
                        <a:rPr kumimoji="0" 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距</a:t>
                      </a:r>
                      <a:r>
                        <a:rPr kumimoji="0" 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t>
                      </a:r>
                      <a:endParaRPr kumimoji="0" lang="zh-CN"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焦距平均值</a:t>
                      </a:r>
                      <a:r>
                        <a:rPr kumimoji="0" 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6075">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46075">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tr>
              <a:tr h="346075">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0" lang="zh-CN" altLang="zh-CN" sz="17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tr>
            </a:tbl>
          </a:graphicData>
        </a:graphic>
      </p:graphicFrame>
      <p:graphicFrame>
        <p:nvGraphicFramePr>
          <p:cNvPr id="24579" name="Object 3"/>
          <p:cNvGraphicFramePr>
            <a:graphicFrameLocks/>
          </p:cNvGraphicFramePr>
          <p:nvPr/>
        </p:nvGraphicFramePr>
        <p:xfrm>
          <a:off x="8243888" y="4752975"/>
          <a:ext cx="447675" cy="344488"/>
        </p:xfrm>
        <a:graphic>
          <a:graphicData uri="http://schemas.openxmlformats.org/presentationml/2006/ole">
            <p:oleObj spid="_x0000_s24579" r:id="rId4" imgW="152585" imgH="228719" progId="Equation.3">
              <p:embed/>
            </p:oleObj>
          </a:graphicData>
        </a:graphic>
      </p:graphicFrame>
      <p:sp>
        <p:nvSpPr>
          <p:cNvPr id="7" name="标题 7"/>
          <p:cNvSpPr txBox="1"/>
          <p:nvPr/>
        </p:nvSpPr>
        <p:spPr>
          <a:xfrm>
            <a:off x="428625" y="214313"/>
            <a:ext cx="7772400" cy="1143000"/>
          </a:xfrm>
          <a:prstGeom prst="rect">
            <a:avLst/>
          </a:prstGeom>
        </p:spPr>
        <p:txBody>
          <a:bodyPr/>
          <a:lstStyle/>
          <a:p>
            <a:pPr defTabSz="914400">
              <a:lnSpc>
                <a:spcPct val="90000"/>
              </a:lnSpc>
              <a:buFontTx/>
              <a:buNone/>
              <a:defRPr/>
            </a:pPr>
            <a:r>
              <a:rPr lang="zh-CN" altLang="en-US" sz="4400" b="1" dirty="0">
                <a:solidFill>
                  <a:schemeClr val="folHlink"/>
                </a:solidFill>
                <a:latin typeface="+mj-lt"/>
                <a:ea typeface="+mj-ea"/>
                <a:cs typeface="+mj-cs"/>
              </a:rPr>
              <a:t>例：光学基础实验表格</a:t>
            </a:r>
          </a:p>
        </p:txBody>
      </p:sp>
    </p:spTree>
  </p:cSld>
  <p:clrMapOvr>
    <a:masterClrMapping/>
  </p:clrMapOvr>
  <p:transition spd="med">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nvSpPr>
        <p:spPr bwMode="auto">
          <a:xfrm>
            <a:off x="1490663" y="258763"/>
            <a:ext cx="1744662" cy="565150"/>
          </a:xfrm>
          <a:prstGeom prst="rect">
            <a:avLst/>
          </a:prstGeom>
          <a:noFill/>
          <a:ln w="9525">
            <a:noFill/>
            <a:miter lim="800000"/>
            <a:headEnd/>
            <a:tailEnd/>
          </a:ln>
        </p:spPr>
        <p:txBody>
          <a:bodyPr lIns="92075" tIns="46038" rIns="92075" bIns="46038" anchor="ctr"/>
          <a:lstStyle/>
          <a:p>
            <a:pPr>
              <a:buFontTx/>
              <a:buNone/>
            </a:pPr>
            <a:r>
              <a:rPr lang="zh-CN" altLang="en-US" sz="2600" b="1">
                <a:solidFill>
                  <a:srgbClr val="00B050"/>
                </a:solidFill>
                <a:latin typeface="微软雅黑" pitchFamily="34" charset="-122"/>
                <a:ea typeface="微软雅黑" pitchFamily="34" charset="-122"/>
              </a:rPr>
              <a:t>2 作图法</a:t>
            </a:r>
          </a:p>
        </p:txBody>
      </p:sp>
      <p:sp>
        <p:nvSpPr>
          <p:cNvPr id="103427" name="Rectangle 3"/>
          <p:cNvSpPr>
            <a:spLocks noGrp="1" noChangeArrowheads="1"/>
          </p:cNvSpPr>
          <p:nvPr/>
        </p:nvSpPr>
        <p:spPr bwMode="auto">
          <a:xfrm>
            <a:off x="400050" y="1201738"/>
            <a:ext cx="8429625" cy="1227137"/>
          </a:xfrm>
          <a:prstGeom prst="rect">
            <a:avLst/>
          </a:prstGeom>
          <a:noFill/>
          <a:ln w="9525">
            <a:noFill/>
            <a:miter lim="800000"/>
            <a:headEnd/>
            <a:tailEnd/>
          </a:ln>
        </p:spPr>
        <p:txBody>
          <a:bodyPr/>
          <a:lstStyle/>
          <a:p>
            <a:pPr>
              <a:lnSpc>
                <a:spcPts val="4063"/>
              </a:lnSpc>
              <a:buClr>
                <a:srgbClr val="FFFF00"/>
              </a:buClr>
              <a:buSzPct val="100000"/>
              <a:buFont typeface="Wingdings" pitchFamily="2" charset="2"/>
              <a:buNone/>
            </a:pPr>
            <a:r>
              <a:rPr lang="zh-CN" altLang="en-US" sz="2800" b="1">
                <a:solidFill>
                  <a:srgbClr val="C00000"/>
                </a:solidFill>
                <a:latin typeface="黑体" pitchFamily="2" charset="-122"/>
                <a:ea typeface="黑体" pitchFamily="2" charset="-122"/>
              </a:rPr>
              <a:t>作图法：</a:t>
            </a:r>
            <a:r>
              <a:rPr lang="zh-CN" altLang="en-US" sz="2800" b="1">
                <a:solidFill>
                  <a:srgbClr val="0070C0"/>
                </a:solidFill>
                <a:latin typeface="黑体" pitchFamily="2" charset="-122"/>
                <a:ea typeface="黑体" pitchFamily="2" charset="-122"/>
              </a:rPr>
              <a:t>就是把有相互对应关系的测量数据在坐标纸上用曲线表示出来，即用曲线描述物理量之间的变化关系。</a:t>
            </a:r>
          </a:p>
        </p:txBody>
      </p:sp>
      <p:sp>
        <p:nvSpPr>
          <p:cNvPr id="6" name="Rectangle 3"/>
          <p:cNvSpPr txBox="1">
            <a:spLocks noChangeArrowheads="1"/>
          </p:cNvSpPr>
          <p:nvPr/>
        </p:nvSpPr>
        <p:spPr bwMode="auto">
          <a:xfrm>
            <a:off x="400050" y="3003550"/>
            <a:ext cx="7142163" cy="2614613"/>
          </a:xfrm>
          <a:prstGeom prst="rect">
            <a:avLst/>
          </a:prstGeom>
          <a:noFill/>
          <a:ln w="9525">
            <a:noFill/>
            <a:miter lim="800000"/>
          </a:ln>
        </p:spPr>
        <p:txBody>
          <a:bodyPr/>
          <a:ls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defTabSz="912495">
              <a:lnSpc>
                <a:spcPts val="4060"/>
              </a:lnSpc>
              <a:spcBef>
                <a:spcPts val="0"/>
              </a:spcBef>
              <a:buClr>
                <a:schemeClr val="accent2"/>
              </a:buClr>
              <a:buSzPct val="80000"/>
              <a:buFont typeface="Wingdings" pitchFamily="2" charset="2"/>
              <a:buNone/>
              <a:defRPr/>
            </a:pPr>
            <a:r>
              <a:rPr lang="zh-CN" altLang="en-US" sz="2800" b="1" kern="0" dirty="0">
                <a:latin typeface="+mn-lt"/>
                <a:ea typeface="黑体" pitchFamily="2" charset="-122"/>
              </a:rPr>
              <a:t>优点</a:t>
            </a:r>
            <a:r>
              <a:rPr lang="zh-CN" altLang="en-US" sz="2800" b="1" kern="0" dirty="0">
                <a:latin typeface="+mn-lt"/>
                <a:ea typeface="+mn-ea"/>
              </a:rPr>
              <a:t> ：</a:t>
            </a:r>
          </a:p>
          <a:p>
            <a:pPr defTabSz="912495">
              <a:lnSpc>
                <a:spcPts val="4060"/>
              </a:lnSpc>
              <a:spcBef>
                <a:spcPts val="0"/>
              </a:spcBef>
              <a:buClr>
                <a:srgbClr val="FFFF00"/>
              </a:buClr>
              <a:buSzPct val="80000"/>
              <a:buFont typeface="Wingdings" pitchFamily="2" charset="2"/>
              <a:buChar char="Ø"/>
              <a:defRPr/>
            </a:pPr>
            <a:r>
              <a:rPr lang="zh-CN" altLang="en-US" sz="2800" b="1" kern="0" dirty="0">
                <a:latin typeface="+mn-lt"/>
                <a:ea typeface="+mn-ea"/>
              </a:rPr>
              <a:t>形象、直观地显示物理量之间的变化规律</a:t>
            </a:r>
          </a:p>
          <a:p>
            <a:pPr defTabSz="912495">
              <a:lnSpc>
                <a:spcPts val="4060"/>
              </a:lnSpc>
              <a:spcBef>
                <a:spcPts val="0"/>
              </a:spcBef>
              <a:buClr>
                <a:srgbClr val="FFFF00"/>
              </a:buClr>
              <a:buSzPct val="80000"/>
              <a:buFont typeface="Wingdings" pitchFamily="2" charset="2"/>
              <a:buChar char="Ø"/>
              <a:defRPr/>
            </a:pPr>
            <a:r>
              <a:rPr lang="zh-CN" altLang="en-US" sz="2800" b="1" kern="0" dirty="0">
                <a:latin typeface="+mn-lt"/>
                <a:ea typeface="+mn-ea"/>
              </a:rPr>
              <a:t>容易发现异常（错误）的数据</a:t>
            </a:r>
          </a:p>
          <a:p>
            <a:pPr defTabSz="912495">
              <a:lnSpc>
                <a:spcPts val="4060"/>
              </a:lnSpc>
              <a:spcBef>
                <a:spcPts val="0"/>
              </a:spcBef>
              <a:buClr>
                <a:srgbClr val="FFFF00"/>
              </a:buClr>
              <a:buSzPct val="80000"/>
              <a:buFont typeface="Wingdings" pitchFamily="2" charset="2"/>
              <a:buChar char="Ø"/>
              <a:defRPr/>
            </a:pPr>
            <a:r>
              <a:rPr lang="zh-CN" altLang="en-US" sz="2800" b="1" kern="0" dirty="0">
                <a:latin typeface="+mn-lt"/>
                <a:ea typeface="+mn-ea"/>
              </a:rPr>
              <a:t>可推测出在测量范围外的结果</a:t>
            </a:r>
          </a:p>
          <a:p>
            <a:pPr defTabSz="912495">
              <a:lnSpc>
                <a:spcPts val="4060"/>
              </a:lnSpc>
              <a:spcBef>
                <a:spcPts val="0"/>
              </a:spcBef>
              <a:buClr>
                <a:srgbClr val="FFFF00"/>
              </a:buClr>
              <a:buSzPct val="80000"/>
              <a:buFont typeface="Wingdings" pitchFamily="2" charset="2"/>
              <a:buChar char="Ø"/>
              <a:defRPr/>
            </a:pPr>
            <a:r>
              <a:rPr lang="zh-CN" altLang="en-US" sz="2800" b="1" kern="0" dirty="0">
                <a:latin typeface="+mn-lt"/>
                <a:ea typeface="+mn-ea"/>
              </a:rPr>
              <a:t>对测量值有一定的修正作用</a:t>
            </a:r>
          </a:p>
        </p:txBody>
      </p:sp>
    </p:spTree>
  </p:cSld>
  <p:clrMapOvr>
    <a:masterClrMapping/>
  </p:clrMapOvr>
  <p:transition spd="med">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20663" y="987425"/>
            <a:ext cx="2897187" cy="531813"/>
          </a:xfrm>
          <a:prstGeom prst="rect">
            <a:avLst/>
          </a:prstGeom>
          <a:noFill/>
        </p:spPr>
        <p:txBody>
          <a:bodyPr/>
          <a:lstStyle/>
          <a:p>
            <a:pPr defTabSz="914400">
              <a:lnSpc>
                <a:spcPct val="90000"/>
              </a:lnSpc>
              <a:buFontTx/>
              <a:buNone/>
              <a:defRPr/>
            </a:pPr>
            <a:r>
              <a:rPr lang="zh-CN" altLang="en-US" sz="3600" b="1">
                <a:latin typeface="+mj-lt"/>
                <a:ea typeface="黑体" pitchFamily="49" charset="-122"/>
                <a:cs typeface="+mj-cs"/>
              </a:rPr>
              <a:t>作图的</a:t>
            </a:r>
            <a:r>
              <a:rPr lang="zh-CN" altLang="en-US" sz="3600" b="1">
                <a:solidFill>
                  <a:schemeClr val="folHlink"/>
                </a:solidFill>
                <a:latin typeface="+mj-lt"/>
                <a:ea typeface="黑体" pitchFamily="49" charset="-122"/>
                <a:cs typeface="+mj-cs"/>
              </a:rPr>
              <a:t>要求</a:t>
            </a:r>
            <a:r>
              <a:rPr lang="zh-CN" altLang="en-US" sz="3600" b="1">
                <a:latin typeface="+mj-lt"/>
                <a:ea typeface="黑体" pitchFamily="49" charset="-122"/>
                <a:cs typeface="+mj-cs"/>
              </a:rPr>
              <a:t>：</a:t>
            </a:r>
          </a:p>
        </p:txBody>
      </p:sp>
      <p:sp>
        <p:nvSpPr>
          <p:cNvPr id="5" name="Rectangle 3"/>
          <p:cNvSpPr txBox="1">
            <a:spLocks noChangeArrowheads="1"/>
          </p:cNvSpPr>
          <p:nvPr/>
        </p:nvSpPr>
        <p:spPr>
          <a:xfrm>
            <a:off x="220663" y="1568450"/>
            <a:ext cx="8591550" cy="423863"/>
          </a:xfrm>
          <a:prstGeom prst="rect">
            <a:avLst/>
          </a:prstGeom>
        </p:spPr>
        <p:txBody>
          <a:bodyPr/>
          <a:lstStyle/>
          <a:p>
            <a:pPr marL="990600" indent="-990600" defTabSz="914400">
              <a:lnSpc>
                <a:spcPct val="90000"/>
              </a:lnSpc>
              <a:spcBef>
                <a:spcPts val="1000"/>
              </a:spcBef>
              <a:buFont typeface="Wingdings" pitchFamily="2" charset="2"/>
              <a:buNone/>
              <a:defRPr/>
            </a:pPr>
            <a:r>
              <a:rPr lang="zh-CN" altLang="en-US" sz="2800" b="1" dirty="0">
                <a:latin typeface="宋体" pitchFamily="2" charset="-122"/>
                <a:ea typeface="+mn-ea"/>
              </a:rPr>
              <a:t>（</a:t>
            </a:r>
            <a:r>
              <a:rPr lang="en-US" altLang="zh-CN" sz="2800" b="1" dirty="0">
                <a:latin typeface="宋体" pitchFamily="2" charset="-122"/>
                <a:ea typeface="+mn-ea"/>
              </a:rPr>
              <a:t>1</a:t>
            </a:r>
            <a:r>
              <a:rPr lang="zh-CN" altLang="en-US" sz="2800" b="1" dirty="0">
                <a:latin typeface="宋体" pitchFamily="2" charset="-122"/>
                <a:ea typeface="+mn-ea"/>
              </a:rPr>
              <a:t>）一定要用坐标纸；一般采用直角坐标纸</a:t>
            </a:r>
          </a:p>
        </p:txBody>
      </p:sp>
      <p:sp>
        <p:nvSpPr>
          <p:cNvPr id="104452" name="Rectangle 7"/>
          <p:cNvSpPr>
            <a:spLocks noChangeArrowheads="1"/>
          </p:cNvSpPr>
          <p:nvPr/>
        </p:nvSpPr>
        <p:spPr bwMode="auto">
          <a:xfrm>
            <a:off x="220663" y="2039938"/>
            <a:ext cx="8964612" cy="944562"/>
          </a:xfrm>
          <a:prstGeom prst="rect">
            <a:avLst/>
          </a:prstGeom>
          <a:noFill/>
          <a:ln w="12700">
            <a:noFill/>
            <a:miter lim="800000"/>
            <a:headEnd/>
            <a:tailEnd/>
          </a:ln>
        </p:spPr>
        <p:txBody>
          <a:bodyPr>
            <a:spAutoFit/>
          </a:bodyPr>
          <a:lstStyle/>
          <a:p>
            <a:r>
              <a:rPr lang="zh-CN" altLang="en-US" sz="2800" b="1">
                <a:latin typeface="Arial" pitchFamily="34" charset="0"/>
              </a:rPr>
              <a:t>（</a:t>
            </a:r>
            <a:r>
              <a:rPr lang="en-US" altLang="zh-CN" sz="2800" b="1">
                <a:latin typeface="Arial" pitchFamily="34" charset="0"/>
              </a:rPr>
              <a:t>2</a:t>
            </a:r>
            <a:r>
              <a:rPr lang="zh-CN" altLang="en-US" sz="2800" b="1">
                <a:latin typeface="Arial" pitchFamily="34" charset="0"/>
              </a:rPr>
              <a:t>）标明坐标轴所代表的物理量名称（或符号</a:t>
            </a:r>
            <a:r>
              <a:rPr lang="en-US" altLang="zh-CN" sz="2800" b="1">
                <a:latin typeface="Arial" pitchFamily="34" charset="0"/>
              </a:rPr>
              <a:t>)</a:t>
            </a:r>
            <a:r>
              <a:rPr lang="zh-CN" altLang="en-US" sz="2800" b="1">
                <a:latin typeface="Arial" pitchFamily="34" charset="0"/>
              </a:rPr>
              <a:t>及单位；水平轴代表自变量，垂直轴代表因变量</a:t>
            </a:r>
          </a:p>
        </p:txBody>
      </p:sp>
      <p:sp>
        <p:nvSpPr>
          <p:cNvPr id="104453" name="Rectangle 8"/>
          <p:cNvSpPr>
            <a:spLocks noChangeArrowheads="1"/>
          </p:cNvSpPr>
          <p:nvPr/>
        </p:nvSpPr>
        <p:spPr bwMode="auto">
          <a:xfrm>
            <a:off x="220663" y="3033713"/>
            <a:ext cx="8453437" cy="1798637"/>
          </a:xfrm>
          <a:prstGeom prst="rect">
            <a:avLst/>
          </a:prstGeom>
          <a:noFill/>
          <a:ln w="12700">
            <a:noFill/>
            <a:miter lim="800000"/>
            <a:headEnd/>
            <a:tailEnd/>
          </a:ln>
        </p:spPr>
        <p:txBody>
          <a:bodyPr>
            <a:spAutoFit/>
          </a:bodyPr>
          <a:lstStyle/>
          <a:p>
            <a:r>
              <a:rPr lang="zh-CN" altLang="en-US" sz="2800" b="1">
                <a:latin typeface="Arial" pitchFamily="34" charset="0"/>
              </a:rPr>
              <a:t>（</a:t>
            </a:r>
            <a:r>
              <a:rPr lang="en-US" altLang="zh-CN" sz="2800" b="1">
                <a:latin typeface="Arial" pitchFamily="34" charset="0"/>
              </a:rPr>
              <a:t>3</a:t>
            </a:r>
            <a:r>
              <a:rPr lang="zh-CN" altLang="en-US" sz="2800" b="1">
                <a:latin typeface="Arial" pitchFamily="34" charset="0"/>
              </a:rPr>
              <a:t>）确定坐标单位长度所代表的量值，原则上坐标纸的一小格代表可疑数字前面的一位数，其数值位数应与实验数据的有效数字位数一致；用“</a:t>
            </a:r>
            <a:r>
              <a:rPr lang="en-US" altLang="zh-CN" sz="2800" b="1">
                <a:latin typeface="Arial" pitchFamily="34" charset="0"/>
              </a:rPr>
              <a:t>o”</a:t>
            </a:r>
            <a:r>
              <a:rPr lang="zh-CN" altLang="en-US" sz="2800" b="1">
                <a:latin typeface="Arial" pitchFamily="34" charset="0"/>
              </a:rPr>
              <a:t>或“</a:t>
            </a:r>
            <a:r>
              <a:rPr lang="en-US" altLang="zh-CN" sz="2800" b="1">
                <a:latin typeface="Arial" pitchFamily="34" charset="0"/>
              </a:rPr>
              <a:t>×”</a:t>
            </a:r>
            <a:r>
              <a:rPr lang="zh-CN" altLang="en-US" sz="2800" b="1">
                <a:latin typeface="Arial" pitchFamily="34" charset="0"/>
              </a:rPr>
              <a:t>等记号明显标出数据点的位置</a:t>
            </a:r>
          </a:p>
        </p:txBody>
      </p:sp>
      <p:sp>
        <p:nvSpPr>
          <p:cNvPr id="104454" name="Rectangle 9"/>
          <p:cNvSpPr>
            <a:spLocks noChangeArrowheads="1"/>
          </p:cNvSpPr>
          <p:nvPr/>
        </p:nvSpPr>
        <p:spPr bwMode="auto">
          <a:xfrm>
            <a:off x="220663" y="4879975"/>
            <a:ext cx="8713787" cy="944563"/>
          </a:xfrm>
          <a:prstGeom prst="rect">
            <a:avLst/>
          </a:prstGeom>
          <a:noFill/>
          <a:ln w="12700">
            <a:noFill/>
            <a:miter lim="800000"/>
            <a:headEnd/>
            <a:tailEnd/>
          </a:ln>
        </p:spPr>
        <p:txBody>
          <a:bodyPr>
            <a:spAutoFit/>
          </a:bodyPr>
          <a:lstStyle/>
          <a:p>
            <a:r>
              <a:rPr lang="zh-CN" altLang="en-US" sz="2800" b="1">
                <a:latin typeface="Arial" pitchFamily="34" charset="0"/>
              </a:rPr>
              <a:t>（</a:t>
            </a:r>
            <a:r>
              <a:rPr lang="en-US" altLang="zh-CN" sz="2800" b="1">
                <a:latin typeface="Arial" pitchFamily="34" charset="0"/>
              </a:rPr>
              <a:t>4</a:t>
            </a:r>
            <a:r>
              <a:rPr lang="zh-CN" altLang="en-US" sz="2800" b="1">
                <a:latin typeface="Arial" pitchFamily="34" charset="0"/>
              </a:rPr>
              <a:t>）作图是对实验数据进行分析和处理；直线或连成光滑的曲线；</a:t>
            </a:r>
          </a:p>
        </p:txBody>
      </p:sp>
      <p:sp>
        <p:nvSpPr>
          <p:cNvPr id="104455" name="Rectangle 10"/>
          <p:cNvSpPr>
            <a:spLocks noChangeArrowheads="1"/>
          </p:cNvSpPr>
          <p:nvPr/>
        </p:nvSpPr>
        <p:spPr bwMode="auto">
          <a:xfrm>
            <a:off x="220663" y="5873750"/>
            <a:ext cx="7491412" cy="517525"/>
          </a:xfrm>
          <a:prstGeom prst="rect">
            <a:avLst/>
          </a:prstGeom>
          <a:noFill/>
          <a:ln w="12700">
            <a:noFill/>
            <a:miter lim="800000"/>
            <a:headEnd/>
            <a:tailEnd/>
          </a:ln>
        </p:spPr>
        <p:txBody>
          <a:bodyPr wrap="none">
            <a:spAutoFit/>
          </a:bodyPr>
          <a:lstStyle/>
          <a:p>
            <a:r>
              <a:rPr lang="zh-CN" altLang="en-US" sz="2800" b="1">
                <a:latin typeface="Arial" pitchFamily="34" charset="0"/>
              </a:rPr>
              <a:t>（</a:t>
            </a:r>
            <a:r>
              <a:rPr lang="en-US" altLang="zh-CN" sz="2800" b="1">
                <a:latin typeface="Arial" pitchFamily="34" charset="0"/>
              </a:rPr>
              <a:t>5</a:t>
            </a:r>
            <a:r>
              <a:rPr lang="zh-CN" altLang="en-US" sz="2800" b="1">
                <a:latin typeface="Arial" pitchFamily="34" charset="0"/>
              </a:rPr>
              <a:t>）标明曲线名称、绘图人姓名、绘图日期。</a:t>
            </a:r>
          </a:p>
        </p:txBody>
      </p:sp>
      <p:sp>
        <p:nvSpPr>
          <p:cNvPr id="104456" name="Rectangle 2"/>
          <p:cNvSpPr>
            <a:spLocks noGrp="1"/>
          </p:cNvSpPr>
          <p:nvPr/>
        </p:nvSpPr>
        <p:spPr bwMode="auto">
          <a:xfrm>
            <a:off x="1490663" y="258763"/>
            <a:ext cx="1744662" cy="565150"/>
          </a:xfrm>
          <a:prstGeom prst="rect">
            <a:avLst/>
          </a:prstGeom>
          <a:noFill/>
          <a:ln w="9525">
            <a:noFill/>
            <a:miter lim="800000"/>
            <a:headEnd/>
            <a:tailEnd/>
          </a:ln>
        </p:spPr>
        <p:txBody>
          <a:bodyPr lIns="92075" tIns="46038" rIns="92075" bIns="46038" anchor="ctr"/>
          <a:lstStyle/>
          <a:p>
            <a:pPr>
              <a:buFontTx/>
              <a:buNone/>
            </a:pPr>
            <a:r>
              <a:rPr lang="zh-CN" altLang="en-US" sz="2600" b="1">
                <a:solidFill>
                  <a:srgbClr val="00B050"/>
                </a:solidFill>
                <a:latin typeface="微软雅黑" pitchFamily="34" charset="-122"/>
                <a:ea typeface="微软雅黑" pitchFamily="34" charset="-122"/>
              </a:rPr>
              <a:t>2 作图法</a:t>
            </a:r>
          </a:p>
        </p:txBody>
      </p:sp>
    </p:spTree>
  </p:cSld>
  <p:clrMapOvr>
    <a:masterClrMapping/>
  </p:clrMapOvr>
  <p:transition spd="med">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p:cNvPr>
          <p:cNvSpPr txBox="1">
            <a:spLocks noChangeArrowheads="1"/>
          </p:cNvSpPr>
          <p:nvPr/>
        </p:nvSpPr>
        <p:spPr>
          <a:xfrm>
            <a:off x="1325562" y="355600"/>
            <a:ext cx="7788275" cy="554037"/>
          </a:xfrm>
          <a:prstGeom prst="rect">
            <a:avLst/>
          </a:prstGeom>
        </p:spPr>
        <p:txBody>
          <a:bodyPr>
            <a:scene3d>
              <a:camera prst="orthographicFront"/>
              <a:lightRig rig="threePt" dir="t"/>
            </a:scene3d>
          </a:bodyPr>
          <a:lstStyle/>
          <a:p>
            <a:pPr defTabSz="914400" eaLnBrk="1" hangingPunct="1">
              <a:lnSpc>
                <a:spcPct val="90000"/>
              </a:lnSpc>
              <a:defRPr/>
            </a:pPr>
            <a:r>
              <a:rPr lang="zh-CN" altLang="en-US" sz="3200" b="1" dirty="0">
                <a:ln/>
                <a:solidFill>
                  <a:srgbClr val="00B050"/>
                </a:solidFill>
                <a:effectLst>
                  <a:outerShdw blurRad="38100" dist="25400" dir="5400000" algn="ctr" rotWithShape="0">
                    <a:srgbClr val="6E747A">
                      <a:alpha val="43000"/>
                    </a:srgbClr>
                  </a:outerShdw>
                </a:effectLst>
                <a:latin typeface="黑体" pitchFamily="49" charset="-122"/>
                <a:ea typeface="黑体" pitchFamily="49" charset="-122"/>
                <a:cs typeface="+mj-cs"/>
              </a:rPr>
              <a:t>二、内容及要求（要学什么？有何要求？）</a:t>
            </a:r>
          </a:p>
        </p:txBody>
      </p:sp>
      <p:sp>
        <p:nvSpPr>
          <p:cNvPr id="3" name="Rectangle 1027">
            <a:extLst/>
          </p:cNvPr>
          <p:cNvSpPr txBox="1">
            <a:spLocks noChangeArrowheads="1"/>
          </p:cNvSpPr>
          <p:nvPr/>
        </p:nvSpPr>
        <p:spPr>
          <a:xfrm>
            <a:off x="882650" y="1123950"/>
            <a:ext cx="7591425" cy="3627438"/>
          </a:xfrm>
          <a:prstGeom prst="rect">
            <a:avLst/>
          </a:prstGeom>
        </p:spPr>
        <p:txBody>
          <a:bodyPr/>
          <a:lstStyle/>
          <a:p>
            <a:pPr marL="228600" indent="-228600" defTabSz="914400" eaLnBrk="1" hangingPunct="1">
              <a:lnSpc>
                <a:spcPct val="90000"/>
              </a:lnSpc>
              <a:spcBef>
                <a:spcPts val="1000"/>
              </a:spcBef>
              <a:buFont typeface="Wingdings" pitchFamily="2" charset="2"/>
              <a:buNone/>
              <a:defRPr/>
            </a:pPr>
            <a:r>
              <a:rPr lang="en-US" altLang="zh-CN" sz="3200" b="1" dirty="0">
                <a:solidFill>
                  <a:srgbClr val="C00000"/>
                </a:solidFill>
                <a:latin typeface="黑体" pitchFamily="49" charset="-122"/>
                <a:ea typeface="黑体" pitchFamily="49" charset="-122"/>
              </a:rPr>
              <a:t>1 </a:t>
            </a:r>
            <a:r>
              <a:rPr lang="zh-CN" altLang="en-US" sz="3200" b="1" dirty="0">
                <a:solidFill>
                  <a:srgbClr val="C00000"/>
                </a:solidFill>
                <a:latin typeface="黑体" pitchFamily="49" charset="-122"/>
                <a:ea typeface="黑体" pitchFamily="49" charset="-122"/>
              </a:rPr>
              <a:t>物理实验教学目标</a:t>
            </a:r>
            <a:endParaRPr lang="en-US" altLang="zh-CN" sz="3200" b="1" dirty="0">
              <a:solidFill>
                <a:srgbClr val="C00000"/>
              </a:solidFill>
              <a:latin typeface="黑体" pitchFamily="49" charset="-122"/>
              <a:ea typeface="黑体" pitchFamily="49" charset="-122"/>
            </a:endParaRPr>
          </a:p>
          <a:p>
            <a:pPr marL="228600" indent="-228600" defTabSz="914400" eaLnBrk="1" hangingPunct="1">
              <a:lnSpc>
                <a:spcPct val="90000"/>
              </a:lnSpc>
              <a:spcBef>
                <a:spcPts val="1000"/>
              </a:spcBef>
              <a:buFont typeface="Wingdings" pitchFamily="2" charset="2"/>
              <a:buNone/>
              <a:defRPr/>
            </a:pPr>
            <a:endParaRPr lang="zh-CN" altLang="en-US" sz="2000" b="1" dirty="0">
              <a:solidFill>
                <a:schemeClr val="folHlink"/>
              </a:solidFill>
              <a:latin typeface="+mn-lt"/>
              <a:ea typeface="黑体" pitchFamily="49" charset="-122"/>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基本物理量的测量方法</a:t>
            </a:r>
            <a:endParaRPr lang="en-US" altLang="zh-CN" sz="3200" b="1" dirty="0">
              <a:latin typeface="+mn-ea"/>
              <a:ea typeface="+mn-ea"/>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物理实验的思想和实验方法（比较法、放大法、转换法、干涉法等）</a:t>
            </a:r>
            <a:endParaRPr lang="en-US" altLang="zh-CN" sz="3200" b="1" dirty="0">
              <a:latin typeface="+mn-ea"/>
              <a:ea typeface="+mn-ea"/>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培养基本的实验技能</a:t>
            </a:r>
            <a:endParaRPr lang="en-US" altLang="zh-CN" sz="3200" b="1" dirty="0">
              <a:latin typeface="+mn-ea"/>
              <a:ea typeface="+mn-ea"/>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掌握基本测量仪器仪表的使用方法；</a:t>
            </a: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solidFill>
                  <a:srgbClr val="C00000"/>
                </a:solidFill>
                <a:latin typeface="+mn-ea"/>
                <a:ea typeface="+mn-ea"/>
              </a:rPr>
              <a:t>测量结果表示：误差理论，数据处理；</a:t>
            </a:r>
            <a:endParaRPr lang="en-US" altLang="zh-CN" sz="3200" b="1" dirty="0">
              <a:solidFill>
                <a:srgbClr val="C00000"/>
              </a:solidFill>
              <a:latin typeface="+mn-ea"/>
              <a:ea typeface="+mn-ea"/>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solidFill>
                  <a:srgbClr val="C00000"/>
                </a:solidFill>
                <a:latin typeface="+mn-ea"/>
                <a:ea typeface="+mn-ea"/>
              </a:rPr>
              <a:t>提高科学素养</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85800" y="1001713"/>
            <a:ext cx="2603500" cy="452437"/>
          </a:xfrm>
          <a:prstGeom prst="rect">
            <a:avLst/>
          </a:prstGeom>
        </p:spPr>
        <p:txBody>
          <a:bodyPr/>
          <a:lstStyle/>
          <a:p>
            <a:pPr defTabSz="914400">
              <a:lnSpc>
                <a:spcPct val="90000"/>
              </a:lnSpc>
              <a:buFontTx/>
              <a:buNone/>
              <a:defRPr/>
            </a:pPr>
            <a:r>
              <a:rPr lang="zh-CN" altLang="en-US" sz="2800" b="1">
                <a:latin typeface="+mj-lt"/>
                <a:ea typeface="黑体" pitchFamily="49" charset="-122"/>
                <a:cs typeface="+mj-cs"/>
              </a:rPr>
              <a:t>作图法的应用：</a:t>
            </a:r>
          </a:p>
        </p:txBody>
      </p:sp>
      <p:sp>
        <p:nvSpPr>
          <p:cNvPr id="5" name="Rectangle 3"/>
          <p:cNvSpPr txBox="1">
            <a:spLocks noChangeArrowheads="1"/>
          </p:cNvSpPr>
          <p:nvPr/>
        </p:nvSpPr>
        <p:spPr>
          <a:xfrm>
            <a:off x="501650" y="1966913"/>
            <a:ext cx="8142288" cy="2916237"/>
          </a:xfrm>
          <a:prstGeom prst="rect">
            <a:avLst/>
          </a:prstGeom>
        </p:spPr>
        <p:txBody>
          <a:bodyPr/>
          <a:lstStyle/>
          <a:p>
            <a:pPr marL="742950" indent="-742950" defTabSz="914400">
              <a:lnSpc>
                <a:spcPct val="90000"/>
              </a:lnSpc>
              <a:spcBef>
                <a:spcPts val="1000"/>
              </a:spcBef>
              <a:buClr>
                <a:srgbClr val="FFFF00"/>
              </a:buClr>
              <a:buFont typeface="Wingdings" pitchFamily="2" charset="2"/>
              <a:buChar char="ü"/>
              <a:defRPr/>
            </a:pPr>
            <a:r>
              <a:rPr lang="zh-CN" altLang="en-US" sz="2800" b="1" dirty="0">
                <a:latin typeface="+mn-lt"/>
                <a:ea typeface="+mn-ea"/>
              </a:rPr>
              <a:t>分析物理量之间的变化规律，建立经验公式；（斜率截距法和端值求解法）</a:t>
            </a:r>
          </a:p>
          <a:p>
            <a:pPr marL="742950" indent="-742950" defTabSz="914400">
              <a:lnSpc>
                <a:spcPct val="90000"/>
              </a:lnSpc>
              <a:spcBef>
                <a:spcPts val="1000"/>
              </a:spcBef>
              <a:buClr>
                <a:srgbClr val="FFFF00"/>
              </a:buClr>
              <a:buFont typeface="Wingdings" pitchFamily="2" charset="2"/>
              <a:buChar char="ü"/>
              <a:defRPr/>
            </a:pPr>
            <a:r>
              <a:rPr lang="zh-CN" altLang="en-US" sz="2800" b="1" dirty="0">
                <a:latin typeface="+mn-lt"/>
                <a:ea typeface="+mn-ea"/>
              </a:rPr>
              <a:t>在曲线两点间或其延长线上求值；</a:t>
            </a:r>
          </a:p>
          <a:p>
            <a:pPr marL="742950" indent="-742950" defTabSz="914400">
              <a:lnSpc>
                <a:spcPct val="90000"/>
              </a:lnSpc>
              <a:spcBef>
                <a:spcPts val="1000"/>
              </a:spcBef>
              <a:buClr>
                <a:srgbClr val="FFFF00"/>
              </a:buClr>
              <a:buFont typeface="Wingdings" pitchFamily="2" charset="2"/>
              <a:buChar char="ü"/>
              <a:defRPr/>
            </a:pPr>
            <a:r>
              <a:rPr lang="zh-CN" altLang="en-US" sz="2800" b="1" dirty="0">
                <a:latin typeface="+mn-lt"/>
                <a:ea typeface="+mn-ea"/>
              </a:rPr>
              <a:t>从实验曲线求相关的物理量；</a:t>
            </a:r>
          </a:p>
          <a:p>
            <a:pPr marL="742950" indent="-742950" defTabSz="914400">
              <a:lnSpc>
                <a:spcPct val="90000"/>
              </a:lnSpc>
              <a:spcBef>
                <a:spcPts val="1000"/>
              </a:spcBef>
              <a:buClr>
                <a:srgbClr val="FFFF00"/>
              </a:buClr>
              <a:buFont typeface="Wingdings" pitchFamily="2" charset="2"/>
              <a:buNone/>
              <a:defRPr/>
            </a:pPr>
            <a:r>
              <a:rPr lang="en-US" altLang="zh-CN" sz="2800" b="1" dirty="0">
                <a:solidFill>
                  <a:srgbClr val="FFFFCC"/>
                </a:solidFill>
                <a:latin typeface="+mn-lt"/>
                <a:ea typeface="+mn-ea"/>
              </a:rPr>
              <a:t>        </a:t>
            </a:r>
            <a:r>
              <a:rPr lang="en-US" altLang="zh-CN" sz="2800" b="1" dirty="0">
                <a:latin typeface="+mn-lt"/>
                <a:ea typeface="+mn-ea"/>
              </a:rPr>
              <a:t>(</a:t>
            </a:r>
            <a:r>
              <a:rPr lang="zh-CN" altLang="en-US" sz="2800" b="1" dirty="0">
                <a:latin typeface="+mn-lt"/>
                <a:ea typeface="+mn-ea"/>
              </a:rPr>
              <a:t>普朗克常数的测量）</a:t>
            </a:r>
          </a:p>
          <a:p>
            <a:pPr marL="742950" indent="-742950" defTabSz="914400">
              <a:lnSpc>
                <a:spcPct val="90000"/>
              </a:lnSpc>
              <a:spcBef>
                <a:spcPts val="1000"/>
              </a:spcBef>
              <a:buClr>
                <a:srgbClr val="FFFF00"/>
              </a:buClr>
              <a:buFont typeface="Wingdings" pitchFamily="2" charset="2"/>
              <a:buChar char="ü"/>
              <a:defRPr/>
            </a:pPr>
            <a:r>
              <a:rPr lang="zh-CN" altLang="en-US" sz="2800" b="1" dirty="0">
                <a:latin typeface="+mn-lt"/>
                <a:ea typeface="+mn-ea"/>
              </a:rPr>
              <a:t>曲线改直。（变量置换）</a:t>
            </a:r>
            <a:endParaRPr lang="zh-CN" altLang="en-US" sz="2800" dirty="0">
              <a:latin typeface="+mn-lt"/>
              <a:ea typeface="+mn-ea"/>
            </a:endParaRPr>
          </a:p>
        </p:txBody>
      </p:sp>
      <p:sp>
        <p:nvSpPr>
          <p:cNvPr id="105476" name="Rectangle 2"/>
          <p:cNvSpPr>
            <a:spLocks noGrp="1"/>
          </p:cNvSpPr>
          <p:nvPr/>
        </p:nvSpPr>
        <p:spPr bwMode="auto">
          <a:xfrm>
            <a:off x="1490663" y="258763"/>
            <a:ext cx="1744662" cy="565150"/>
          </a:xfrm>
          <a:prstGeom prst="rect">
            <a:avLst/>
          </a:prstGeom>
          <a:noFill/>
          <a:ln w="9525">
            <a:noFill/>
            <a:miter lim="800000"/>
            <a:headEnd/>
            <a:tailEnd/>
          </a:ln>
        </p:spPr>
        <p:txBody>
          <a:bodyPr lIns="92075" tIns="46038" rIns="92075" bIns="46038" anchor="ctr"/>
          <a:lstStyle/>
          <a:p>
            <a:pPr>
              <a:buFontTx/>
              <a:buNone/>
            </a:pPr>
            <a:r>
              <a:rPr lang="zh-CN" altLang="en-US" sz="2600" b="1">
                <a:solidFill>
                  <a:srgbClr val="00B050"/>
                </a:solidFill>
                <a:latin typeface="微软雅黑" pitchFamily="34" charset="-122"/>
                <a:ea typeface="微软雅黑" pitchFamily="34" charset="-122"/>
              </a:rPr>
              <a:t>2 作图法</a:t>
            </a:r>
          </a:p>
        </p:txBody>
      </p:sp>
    </p:spTree>
  </p:cSld>
  <p:clrMapOvr>
    <a:masterClrMapping/>
  </p:clrMapOvr>
  <p:transition spd="med">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图片 1"/>
          <p:cNvPicPr>
            <a:picLocks noChangeAspect="1" noChangeArrowheads="1"/>
          </p:cNvPicPr>
          <p:nvPr/>
        </p:nvPicPr>
        <p:blipFill>
          <a:blip r:embed="rId2" cstate="print"/>
          <a:srcRect b="1445"/>
          <a:stretch>
            <a:fillRect/>
          </a:stretch>
        </p:blipFill>
        <p:spPr bwMode="auto">
          <a:xfrm>
            <a:off x="0" y="15875"/>
            <a:ext cx="9144000" cy="6842125"/>
          </a:xfrm>
          <a:prstGeom prst="rect">
            <a:avLst/>
          </a:prstGeom>
          <a:noFill/>
          <a:ln w="9525">
            <a:noFill/>
            <a:miter lim="800000"/>
            <a:headEnd/>
            <a:tailEnd/>
          </a:ln>
        </p:spPr>
      </p:pic>
    </p:spTree>
  </p:cSld>
  <p:clrMapOvr>
    <a:masterClrMapping/>
  </p:clrMapOvr>
  <p:transition spd="med">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C:\Users\liuwei\AppData\Local\Temp\mx36DA5.png"/>
          <p:cNvPicPr>
            <a:picLocks noChangeAspect="1" noChangeArrowheads="1"/>
          </p:cNvPicPr>
          <p:nvPr/>
        </p:nvPicPr>
        <p:blipFill>
          <a:blip r:embed="rId2" cstate="print"/>
          <a:srcRect/>
          <a:stretch>
            <a:fillRect/>
          </a:stretch>
        </p:blipFill>
        <p:spPr bwMode="auto">
          <a:xfrm>
            <a:off x="996950" y="14288"/>
            <a:ext cx="6819900" cy="6829425"/>
          </a:xfrm>
          <a:prstGeom prst="rect">
            <a:avLst/>
          </a:prstGeom>
          <a:noFill/>
          <a:ln w="9525">
            <a:noFill/>
            <a:miter lim="800000"/>
            <a:headEnd/>
            <a:tailEnd/>
          </a:ln>
        </p:spPr>
      </p:pic>
    </p:spTree>
  </p:cSld>
  <p:clrMapOvr>
    <a:masterClrMapping/>
  </p:clrMapOvr>
  <p:transition spd="med">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C:\Users\liuwei\AppData\Local\Temp\mx3327A.png"/>
          <p:cNvPicPr>
            <a:picLocks noChangeAspect="1" noChangeArrowheads="1"/>
          </p:cNvPicPr>
          <p:nvPr/>
        </p:nvPicPr>
        <p:blipFill>
          <a:blip r:embed="rId2" cstate="print"/>
          <a:srcRect/>
          <a:stretch>
            <a:fillRect/>
          </a:stretch>
        </p:blipFill>
        <p:spPr bwMode="auto">
          <a:xfrm>
            <a:off x="0" y="428625"/>
            <a:ext cx="9144000" cy="5862638"/>
          </a:xfrm>
          <a:prstGeom prst="rect">
            <a:avLst/>
          </a:prstGeom>
          <a:noFill/>
          <a:ln w="9525">
            <a:noFill/>
            <a:miter lim="800000"/>
            <a:headEnd/>
            <a:tailEnd/>
          </a:ln>
        </p:spPr>
      </p:pic>
    </p:spTree>
  </p:cSld>
  <p:clrMapOvr>
    <a:masterClrMapping/>
  </p:clrMapOvr>
  <p:transition spd="med">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C:\Users\liuwei\AppData\Local\Temp\mx3C0F3.png"/>
          <p:cNvPicPr>
            <a:picLocks noChangeAspect="1" noChangeArrowheads="1"/>
          </p:cNvPicPr>
          <p:nvPr/>
        </p:nvPicPr>
        <p:blipFill>
          <a:blip r:embed="rId2" cstate="print"/>
          <a:srcRect/>
          <a:stretch>
            <a:fillRect/>
          </a:stretch>
        </p:blipFill>
        <p:spPr bwMode="auto">
          <a:xfrm>
            <a:off x="46038" y="539750"/>
            <a:ext cx="9066212" cy="6078538"/>
          </a:xfrm>
          <a:prstGeom prst="rect">
            <a:avLst/>
          </a:prstGeom>
          <a:noFill/>
          <a:ln w="9525">
            <a:noFill/>
            <a:miter lim="800000"/>
            <a:headEnd/>
            <a:tailEnd/>
          </a:ln>
        </p:spPr>
      </p:pic>
    </p:spTree>
  </p:cSld>
  <p:clrMapOvr>
    <a:masterClrMapping/>
  </p:clrMapOvr>
  <p:transition spd="med">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C:\Users\liuwei\AppData\Local\Temp\mx37CD2.png"/>
          <p:cNvPicPr>
            <a:picLocks noChangeAspect="1" noChangeArrowheads="1"/>
          </p:cNvPicPr>
          <p:nvPr/>
        </p:nvPicPr>
        <p:blipFill>
          <a:blip r:embed="rId2" cstate="print"/>
          <a:srcRect/>
          <a:stretch>
            <a:fillRect/>
          </a:stretch>
        </p:blipFill>
        <p:spPr bwMode="auto">
          <a:xfrm>
            <a:off x="0" y="68263"/>
            <a:ext cx="9144000" cy="6661150"/>
          </a:xfrm>
          <a:prstGeom prst="rect">
            <a:avLst/>
          </a:prstGeom>
          <a:noFill/>
          <a:ln w="9525">
            <a:noFill/>
            <a:miter lim="800000"/>
            <a:headEnd/>
            <a:tailEnd/>
          </a:ln>
        </p:spPr>
      </p:pic>
    </p:spTree>
  </p:cSld>
  <p:clrMapOvr>
    <a:masterClrMapping/>
  </p:clrMapOvr>
  <p:transition spd="med">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C:\Users\liuwei\AppData\Local\Temp\mx31BAF.png"/>
          <p:cNvPicPr>
            <a:picLocks noChangeAspect="1" noChangeArrowheads="1"/>
          </p:cNvPicPr>
          <p:nvPr/>
        </p:nvPicPr>
        <p:blipFill>
          <a:blip r:embed="rId2" cstate="print"/>
          <a:srcRect/>
          <a:stretch>
            <a:fillRect/>
          </a:stretch>
        </p:blipFill>
        <p:spPr bwMode="auto">
          <a:xfrm>
            <a:off x="1571625" y="-9525"/>
            <a:ext cx="6648450" cy="6867525"/>
          </a:xfrm>
          <a:prstGeom prst="rect">
            <a:avLst/>
          </a:prstGeom>
          <a:noFill/>
          <a:ln w="9525">
            <a:noFill/>
            <a:miter lim="800000"/>
            <a:headEnd/>
            <a:tailEnd/>
          </a:ln>
        </p:spPr>
      </p:pic>
    </p:spTree>
  </p:cSld>
  <p:clrMapOvr>
    <a:masterClrMapping/>
  </p:clrMapOvr>
  <p:transition spd="med">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3"/>
          <p:cNvPicPr>
            <a:picLocks noChangeAspect="1" noChangeArrowheads="1"/>
          </p:cNvPicPr>
          <p:nvPr/>
        </p:nvPicPr>
        <p:blipFill>
          <a:blip r:embed="rId3" cstate="print"/>
          <a:srcRect/>
          <a:stretch>
            <a:fillRect/>
          </a:stretch>
        </p:blipFill>
        <p:spPr bwMode="auto">
          <a:xfrm>
            <a:off x="38100" y="163513"/>
            <a:ext cx="4518025" cy="5949950"/>
          </a:xfrm>
          <a:prstGeom prst="rect">
            <a:avLst/>
          </a:prstGeom>
          <a:noFill/>
          <a:ln w="12700">
            <a:noFill/>
            <a:miter lim="800000"/>
            <a:headEnd/>
            <a:tailEnd/>
          </a:ln>
        </p:spPr>
      </p:pic>
      <p:pic>
        <p:nvPicPr>
          <p:cNvPr id="112643" name="Picture 2" descr="C:\Users\liuwei\AppData\Local\Temp\mx3C315.png"/>
          <p:cNvPicPr>
            <a:picLocks noChangeAspect="1" noChangeArrowheads="1"/>
          </p:cNvPicPr>
          <p:nvPr/>
        </p:nvPicPr>
        <p:blipFill>
          <a:blip r:embed="rId4" cstate="print"/>
          <a:srcRect/>
          <a:stretch>
            <a:fillRect/>
          </a:stretch>
        </p:blipFill>
        <p:spPr bwMode="auto">
          <a:xfrm>
            <a:off x="4618038" y="177800"/>
            <a:ext cx="4433887" cy="5921375"/>
          </a:xfrm>
          <a:prstGeom prst="rect">
            <a:avLst/>
          </a:prstGeom>
          <a:noFill/>
          <a:ln w="9525">
            <a:noFill/>
            <a:miter lim="800000"/>
            <a:headEnd/>
            <a:tailEnd/>
          </a:ln>
        </p:spPr>
      </p:pic>
    </p:spTree>
  </p:cSld>
  <p:clrMapOvr>
    <a:masterClrMapping/>
  </p:clrMapOvr>
  <p:transition spd="med">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nvSpPr>
        <p:spPr bwMode="auto">
          <a:xfrm>
            <a:off x="1498600" y="315913"/>
            <a:ext cx="2789238" cy="544512"/>
          </a:xfrm>
          <a:prstGeom prst="rect">
            <a:avLst/>
          </a:prstGeom>
          <a:noFill/>
          <a:ln w="9525">
            <a:noFill/>
            <a:miter lim="800000"/>
            <a:headEnd/>
            <a:tailEnd/>
          </a:ln>
        </p:spPr>
        <p:txBody>
          <a:bodyPr lIns="92075" tIns="46038" rIns="92075" bIns="46038" anchor="ctr"/>
          <a:lstStyle/>
          <a:p>
            <a:pPr>
              <a:buFontTx/>
              <a:buNone/>
            </a:pPr>
            <a:r>
              <a:rPr lang="zh-CN" altLang="en-US" sz="2600" b="1">
                <a:solidFill>
                  <a:srgbClr val="00B050"/>
                </a:solidFill>
                <a:latin typeface="微软雅黑" pitchFamily="34" charset="-122"/>
                <a:ea typeface="微软雅黑" pitchFamily="34" charset="-122"/>
              </a:rPr>
              <a:t>3 (多项）逐差法</a:t>
            </a:r>
          </a:p>
        </p:txBody>
      </p:sp>
      <p:sp>
        <p:nvSpPr>
          <p:cNvPr id="8" name="Rectangle 2"/>
          <p:cNvSpPr>
            <a:spLocks noGrp="1" noChangeArrowheads="1"/>
          </p:cNvSpPr>
          <p:nvPr/>
        </p:nvSpPr>
        <p:spPr bwMode="auto">
          <a:xfrm>
            <a:off x="635000" y="4518025"/>
            <a:ext cx="7772400" cy="762000"/>
          </a:xfrm>
          <a:prstGeom prst="rect">
            <a:avLst/>
          </a:prstGeom>
          <a:noFill/>
          <a:ln w="9525">
            <a:noFill/>
            <a:miter lim="800000"/>
          </a:ln>
          <a:effectLst/>
        </p:spPr>
        <p:txBody>
          <a:bodyPr lIns="92075" tIns="46038" rIns="92075" bIns="46038" anchor="ctr"/>
          <a:lst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itchFamily="34" charset="0"/>
                <a:ea typeface="宋体" pitchFamily="2" charset="-122"/>
              </a:defRPr>
            </a:lvl9pPr>
          </a:lstStyle>
          <a:p>
            <a:pPr algn="l" defTabSz="912495" eaLnBrk="1" hangingPunct="1">
              <a:buFontTx/>
              <a:buNone/>
              <a:defRPr/>
            </a:pPr>
            <a:r>
              <a:rPr lang="zh-CN" altLang="en-US" sz="2800" b="1" dirty="0" smtClean="0">
                <a:solidFill>
                  <a:schemeClr val="tx1"/>
                </a:solidFill>
                <a:effectLst/>
              </a:rPr>
              <a:t>逐差法的优点：</a:t>
            </a:r>
            <a:r>
              <a:rPr lang="zh-CN" altLang="en-US" sz="2800" b="1" dirty="0" smtClean="0"/>
              <a:t>能够充分利用全部测量数据</a:t>
            </a:r>
            <a:endParaRPr lang="zh-CN" altLang="en-US" sz="2800" b="1" dirty="0" smtClean="0">
              <a:solidFill>
                <a:schemeClr val="tx1"/>
              </a:solidFill>
              <a:effectLst/>
            </a:endParaRPr>
          </a:p>
        </p:txBody>
      </p:sp>
      <p:sp>
        <p:nvSpPr>
          <p:cNvPr id="113668" name="文本框 1"/>
          <p:cNvSpPr txBox="1">
            <a:spLocks noChangeArrowheads="1"/>
          </p:cNvSpPr>
          <p:nvPr/>
        </p:nvSpPr>
        <p:spPr bwMode="auto">
          <a:xfrm>
            <a:off x="635000" y="2349500"/>
            <a:ext cx="6616700" cy="1887538"/>
          </a:xfrm>
          <a:prstGeom prst="rect">
            <a:avLst/>
          </a:prstGeom>
          <a:noFill/>
          <a:ln w="9525">
            <a:noFill/>
            <a:miter lim="800000"/>
            <a:headEnd/>
            <a:tailEnd/>
          </a:ln>
        </p:spPr>
        <p:txBody>
          <a:bodyPr>
            <a:spAutoFit/>
          </a:bodyPr>
          <a:lstStyle/>
          <a:p>
            <a:pPr>
              <a:lnSpc>
                <a:spcPct val="90000"/>
              </a:lnSpc>
              <a:spcBef>
                <a:spcPct val="20000"/>
              </a:spcBef>
              <a:buClr>
                <a:schemeClr val="accent2"/>
              </a:buClr>
              <a:buSzPct val="80000"/>
              <a:buFont typeface="Wingdings" pitchFamily="2" charset="2"/>
              <a:buNone/>
            </a:pPr>
            <a:r>
              <a:rPr lang="zh-CN" altLang="en-US" sz="2800" b="1">
                <a:sym typeface="Arial" pitchFamily="34" charset="0"/>
              </a:rPr>
              <a:t>应用逐差法的条件：</a:t>
            </a:r>
            <a:endParaRPr lang="zh-CN" altLang="en-US" sz="2800" b="1"/>
          </a:p>
          <a:p>
            <a:pPr>
              <a:lnSpc>
                <a:spcPct val="90000"/>
              </a:lnSpc>
              <a:spcBef>
                <a:spcPct val="20000"/>
              </a:spcBef>
              <a:buClr>
                <a:srgbClr val="FFFF00"/>
              </a:buClr>
              <a:buSzPct val="80000"/>
              <a:buFont typeface="Wingdings" pitchFamily="2" charset="2"/>
              <a:buNone/>
            </a:pPr>
            <a:r>
              <a:rPr lang="zh-CN" altLang="en-US" sz="2800" b="1">
                <a:sym typeface="Arial" pitchFamily="34" charset="0"/>
              </a:rPr>
              <a:t>因变量与自变量之间成线性关系；</a:t>
            </a:r>
            <a:endParaRPr lang="zh-CN" altLang="en-US" sz="2800" b="1"/>
          </a:p>
          <a:p>
            <a:pPr>
              <a:lnSpc>
                <a:spcPct val="90000"/>
              </a:lnSpc>
              <a:spcBef>
                <a:spcPct val="20000"/>
              </a:spcBef>
              <a:buClr>
                <a:srgbClr val="FFFF00"/>
              </a:buClr>
              <a:buSzPct val="80000"/>
              <a:buFont typeface="Wingdings" pitchFamily="2" charset="2"/>
              <a:buNone/>
            </a:pPr>
            <a:r>
              <a:rPr lang="zh-CN" altLang="en-US" sz="2800" b="1">
                <a:sym typeface="Arial" pitchFamily="34" charset="0"/>
              </a:rPr>
              <a:t>自变量按等间隔变化；</a:t>
            </a:r>
            <a:endParaRPr lang="zh-CN" altLang="en-US" sz="2800" b="1"/>
          </a:p>
          <a:p>
            <a:pPr>
              <a:lnSpc>
                <a:spcPct val="90000"/>
              </a:lnSpc>
              <a:spcBef>
                <a:spcPct val="20000"/>
              </a:spcBef>
              <a:buClr>
                <a:srgbClr val="FFFF00"/>
              </a:buClr>
              <a:buSzPct val="80000"/>
              <a:buFont typeface="Wingdings" pitchFamily="2" charset="2"/>
              <a:buNone/>
            </a:pPr>
            <a:r>
              <a:rPr lang="zh-CN" altLang="en-US" sz="2800" b="1">
                <a:sym typeface="Arial" pitchFamily="34" charset="0"/>
              </a:rPr>
              <a:t>自变量的误差远小于因变量的误差。</a:t>
            </a:r>
            <a:endParaRPr lang="zh-CN" altLang="en-US" sz="2800">
              <a:latin typeface="Arial" pitchFamily="34" charset="0"/>
            </a:endParaRPr>
          </a:p>
        </p:txBody>
      </p:sp>
      <p:sp>
        <p:nvSpPr>
          <p:cNvPr id="113669" name="文本框 2"/>
          <p:cNvSpPr txBox="1">
            <a:spLocks noChangeArrowheads="1"/>
          </p:cNvSpPr>
          <p:nvPr/>
        </p:nvSpPr>
        <p:spPr bwMode="auto">
          <a:xfrm>
            <a:off x="635000" y="1123950"/>
            <a:ext cx="8153400" cy="944563"/>
          </a:xfrm>
          <a:prstGeom prst="rect">
            <a:avLst/>
          </a:prstGeom>
          <a:noFill/>
          <a:ln w="9525">
            <a:noFill/>
            <a:miter lim="800000"/>
            <a:headEnd/>
            <a:tailEnd/>
          </a:ln>
        </p:spPr>
        <p:txBody>
          <a:bodyPr>
            <a:spAutoFit/>
          </a:bodyPr>
          <a:lstStyle/>
          <a:p>
            <a:r>
              <a:rPr lang="zh-CN" altLang="en-US" sz="2800" b="1">
                <a:solidFill>
                  <a:srgbClr val="0070C0"/>
                </a:solidFill>
                <a:latin typeface="黑体" pitchFamily="2" charset="-122"/>
                <a:ea typeface="黑体" pitchFamily="2" charset="-122"/>
                <a:sym typeface="Arial" pitchFamily="34" charset="0"/>
              </a:rPr>
              <a:t>把全部测量数据分为前后两组，并将这两组的对应项进行逐差，然后再求平均。</a:t>
            </a:r>
          </a:p>
        </p:txBody>
      </p:sp>
    </p:spTree>
  </p:cSld>
  <p:clrMapOvr>
    <a:masterClrMapping/>
  </p:clrMapOvr>
  <p:transition spd="med">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57188" y="992188"/>
            <a:ext cx="9144000" cy="701675"/>
          </a:xfrm>
          <a:prstGeom prst="rect">
            <a:avLst/>
          </a:prstGeom>
        </p:spPr>
        <p:txBody>
          <a:bodyPr/>
          <a:lstStyle/>
          <a:p>
            <a:pPr defTabSz="914400">
              <a:lnSpc>
                <a:spcPct val="90000"/>
              </a:lnSpc>
              <a:buFontTx/>
              <a:buNone/>
              <a:defRPr/>
            </a:pPr>
            <a:r>
              <a:rPr lang="zh-CN" altLang="en-US" sz="2800" b="1" dirty="0">
                <a:latin typeface="Arial" pitchFamily="34" charset="0"/>
              </a:rPr>
              <a:t>例：</a:t>
            </a:r>
            <a:r>
              <a:rPr lang="zh-CN" altLang="en-US" sz="2800" b="1" dirty="0">
                <a:latin typeface="宋体" pitchFamily="2" charset="-122"/>
                <a:ea typeface="+mj-ea"/>
                <a:cs typeface="+mj-cs"/>
              </a:rPr>
              <a:t>用逐差法计算</a:t>
            </a:r>
            <a:r>
              <a:rPr lang="zh-CN" altLang="en-US" sz="2800" b="1" dirty="0">
                <a:latin typeface="Times New Roman"/>
                <a:ea typeface="+mj-ea"/>
                <a:cs typeface="+mj-cs"/>
              </a:rPr>
              <a:t>“</a:t>
            </a:r>
            <a:r>
              <a:rPr lang="en-US" altLang="zh-CN" sz="2800" b="1" dirty="0">
                <a:latin typeface="宋体" pitchFamily="2" charset="-122"/>
                <a:ea typeface="+mj-ea"/>
                <a:cs typeface="+mj-cs"/>
              </a:rPr>
              <a:t>P</a:t>
            </a:r>
            <a:r>
              <a:rPr lang="en-US" altLang="zh-CN" sz="2800" b="1" dirty="0">
                <a:latin typeface="Times New Roman"/>
                <a:ea typeface="+mj-ea"/>
                <a:cs typeface="+mj-cs"/>
              </a:rPr>
              <a:t>”</a:t>
            </a:r>
            <a:r>
              <a:rPr lang="zh-CN" altLang="en-US" sz="2800" b="1" dirty="0">
                <a:latin typeface="宋体" pitchFamily="2" charset="-122"/>
                <a:ea typeface="+mj-ea"/>
                <a:cs typeface="+mj-cs"/>
              </a:rPr>
              <a:t>变化</a:t>
            </a:r>
            <a:r>
              <a:rPr lang="en-US" altLang="zh-CN" sz="2800" b="1" dirty="0">
                <a:latin typeface="宋体" pitchFamily="2" charset="-122"/>
                <a:ea typeface="+mj-ea"/>
                <a:cs typeface="+mj-cs"/>
              </a:rPr>
              <a:t>1kg </a:t>
            </a:r>
            <a:r>
              <a:rPr lang="en-US" altLang="zh-CN" sz="2800" b="1" dirty="0">
                <a:latin typeface="Times New Roman"/>
                <a:ea typeface="+mj-ea"/>
                <a:cs typeface="+mj-cs"/>
              </a:rPr>
              <a:t>“</a:t>
            </a:r>
            <a:r>
              <a:rPr lang="en-US" altLang="zh-CN" sz="2800" b="1" dirty="0">
                <a:latin typeface="宋体" pitchFamily="2" charset="-122"/>
                <a:ea typeface="+mj-ea"/>
                <a:cs typeface="+mj-cs"/>
              </a:rPr>
              <a:t>m</a:t>
            </a:r>
            <a:r>
              <a:rPr lang="en-US" altLang="zh-CN" sz="2800" b="1" dirty="0">
                <a:latin typeface="Times New Roman"/>
                <a:ea typeface="+mj-ea"/>
                <a:cs typeface="+mj-cs"/>
              </a:rPr>
              <a:t>”</a:t>
            </a:r>
            <a:r>
              <a:rPr lang="zh-CN" altLang="en-US" sz="2800" b="1" dirty="0">
                <a:latin typeface="宋体" pitchFamily="2" charset="-122"/>
                <a:ea typeface="+mj-ea"/>
                <a:cs typeface="+mj-cs"/>
              </a:rPr>
              <a:t>的变化量：</a:t>
            </a:r>
          </a:p>
        </p:txBody>
      </p:sp>
      <p:graphicFrame>
        <p:nvGraphicFramePr>
          <p:cNvPr id="25602" name="Object 2"/>
          <p:cNvGraphicFramePr>
            <a:graphicFrameLocks/>
          </p:cNvGraphicFramePr>
          <p:nvPr/>
        </p:nvGraphicFramePr>
        <p:xfrm>
          <a:off x="649288" y="3390900"/>
          <a:ext cx="7842250" cy="1371600"/>
        </p:xfrm>
        <a:graphic>
          <a:graphicData uri="http://schemas.openxmlformats.org/presentationml/2006/ole">
            <p:oleObj spid="_x0000_s25602" r:id="rId3" imgW="4204017" imgH="584517" progId="Equation.3">
              <p:embed/>
            </p:oleObj>
          </a:graphicData>
        </a:graphic>
      </p:graphicFrame>
      <p:graphicFrame>
        <p:nvGraphicFramePr>
          <p:cNvPr id="25603" name="Object 3"/>
          <p:cNvGraphicFramePr>
            <a:graphicFrameLocks/>
          </p:cNvGraphicFramePr>
          <p:nvPr/>
        </p:nvGraphicFramePr>
        <p:xfrm>
          <a:off x="1103313" y="4913313"/>
          <a:ext cx="3328987" cy="1130300"/>
        </p:xfrm>
        <a:graphic>
          <a:graphicData uri="http://schemas.openxmlformats.org/presentationml/2006/ole">
            <p:oleObj spid="_x0000_s25603" r:id="rId4" imgW="1384617" imgH="457517" progId="Equation.3">
              <p:embed/>
            </p:oleObj>
          </a:graphicData>
        </a:graphic>
      </p:graphicFrame>
      <p:sp>
        <p:nvSpPr>
          <p:cNvPr id="25605" name="Rectangle 3"/>
          <p:cNvSpPr>
            <a:spLocks noGrp="1" noChangeArrowheads="1"/>
          </p:cNvSpPr>
          <p:nvPr/>
        </p:nvSpPr>
        <p:spPr bwMode="auto">
          <a:xfrm>
            <a:off x="698500" y="1819275"/>
            <a:ext cx="7035800" cy="1203325"/>
          </a:xfrm>
          <a:prstGeom prst="rect">
            <a:avLst/>
          </a:prstGeom>
          <a:noFill/>
          <a:ln w="9525">
            <a:noFill/>
            <a:miter lim="800000"/>
            <a:headEnd/>
            <a:tailEnd/>
          </a:ln>
        </p:spPr>
        <p:txBody>
          <a:bodyPr/>
          <a:lstStyle/>
          <a:p>
            <a:pPr marL="342900" indent="-342900">
              <a:spcBef>
                <a:spcPct val="20000"/>
              </a:spcBef>
              <a:buClr>
                <a:schemeClr val="accent2"/>
              </a:buClr>
              <a:buSzPct val="80000"/>
              <a:buFont typeface="Wingdings" pitchFamily="2" charset="2"/>
              <a:buNone/>
            </a:pPr>
            <a:r>
              <a:rPr lang="en-US" altLang="zh-CN" sz="2800" b="1">
                <a:latin typeface="宋体" pitchFamily="2" charset="-122"/>
              </a:rPr>
              <a:t>P(kg)   0  1  2  3  4  5  6  7  8  9</a:t>
            </a:r>
          </a:p>
          <a:p>
            <a:pPr marL="342900" indent="-342900">
              <a:spcBef>
                <a:spcPct val="20000"/>
              </a:spcBef>
              <a:buClr>
                <a:schemeClr val="accent2"/>
              </a:buClr>
              <a:buSzPct val="80000"/>
              <a:buFont typeface="Wingdings" pitchFamily="2" charset="2"/>
              <a:buNone/>
            </a:pPr>
            <a:r>
              <a:rPr lang="en-US" altLang="zh-CN" sz="2800" b="1"/>
              <a:t>m(mm</a:t>
            </a:r>
            <a:r>
              <a:rPr lang="zh-CN" altLang="en-US" sz="2800" b="1"/>
              <a:t>）</a:t>
            </a:r>
            <a:r>
              <a:rPr lang="en-US" altLang="zh-CN" sz="2800" b="1"/>
              <a:t>m</a:t>
            </a:r>
            <a:r>
              <a:rPr lang="en-US" altLang="zh-CN" sz="2800" b="1" baseline="-30000"/>
              <a:t>0   </a:t>
            </a:r>
            <a:r>
              <a:rPr lang="en-US" altLang="zh-CN" sz="2800" b="1"/>
              <a:t>m</a:t>
            </a:r>
            <a:r>
              <a:rPr lang="en-US" altLang="zh-CN" sz="2800" b="1" baseline="-30000"/>
              <a:t>1  </a:t>
            </a:r>
            <a:r>
              <a:rPr lang="en-US" altLang="zh-CN" sz="2800" b="1"/>
              <a:t>m</a:t>
            </a:r>
            <a:r>
              <a:rPr lang="en-US" altLang="zh-CN" sz="2800" b="1" baseline="-30000"/>
              <a:t>2  </a:t>
            </a:r>
            <a:r>
              <a:rPr lang="en-US" altLang="zh-CN" sz="2800" b="1"/>
              <a:t>m</a:t>
            </a:r>
            <a:r>
              <a:rPr lang="en-US" altLang="zh-CN" sz="2800" b="1" baseline="-30000"/>
              <a:t>3  </a:t>
            </a:r>
            <a:r>
              <a:rPr lang="en-US" altLang="zh-CN" sz="2800" b="1"/>
              <a:t>m</a:t>
            </a:r>
            <a:r>
              <a:rPr lang="en-US" altLang="zh-CN" sz="2800" b="1" baseline="-30000"/>
              <a:t>4  </a:t>
            </a:r>
            <a:r>
              <a:rPr lang="en-US" altLang="zh-CN" sz="2800" b="1"/>
              <a:t>m</a:t>
            </a:r>
            <a:r>
              <a:rPr lang="en-US" altLang="zh-CN" sz="2800" b="1" baseline="-30000"/>
              <a:t>5  </a:t>
            </a:r>
            <a:r>
              <a:rPr lang="en-US" altLang="zh-CN" sz="2800" b="1"/>
              <a:t>m</a:t>
            </a:r>
            <a:r>
              <a:rPr lang="en-US" altLang="zh-CN" sz="2800" b="1" baseline="-30000"/>
              <a:t>6  </a:t>
            </a:r>
            <a:r>
              <a:rPr lang="en-US" altLang="zh-CN" sz="2800" b="1"/>
              <a:t>m</a:t>
            </a:r>
            <a:r>
              <a:rPr lang="en-US" altLang="zh-CN" sz="2800" b="1" baseline="-30000"/>
              <a:t>7  </a:t>
            </a:r>
            <a:r>
              <a:rPr lang="en-US" altLang="zh-CN" sz="2800" b="1"/>
              <a:t>m</a:t>
            </a:r>
            <a:r>
              <a:rPr lang="en-US" altLang="zh-CN" sz="2800" b="1" baseline="-30000"/>
              <a:t>8  </a:t>
            </a:r>
            <a:r>
              <a:rPr lang="en-US" altLang="zh-CN" sz="2800" b="1"/>
              <a:t>m</a:t>
            </a:r>
            <a:r>
              <a:rPr lang="en-US" altLang="zh-CN" sz="2800" b="1" baseline="-30000"/>
              <a:t>9</a:t>
            </a:r>
            <a:endParaRPr lang="en-US" altLang="zh-CN" sz="2800" b="1">
              <a:latin typeface="华文楷体" pitchFamily="2" charset="-122"/>
              <a:ea typeface="华文楷体" pitchFamily="2" charset="-122"/>
            </a:endParaRPr>
          </a:p>
        </p:txBody>
      </p:sp>
      <p:sp>
        <p:nvSpPr>
          <p:cNvPr id="25606" name="Rectangle 2"/>
          <p:cNvSpPr>
            <a:spLocks noGrp="1"/>
          </p:cNvSpPr>
          <p:nvPr/>
        </p:nvSpPr>
        <p:spPr bwMode="auto">
          <a:xfrm>
            <a:off x="1498600" y="315913"/>
            <a:ext cx="2789238" cy="544512"/>
          </a:xfrm>
          <a:prstGeom prst="rect">
            <a:avLst/>
          </a:prstGeom>
          <a:noFill/>
          <a:ln w="9525">
            <a:noFill/>
            <a:miter lim="800000"/>
            <a:headEnd/>
            <a:tailEnd/>
          </a:ln>
        </p:spPr>
        <p:txBody>
          <a:bodyPr lIns="92075" tIns="46038" rIns="92075" bIns="46038" anchor="ctr"/>
          <a:lstStyle/>
          <a:p>
            <a:pPr>
              <a:buFontTx/>
              <a:buNone/>
            </a:pPr>
            <a:r>
              <a:rPr lang="zh-CN" altLang="en-US" sz="2600" b="1">
                <a:solidFill>
                  <a:srgbClr val="00B050"/>
                </a:solidFill>
                <a:latin typeface="微软雅黑" pitchFamily="34" charset="-122"/>
                <a:ea typeface="微软雅黑" pitchFamily="34" charset="-122"/>
              </a:rPr>
              <a:t>3 (多项）逐差法</a:t>
            </a:r>
          </a:p>
        </p:txBody>
      </p:sp>
    </p:spTree>
  </p:cSld>
  <p:clrMapOvr>
    <a:masterClrMapping/>
  </p:clrMapOvr>
  <p:transition spd="med">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TotalTime>
  <Pages>0</Pages>
  <Words>7125</Words>
  <Characters>0</Characters>
  <Application>Microsoft Office PowerPoint</Application>
  <DocSecurity>0</DocSecurity>
  <PresentationFormat>全屏显示(4:3)</PresentationFormat>
  <Lines>0</Lines>
  <Paragraphs>756</Paragraphs>
  <Slides>105</Slides>
  <Notes>4</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105</vt:i4>
      </vt:variant>
    </vt:vector>
  </HeadingPairs>
  <TitlesOfParts>
    <vt:vector size="110" baseType="lpstr">
      <vt:lpstr>Office 主题</vt:lpstr>
      <vt:lpstr>Microsoft 公式 3.0</vt:lpstr>
      <vt:lpstr>公式</vt:lpstr>
      <vt:lpstr>Equation</vt:lpstr>
      <vt:lpstr>Bitmap Image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对π=3.1415926进行尾数截取  </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vector>
  </TitlesOfParts>
  <Manager/>
  <Company>Microsoft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彭祖林</dc:creator>
  <cp:keywords/>
  <dc:description/>
  <cp:lastModifiedBy>admin</cp:lastModifiedBy>
  <cp:revision>442</cp:revision>
  <dcterms:created xsi:type="dcterms:W3CDTF">2015-06-22T09:21:28Z</dcterms:created>
  <dcterms:modified xsi:type="dcterms:W3CDTF">2023-02-19T12:30:36Z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